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1" r:id="rId3"/>
    <p:sldId id="256" r:id="rId4"/>
    <p:sldId id="257" r:id="rId5"/>
    <p:sldId id="258" r:id="rId6"/>
    <p:sldId id="259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FF"/>
    <a:srgbClr val="FF66CC"/>
    <a:srgbClr val="FF6699"/>
    <a:srgbClr val="FF505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33A4D-A05E-4CCC-B7FD-429C5CBC5924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3B1CD4-224B-43CF-A40C-8359BE7E16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33A4D-A05E-4CCC-B7FD-429C5CBC5924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3B1CD4-224B-43CF-A40C-8359BE7E16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33A4D-A05E-4CCC-B7FD-429C5CBC5924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3B1CD4-224B-43CF-A40C-8359BE7E16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33A4D-A05E-4CCC-B7FD-429C5CBC5924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3B1CD4-224B-43CF-A40C-8359BE7E16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33A4D-A05E-4CCC-B7FD-429C5CBC5924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3B1CD4-224B-43CF-A40C-8359BE7E16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33A4D-A05E-4CCC-B7FD-429C5CBC5924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3B1CD4-224B-43CF-A40C-8359BE7E16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33A4D-A05E-4CCC-B7FD-429C5CBC5924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3B1CD4-224B-43CF-A40C-8359BE7E16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33A4D-A05E-4CCC-B7FD-429C5CBC5924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3B1CD4-224B-43CF-A40C-8359BE7E16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33A4D-A05E-4CCC-B7FD-429C5CBC5924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3B1CD4-224B-43CF-A40C-8359BE7E16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33A4D-A05E-4CCC-B7FD-429C5CBC5924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3B1CD4-224B-43CF-A40C-8359BE7E16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33A4D-A05E-4CCC-B7FD-429C5CBC5924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3B1CD4-224B-43CF-A40C-8359BE7E16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033A4D-A05E-4CCC-B7FD-429C5CBC5924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3B1CD4-224B-43CF-A40C-8359BE7E168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3"/>
          <p:cNvSpPr txBox="1">
            <a:spLocks noChangeArrowheads="1"/>
          </p:cNvSpPr>
          <p:nvPr/>
        </p:nvSpPr>
        <p:spPr>
          <a:xfrm>
            <a:off x="642910" y="4214818"/>
            <a:ext cx="7951787" cy="1800225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1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VÝUKOVÝ MATERIÁL ZPRACOVANÝ V RÁMCI PROJEKTU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1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MODERNÍ ŠKOLA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1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Registrační číslo projektu: CZ.1.07/1.400/21.3095</a:t>
            </a:r>
            <a:endParaRPr kumimoji="0" lang="cs-CZ" sz="1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" name="Picture 4" descr="škol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bIns="0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3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bIns="0" anchor="ctr">
            <a:spAutoFit/>
          </a:bodyPr>
          <a:lstStyle/>
          <a:p>
            <a:pPr algn="ctr"/>
            <a:r>
              <a:rPr lang="cs-CZ" b="1" dirty="0">
                <a:solidFill>
                  <a:srgbClr val="000000"/>
                </a:solidFill>
                <a:cs typeface="Arial" charset="0"/>
              </a:rPr>
              <a:t> </a:t>
            </a:r>
            <a:r>
              <a:rPr lang="cs-CZ" sz="1600" b="1" dirty="0">
                <a:solidFill>
                  <a:srgbClr val="000000"/>
                </a:solidFill>
                <a:cs typeface="Arial" charset="0"/>
              </a:rPr>
              <a:t>ZÁKLADNÍ ŠKOLA ÚSTÍ NAD LABEM, HLAVNÍ 193, 403 31</a:t>
            </a:r>
            <a:endParaRPr lang="cs-CZ" sz="1400" b="1" dirty="0">
              <a:solidFill>
                <a:srgbClr val="000000"/>
              </a:solidFill>
              <a:cs typeface="Arial" charset="0"/>
            </a:endParaRPr>
          </a:p>
          <a:p>
            <a:pPr algn="ctr" eaLnBrk="0" hangingPunct="0"/>
            <a:r>
              <a:rPr lang="cs-CZ" sz="1200" b="1" dirty="0">
                <a:solidFill>
                  <a:srgbClr val="999999"/>
                </a:solidFill>
                <a:cs typeface="Arial" charset="0"/>
              </a:rPr>
              <a:t>Tel.:472731819, 472731253 Tel.</a:t>
            </a:r>
            <a:r>
              <a:rPr lang="cs-CZ" sz="1200" b="1" dirty="0" err="1">
                <a:solidFill>
                  <a:srgbClr val="999999"/>
                </a:solidFill>
                <a:cs typeface="Arial" charset="0"/>
              </a:rPr>
              <a:t>řed</a:t>
            </a:r>
            <a:r>
              <a:rPr lang="cs-CZ" sz="1200" b="1" dirty="0">
                <a:solidFill>
                  <a:srgbClr val="999999"/>
                </a:solidFill>
                <a:cs typeface="Arial" charset="0"/>
              </a:rPr>
              <a:t>./fax:472731480, e-mail:</a:t>
            </a:r>
            <a:r>
              <a:rPr lang="cs-CZ" sz="1200" b="1" dirty="0" err="1">
                <a:solidFill>
                  <a:srgbClr val="999999"/>
                </a:solidFill>
                <a:cs typeface="Arial" charset="0"/>
              </a:rPr>
              <a:t>skola</a:t>
            </a:r>
            <a:r>
              <a:rPr lang="cs-CZ" sz="1200" b="1" dirty="0">
                <a:solidFill>
                  <a:srgbClr val="999999"/>
                </a:solidFill>
                <a:cs typeface="Arial" charset="0"/>
              </a:rPr>
              <a:t>@</a:t>
            </a:r>
            <a:r>
              <a:rPr lang="cs-CZ" sz="1200" b="1" dirty="0" err="1">
                <a:solidFill>
                  <a:srgbClr val="999999"/>
                </a:solidFill>
                <a:cs typeface="Arial" charset="0"/>
              </a:rPr>
              <a:t>zsmojzir.cz</a:t>
            </a:r>
            <a:endParaRPr lang="cs-CZ" sz="1400" dirty="0">
              <a:solidFill>
                <a:srgbClr val="999999"/>
              </a:solidFill>
              <a:cs typeface="Arial" charset="0"/>
            </a:endParaRPr>
          </a:p>
          <a:p>
            <a:pPr eaLnBrk="0" hangingPunct="0"/>
            <a:endParaRPr lang="cs-CZ" dirty="0"/>
          </a:p>
        </p:txBody>
      </p:sp>
      <p:pic>
        <p:nvPicPr>
          <p:cNvPr id="14" name="Picture 1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57290" y="0"/>
            <a:ext cx="6477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Obrázek 10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/>
        </p:nvSpPr>
        <p:spPr bwMode="auto">
          <a:xfrm>
            <a:off x="457200" y="1966118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>
              <a:buFontTx/>
              <a:buNone/>
            </a:pPr>
            <a:r>
              <a:rPr lang="cs-CZ" sz="1800" dirty="0" smtClean="0"/>
              <a:t> </a:t>
            </a:r>
          </a:p>
          <a:p>
            <a:pPr>
              <a:buFont typeface="Arial" charset="0"/>
              <a:buNone/>
            </a:pPr>
            <a:r>
              <a:rPr lang="cs-CZ" sz="1800" b="1" dirty="0" smtClean="0"/>
              <a:t>Autor. Mgr. Radka </a:t>
            </a:r>
            <a:r>
              <a:rPr lang="cs-CZ" sz="1800" b="1" dirty="0" err="1" smtClean="0"/>
              <a:t>Kainová</a:t>
            </a:r>
            <a:endParaRPr lang="cs-CZ" sz="1800" dirty="0" smtClean="0"/>
          </a:p>
          <a:p>
            <a:pPr>
              <a:buFont typeface="Arial" charset="0"/>
              <a:buNone/>
            </a:pPr>
            <a:r>
              <a:rPr lang="cs-CZ" sz="1800" b="1" dirty="0" smtClean="0"/>
              <a:t>Vytvořeno:  5. 12. 2012</a:t>
            </a:r>
            <a:endParaRPr lang="cs-CZ" sz="1800" dirty="0" smtClean="0"/>
          </a:p>
          <a:p>
            <a:pPr>
              <a:buFont typeface="Arial" charset="0"/>
              <a:buNone/>
            </a:pPr>
            <a:r>
              <a:rPr lang="cs-CZ" sz="1800" b="1" dirty="0" smtClean="0"/>
              <a:t>Ročník:  4.</a:t>
            </a:r>
          </a:p>
          <a:p>
            <a:pPr>
              <a:buFont typeface="Arial" charset="0"/>
              <a:buNone/>
            </a:pPr>
            <a:r>
              <a:rPr lang="cs-CZ" sz="1800" b="1" dirty="0" smtClean="0"/>
              <a:t>Vzdělávací oblast: ANGLICKÝ JAZYK – KOVERZACE – KAŽDODENNÍ ČINNOSTI</a:t>
            </a:r>
            <a:endParaRPr lang="cs-CZ" sz="1800" dirty="0" smtClean="0"/>
          </a:p>
          <a:p>
            <a:pPr>
              <a:buFont typeface="Arial" charset="0"/>
              <a:buNone/>
            </a:pPr>
            <a:r>
              <a:rPr lang="cs-CZ" sz="1800" b="1" dirty="0" smtClean="0"/>
              <a:t>Anotace: </a:t>
            </a:r>
            <a:r>
              <a:rPr lang="cs-CZ" sz="1800" dirty="0" smtClean="0"/>
              <a:t>Výukový materiál je určen pro žáky 4. ročníku. Prostřednictvím obrázků rozšiřuje žákovu slovní zásobu, schopnost popisovat každodenní činnosti v jednoduchých větách za použití přítomného času prostého.</a:t>
            </a:r>
          </a:p>
        </p:txBody>
      </p:sp>
      <p:pic>
        <p:nvPicPr>
          <p:cNvPr id="3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3500" y="365918"/>
            <a:ext cx="6477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85786" y="4429132"/>
            <a:ext cx="7772400" cy="1470025"/>
          </a:xfrm>
        </p:spPr>
        <p:txBody>
          <a:bodyPr>
            <a:normAutofit/>
          </a:bodyPr>
          <a:lstStyle/>
          <a:p>
            <a:r>
              <a:rPr lang="cs-CZ" sz="6600" dirty="0" err="1" smtClean="0"/>
              <a:t>Daily</a:t>
            </a:r>
            <a:r>
              <a:rPr lang="cs-CZ" sz="6600" dirty="0" smtClean="0"/>
              <a:t> </a:t>
            </a:r>
            <a:r>
              <a:rPr lang="cs-CZ" sz="6600" dirty="0" err="1"/>
              <a:t>r</a:t>
            </a:r>
            <a:r>
              <a:rPr lang="cs-CZ" sz="6600" dirty="0" err="1" smtClean="0"/>
              <a:t>outines</a:t>
            </a:r>
            <a:r>
              <a:rPr lang="cs-CZ" sz="6600" dirty="0" smtClean="0"/>
              <a:t> </a:t>
            </a:r>
            <a:endParaRPr lang="cs-CZ" sz="6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57290" y="1000108"/>
            <a:ext cx="6400800" cy="1752600"/>
          </a:xfrm>
        </p:spPr>
        <p:txBody>
          <a:bodyPr>
            <a:noAutofit/>
          </a:bodyPr>
          <a:lstStyle/>
          <a:p>
            <a:r>
              <a:rPr lang="cs-CZ" sz="8800" dirty="0" smtClean="0">
                <a:solidFill>
                  <a:schemeClr val="tx1"/>
                </a:solidFill>
              </a:rPr>
              <a:t>Každodenní činnosti</a:t>
            </a:r>
            <a:endParaRPr lang="cs-CZ" sz="8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0"/>
            <a:ext cx="8229600" cy="1143000"/>
          </a:xfrm>
        </p:spPr>
        <p:txBody>
          <a:bodyPr/>
          <a:lstStyle/>
          <a:p>
            <a:r>
              <a:rPr lang="cs-CZ" dirty="0" smtClean="0"/>
              <a:t>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morning</a:t>
            </a:r>
            <a:endParaRPr lang="cs-CZ" dirty="0"/>
          </a:p>
        </p:txBody>
      </p:sp>
      <p:pic>
        <p:nvPicPr>
          <p:cNvPr id="4" name="Zástupný symbol pro obsah 3" descr="routines.jpe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928662" y="1142984"/>
            <a:ext cx="7286644" cy="514754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" name="Obdélník 6"/>
          <p:cNvSpPr/>
          <p:nvPr/>
        </p:nvSpPr>
        <p:spPr>
          <a:xfrm>
            <a:off x="1142976" y="3071810"/>
            <a:ext cx="10664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/>
              <a:t>a</a:t>
            </a:r>
            <a:r>
              <a:rPr lang="cs-CZ" b="1" dirty="0" smtClean="0"/>
              <a:t> blanket</a:t>
            </a:r>
            <a:endParaRPr lang="cs-CZ" b="1" dirty="0"/>
          </a:p>
        </p:txBody>
      </p:sp>
      <p:sp>
        <p:nvSpPr>
          <p:cNvPr id="8" name="Obdélník 7"/>
          <p:cNvSpPr/>
          <p:nvPr/>
        </p:nvSpPr>
        <p:spPr>
          <a:xfrm>
            <a:off x="1071538" y="4143380"/>
            <a:ext cx="88081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/>
              <a:t>a</a:t>
            </a:r>
            <a:r>
              <a:rPr lang="cs-CZ" b="1" dirty="0" smtClean="0"/>
              <a:t> </a:t>
            </a:r>
            <a:r>
              <a:rPr lang="cs-CZ" b="1" dirty="0" err="1" smtClean="0"/>
              <a:t>comb</a:t>
            </a:r>
            <a:endParaRPr lang="cs-CZ" b="1" dirty="0"/>
          </a:p>
        </p:txBody>
      </p:sp>
      <p:sp>
        <p:nvSpPr>
          <p:cNvPr id="9" name="Obdélník 8"/>
          <p:cNvSpPr/>
          <p:nvPr/>
        </p:nvSpPr>
        <p:spPr>
          <a:xfrm>
            <a:off x="928662" y="4857760"/>
            <a:ext cx="12698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a </a:t>
            </a:r>
            <a:r>
              <a:rPr lang="cs-CZ" b="1" dirty="0" err="1" smtClean="0"/>
              <a:t>hairbrush</a:t>
            </a:r>
            <a:endParaRPr lang="cs-CZ" b="1" dirty="0"/>
          </a:p>
        </p:txBody>
      </p:sp>
      <p:sp>
        <p:nvSpPr>
          <p:cNvPr id="10" name="Obdélník 9"/>
          <p:cNvSpPr/>
          <p:nvPr/>
        </p:nvSpPr>
        <p:spPr>
          <a:xfrm>
            <a:off x="928662" y="5357826"/>
            <a:ext cx="123181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err="1" smtClean="0"/>
              <a:t>toothpaste</a:t>
            </a:r>
            <a:endParaRPr lang="cs-CZ" b="1" dirty="0"/>
          </a:p>
        </p:txBody>
      </p:sp>
      <p:sp>
        <p:nvSpPr>
          <p:cNvPr id="11" name="Obdélník 10"/>
          <p:cNvSpPr/>
          <p:nvPr/>
        </p:nvSpPr>
        <p:spPr>
          <a:xfrm>
            <a:off x="1714480" y="5929330"/>
            <a:ext cx="142314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/>
              <a:t>a</a:t>
            </a:r>
            <a:r>
              <a:rPr lang="cs-CZ" b="1" dirty="0" smtClean="0"/>
              <a:t> </a:t>
            </a:r>
            <a:r>
              <a:rPr lang="cs-CZ" b="1" dirty="0" err="1" smtClean="0"/>
              <a:t>toothbrush</a:t>
            </a:r>
            <a:endParaRPr lang="cs-CZ" b="1" dirty="0"/>
          </a:p>
        </p:txBody>
      </p:sp>
      <p:sp>
        <p:nvSpPr>
          <p:cNvPr id="12" name="Obdélník 11"/>
          <p:cNvSpPr/>
          <p:nvPr/>
        </p:nvSpPr>
        <p:spPr>
          <a:xfrm>
            <a:off x="6000760" y="1214422"/>
            <a:ext cx="158088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err="1"/>
              <a:t>a</a:t>
            </a:r>
            <a:r>
              <a:rPr lang="cs-CZ" b="1" dirty="0" err="1" smtClean="0"/>
              <a:t>n</a:t>
            </a:r>
            <a:r>
              <a:rPr lang="cs-CZ" b="1" dirty="0" smtClean="0"/>
              <a:t> alarm-</a:t>
            </a:r>
            <a:r>
              <a:rPr lang="cs-CZ" b="1" dirty="0" err="1" smtClean="0"/>
              <a:t>clock</a:t>
            </a:r>
            <a:endParaRPr lang="cs-CZ" b="1" dirty="0"/>
          </a:p>
        </p:txBody>
      </p:sp>
      <p:sp>
        <p:nvSpPr>
          <p:cNvPr id="13" name="Obdélník 12"/>
          <p:cNvSpPr/>
          <p:nvPr/>
        </p:nvSpPr>
        <p:spPr>
          <a:xfrm>
            <a:off x="7500958" y="2214554"/>
            <a:ext cx="63671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err="1" smtClean="0"/>
              <a:t>soap</a:t>
            </a:r>
            <a:endParaRPr lang="cs-CZ" b="1" dirty="0"/>
          </a:p>
        </p:txBody>
      </p:sp>
      <p:sp>
        <p:nvSpPr>
          <p:cNvPr id="14" name="Obdélník 13"/>
          <p:cNvSpPr/>
          <p:nvPr/>
        </p:nvSpPr>
        <p:spPr>
          <a:xfrm>
            <a:off x="7000892" y="3429000"/>
            <a:ext cx="89351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/>
              <a:t>a</a:t>
            </a:r>
            <a:r>
              <a:rPr lang="cs-CZ" b="1" dirty="0" smtClean="0"/>
              <a:t> </a:t>
            </a:r>
            <a:r>
              <a:rPr lang="cs-CZ" b="1" dirty="0" err="1" smtClean="0"/>
              <a:t>towel</a:t>
            </a:r>
            <a:endParaRPr lang="cs-CZ" b="1" dirty="0"/>
          </a:p>
        </p:txBody>
      </p:sp>
      <p:sp>
        <p:nvSpPr>
          <p:cNvPr id="15" name="Obdélník 14"/>
          <p:cNvSpPr/>
          <p:nvPr/>
        </p:nvSpPr>
        <p:spPr>
          <a:xfrm>
            <a:off x="6357950" y="4429132"/>
            <a:ext cx="9609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/>
              <a:t>a</a:t>
            </a:r>
            <a:r>
              <a:rPr lang="cs-CZ" b="1" dirty="0" smtClean="0"/>
              <a:t> </a:t>
            </a:r>
            <a:r>
              <a:rPr lang="cs-CZ" b="1" dirty="0" err="1" smtClean="0"/>
              <a:t>mirror</a:t>
            </a:r>
            <a:endParaRPr lang="cs-CZ" b="1" dirty="0"/>
          </a:p>
        </p:txBody>
      </p:sp>
      <p:sp>
        <p:nvSpPr>
          <p:cNvPr id="16" name="Obdélník 15"/>
          <p:cNvSpPr/>
          <p:nvPr/>
        </p:nvSpPr>
        <p:spPr>
          <a:xfrm>
            <a:off x="6429388" y="5857892"/>
            <a:ext cx="131157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/>
              <a:t>a</a:t>
            </a:r>
            <a:r>
              <a:rPr lang="cs-CZ" b="1" dirty="0" smtClean="0"/>
              <a:t> </a:t>
            </a:r>
            <a:r>
              <a:rPr lang="cs-CZ" b="1" dirty="0" err="1" smtClean="0"/>
              <a:t>schoolbag</a:t>
            </a:r>
            <a:endParaRPr lang="cs-CZ" b="1" dirty="0"/>
          </a:p>
        </p:txBody>
      </p:sp>
      <p:sp>
        <p:nvSpPr>
          <p:cNvPr id="25" name="Obdélník 24"/>
          <p:cNvSpPr/>
          <p:nvPr/>
        </p:nvSpPr>
        <p:spPr>
          <a:xfrm>
            <a:off x="1142976" y="1428736"/>
            <a:ext cx="93762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a </a:t>
            </a:r>
            <a:r>
              <a:rPr lang="cs-CZ" b="1" dirty="0" err="1" smtClean="0"/>
              <a:t>pillow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txBody>
          <a:bodyPr/>
          <a:lstStyle/>
          <a:p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school</a:t>
            </a:r>
            <a:endParaRPr lang="cs-CZ" dirty="0"/>
          </a:p>
        </p:txBody>
      </p:sp>
      <p:pic>
        <p:nvPicPr>
          <p:cNvPr id="4" name="Zástupný symbol pro obsah 3" descr="routines1.jpe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85786" y="1071546"/>
            <a:ext cx="7382075" cy="521495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Obdélník 4"/>
          <p:cNvSpPr/>
          <p:nvPr/>
        </p:nvSpPr>
        <p:spPr>
          <a:xfrm>
            <a:off x="857224" y="1428736"/>
            <a:ext cx="84670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a </a:t>
            </a:r>
            <a:r>
              <a:rPr lang="cs-CZ" b="1" dirty="0" err="1" smtClean="0"/>
              <a:t>shalk</a:t>
            </a:r>
            <a:endParaRPr lang="cs-CZ" b="1" dirty="0"/>
          </a:p>
        </p:txBody>
      </p:sp>
      <p:sp>
        <p:nvSpPr>
          <p:cNvPr id="6" name="Obdélník 5"/>
          <p:cNvSpPr/>
          <p:nvPr/>
        </p:nvSpPr>
        <p:spPr>
          <a:xfrm>
            <a:off x="2000232" y="2285992"/>
            <a:ext cx="132119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a </a:t>
            </a:r>
            <a:r>
              <a:rPr lang="cs-CZ" b="1" dirty="0" err="1" smtClean="0"/>
              <a:t>sharpener</a:t>
            </a:r>
            <a:endParaRPr lang="cs-CZ" b="1" dirty="0"/>
          </a:p>
        </p:txBody>
      </p:sp>
      <p:sp>
        <p:nvSpPr>
          <p:cNvPr id="8" name="Obdélník 7"/>
          <p:cNvSpPr/>
          <p:nvPr/>
        </p:nvSpPr>
        <p:spPr>
          <a:xfrm>
            <a:off x="1571604" y="3143248"/>
            <a:ext cx="141455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a </a:t>
            </a:r>
            <a:r>
              <a:rPr lang="cs-CZ" b="1" dirty="0" err="1" smtClean="0"/>
              <a:t>blackboard</a:t>
            </a:r>
            <a:endParaRPr lang="cs-CZ" b="1" dirty="0"/>
          </a:p>
        </p:txBody>
      </p:sp>
      <p:sp>
        <p:nvSpPr>
          <p:cNvPr id="9" name="Obdélník 8"/>
          <p:cNvSpPr/>
          <p:nvPr/>
        </p:nvSpPr>
        <p:spPr>
          <a:xfrm>
            <a:off x="1857356" y="4214818"/>
            <a:ext cx="139038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a </a:t>
            </a:r>
            <a:r>
              <a:rPr lang="cs-CZ" b="1" dirty="0" err="1" smtClean="0"/>
              <a:t>pencil</a:t>
            </a:r>
            <a:r>
              <a:rPr lang="cs-CZ" b="1" dirty="0" smtClean="0"/>
              <a:t> case</a:t>
            </a:r>
            <a:endParaRPr lang="cs-CZ" b="1" dirty="0"/>
          </a:p>
        </p:txBody>
      </p:sp>
      <p:sp>
        <p:nvSpPr>
          <p:cNvPr id="10" name="Obdélník 9"/>
          <p:cNvSpPr/>
          <p:nvPr/>
        </p:nvSpPr>
        <p:spPr>
          <a:xfrm>
            <a:off x="1928794" y="5000636"/>
            <a:ext cx="97571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 a </a:t>
            </a:r>
            <a:r>
              <a:rPr lang="cs-CZ" b="1" dirty="0" err="1" smtClean="0"/>
              <a:t>fel</a:t>
            </a:r>
            <a:r>
              <a:rPr lang="cs-CZ" b="1" dirty="0" smtClean="0"/>
              <a:t>-tip</a:t>
            </a:r>
            <a:endParaRPr lang="cs-CZ" b="1" dirty="0"/>
          </a:p>
        </p:txBody>
      </p:sp>
      <p:sp>
        <p:nvSpPr>
          <p:cNvPr id="11" name="Obdélník 10"/>
          <p:cNvSpPr/>
          <p:nvPr/>
        </p:nvSpPr>
        <p:spPr>
          <a:xfrm>
            <a:off x="857224" y="5286388"/>
            <a:ext cx="91191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err="1" smtClean="0"/>
              <a:t>crayons</a:t>
            </a:r>
            <a:endParaRPr lang="cs-CZ" b="1" dirty="0"/>
          </a:p>
        </p:txBody>
      </p:sp>
      <p:sp>
        <p:nvSpPr>
          <p:cNvPr id="12" name="Obdélník 11"/>
          <p:cNvSpPr/>
          <p:nvPr/>
        </p:nvSpPr>
        <p:spPr>
          <a:xfrm>
            <a:off x="2000232" y="5857892"/>
            <a:ext cx="7072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a </a:t>
            </a:r>
            <a:r>
              <a:rPr lang="cs-CZ" b="1" dirty="0" err="1" smtClean="0"/>
              <a:t>pen</a:t>
            </a:r>
            <a:endParaRPr lang="cs-CZ" b="1" dirty="0"/>
          </a:p>
        </p:txBody>
      </p:sp>
      <p:sp>
        <p:nvSpPr>
          <p:cNvPr id="15" name="Obdélník 14"/>
          <p:cNvSpPr/>
          <p:nvPr/>
        </p:nvSpPr>
        <p:spPr>
          <a:xfrm>
            <a:off x="7286644" y="2214554"/>
            <a:ext cx="79220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a </a:t>
            </a:r>
            <a:r>
              <a:rPr lang="cs-CZ" b="1" dirty="0" err="1" smtClean="0"/>
              <a:t>desk</a:t>
            </a:r>
            <a:endParaRPr lang="cs-CZ" b="1" dirty="0"/>
          </a:p>
        </p:txBody>
      </p:sp>
      <p:sp>
        <p:nvSpPr>
          <p:cNvPr id="16" name="Obdélník 15"/>
          <p:cNvSpPr/>
          <p:nvPr/>
        </p:nvSpPr>
        <p:spPr>
          <a:xfrm>
            <a:off x="6786578" y="1357298"/>
            <a:ext cx="82266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a </a:t>
            </a:r>
            <a:r>
              <a:rPr lang="cs-CZ" b="1" dirty="0" err="1" smtClean="0"/>
              <a:t>chair</a:t>
            </a:r>
            <a:endParaRPr lang="cs-CZ" b="1" dirty="0"/>
          </a:p>
        </p:txBody>
      </p:sp>
      <p:sp>
        <p:nvSpPr>
          <p:cNvPr id="17" name="Obdélník 16"/>
          <p:cNvSpPr/>
          <p:nvPr/>
        </p:nvSpPr>
        <p:spPr>
          <a:xfrm>
            <a:off x="6643702" y="3714752"/>
            <a:ext cx="113011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err="1" smtClean="0"/>
              <a:t>textbooks</a:t>
            </a:r>
            <a:endParaRPr lang="cs-CZ" b="1" dirty="0"/>
          </a:p>
        </p:txBody>
      </p:sp>
      <p:sp>
        <p:nvSpPr>
          <p:cNvPr id="18" name="Obdélník 17"/>
          <p:cNvSpPr/>
          <p:nvPr/>
        </p:nvSpPr>
        <p:spPr>
          <a:xfrm>
            <a:off x="6286512" y="4643446"/>
            <a:ext cx="177369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err="1" smtClean="0"/>
              <a:t>an</a:t>
            </a:r>
            <a:r>
              <a:rPr lang="cs-CZ" b="1" dirty="0" smtClean="0"/>
              <a:t> </a:t>
            </a:r>
            <a:r>
              <a:rPr lang="cs-CZ" b="1" dirty="0" err="1" smtClean="0"/>
              <a:t>exercise</a:t>
            </a:r>
            <a:r>
              <a:rPr lang="cs-CZ" b="1" dirty="0" smtClean="0"/>
              <a:t> </a:t>
            </a:r>
            <a:r>
              <a:rPr lang="cs-CZ" b="1" dirty="0" err="1" smtClean="0"/>
              <a:t>book</a:t>
            </a:r>
            <a:endParaRPr lang="cs-CZ" b="1" dirty="0"/>
          </a:p>
        </p:txBody>
      </p:sp>
      <p:sp>
        <p:nvSpPr>
          <p:cNvPr id="19" name="Obdélník 18"/>
          <p:cNvSpPr/>
          <p:nvPr/>
        </p:nvSpPr>
        <p:spPr>
          <a:xfrm>
            <a:off x="7072330" y="5715016"/>
            <a:ext cx="7601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smtClean="0"/>
              <a:t> </a:t>
            </a:r>
            <a:r>
              <a:rPr lang="cs-CZ" b="1" dirty="0" smtClean="0"/>
              <a:t>lunch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1472" y="0"/>
            <a:ext cx="8229600" cy="1143000"/>
          </a:xfrm>
        </p:spPr>
        <p:txBody>
          <a:bodyPr/>
          <a:lstStyle/>
          <a:p>
            <a:r>
              <a:rPr lang="cs-CZ" dirty="0" smtClean="0"/>
              <a:t>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afternoon</a:t>
            </a:r>
            <a:r>
              <a:rPr lang="cs-CZ" smtClean="0"/>
              <a:t>,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evening</a:t>
            </a:r>
            <a:endParaRPr lang="cs-CZ" dirty="0"/>
          </a:p>
        </p:txBody>
      </p:sp>
      <p:pic>
        <p:nvPicPr>
          <p:cNvPr id="4" name="Zástupný symbol pro obsah 3" descr="routines2.jpe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29290" y="1071563"/>
            <a:ext cx="7685420" cy="542925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Obdélník 4"/>
          <p:cNvSpPr/>
          <p:nvPr/>
        </p:nvSpPr>
        <p:spPr>
          <a:xfrm>
            <a:off x="1785918" y="1142984"/>
            <a:ext cx="109812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a </a:t>
            </a:r>
            <a:r>
              <a:rPr lang="cs-CZ" b="1" dirty="0" err="1" smtClean="0"/>
              <a:t>football</a:t>
            </a:r>
            <a:endParaRPr lang="cs-CZ" b="1" dirty="0"/>
          </a:p>
        </p:txBody>
      </p:sp>
      <p:sp>
        <p:nvSpPr>
          <p:cNvPr id="6" name="Obdélník 5"/>
          <p:cNvSpPr/>
          <p:nvPr/>
        </p:nvSpPr>
        <p:spPr>
          <a:xfrm>
            <a:off x="1857356" y="2357430"/>
            <a:ext cx="58355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err="1" smtClean="0"/>
              <a:t>toys</a:t>
            </a:r>
            <a:endParaRPr lang="cs-CZ" b="1" dirty="0"/>
          </a:p>
        </p:txBody>
      </p:sp>
      <p:sp>
        <p:nvSpPr>
          <p:cNvPr id="8" name="Obdélník 7"/>
          <p:cNvSpPr/>
          <p:nvPr/>
        </p:nvSpPr>
        <p:spPr>
          <a:xfrm>
            <a:off x="1714480" y="4000504"/>
            <a:ext cx="127874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a </a:t>
            </a:r>
            <a:r>
              <a:rPr lang="cs-CZ" b="1" dirty="0" err="1" smtClean="0"/>
              <a:t>computer</a:t>
            </a:r>
            <a:endParaRPr lang="cs-CZ" b="1" dirty="0"/>
          </a:p>
        </p:txBody>
      </p:sp>
      <p:sp>
        <p:nvSpPr>
          <p:cNvPr id="9" name="Obdélník 8"/>
          <p:cNvSpPr/>
          <p:nvPr/>
        </p:nvSpPr>
        <p:spPr>
          <a:xfrm>
            <a:off x="2143108" y="6000768"/>
            <a:ext cx="43473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TV</a:t>
            </a:r>
            <a:endParaRPr lang="cs-CZ" b="1" dirty="0"/>
          </a:p>
        </p:txBody>
      </p:sp>
      <p:sp>
        <p:nvSpPr>
          <p:cNvPr id="10" name="Obdélník 9"/>
          <p:cNvSpPr/>
          <p:nvPr/>
        </p:nvSpPr>
        <p:spPr>
          <a:xfrm>
            <a:off x="6715140" y="1714488"/>
            <a:ext cx="83227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a lamp</a:t>
            </a:r>
            <a:endParaRPr lang="cs-CZ" b="1" dirty="0"/>
          </a:p>
        </p:txBody>
      </p:sp>
      <p:sp>
        <p:nvSpPr>
          <p:cNvPr id="11" name="Obdélník 10"/>
          <p:cNvSpPr/>
          <p:nvPr/>
        </p:nvSpPr>
        <p:spPr>
          <a:xfrm>
            <a:off x="6572264" y="2928934"/>
            <a:ext cx="121873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err="1" smtClean="0"/>
              <a:t>homework</a:t>
            </a:r>
            <a:endParaRPr lang="cs-CZ" b="1" dirty="0"/>
          </a:p>
        </p:txBody>
      </p:sp>
      <p:sp>
        <p:nvSpPr>
          <p:cNvPr id="12" name="Obdélník 11"/>
          <p:cNvSpPr/>
          <p:nvPr/>
        </p:nvSpPr>
        <p:spPr>
          <a:xfrm>
            <a:off x="6715140" y="3857628"/>
            <a:ext cx="80823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err="1" smtClean="0"/>
              <a:t>dinner</a:t>
            </a:r>
            <a:endParaRPr lang="cs-CZ" b="1" dirty="0"/>
          </a:p>
        </p:txBody>
      </p:sp>
      <p:sp>
        <p:nvSpPr>
          <p:cNvPr id="13" name="Obdélník 12"/>
          <p:cNvSpPr/>
          <p:nvPr/>
        </p:nvSpPr>
        <p:spPr>
          <a:xfrm>
            <a:off x="7286644" y="5857892"/>
            <a:ext cx="9817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err="1" smtClean="0"/>
              <a:t>pyjamas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Metodika: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Žáci na základě obrázků popisují své každodenní činnosti. Při tvorbě vět jim pomáhají zobrazená slovíčka a především znalost užití přítomného času prostého. Každý žák může popsat jedno okénko nebo se žáci mohou střídat po větách. Učitel může klást žákům otázky a oni odpovídají. Záleží na přístupu vyučujícího.</a:t>
            </a:r>
          </a:p>
          <a:p>
            <a:r>
              <a:rPr lang="cs-CZ" dirty="0" err="1" smtClean="0"/>
              <a:t>Př</a:t>
            </a:r>
            <a:r>
              <a:rPr lang="cs-CZ" dirty="0" smtClean="0"/>
              <a:t>: I </a:t>
            </a:r>
            <a:r>
              <a:rPr lang="cs-CZ" dirty="0" err="1" smtClean="0"/>
              <a:t>get</a:t>
            </a:r>
            <a:r>
              <a:rPr lang="cs-CZ" dirty="0" smtClean="0"/>
              <a:t> </a:t>
            </a:r>
            <a:r>
              <a:rPr lang="cs-CZ" dirty="0" err="1" smtClean="0"/>
              <a:t>up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seven</a:t>
            </a:r>
            <a:r>
              <a:rPr lang="cs-CZ" dirty="0" smtClean="0"/>
              <a:t> o‘</a:t>
            </a:r>
            <a:r>
              <a:rPr lang="cs-CZ" dirty="0" err="1" smtClean="0"/>
              <a:t>clock</a:t>
            </a:r>
            <a:r>
              <a:rPr lang="cs-CZ" dirty="0" smtClean="0"/>
              <a:t> </a:t>
            </a:r>
            <a:r>
              <a:rPr lang="cs-CZ" dirty="0" err="1" smtClean="0"/>
              <a:t>every</a:t>
            </a:r>
            <a:r>
              <a:rPr lang="cs-CZ" dirty="0" smtClean="0"/>
              <a:t> </a:t>
            </a:r>
            <a:r>
              <a:rPr lang="cs-CZ" dirty="0" err="1" smtClean="0"/>
              <a:t>morning</a:t>
            </a:r>
            <a:r>
              <a:rPr lang="cs-CZ" dirty="0" smtClean="0"/>
              <a:t>. </a:t>
            </a:r>
            <a:r>
              <a:rPr lang="cs-CZ" dirty="0" err="1" smtClean="0"/>
              <a:t>Then</a:t>
            </a:r>
            <a:r>
              <a:rPr lang="cs-CZ" dirty="0" smtClean="0"/>
              <a:t> I </a:t>
            </a:r>
            <a:r>
              <a:rPr lang="cs-CZ" dirty="0" err="1" smtClean="0"/>
              <a:t>get</a:t>
            </a:r>
            <a:r>
              <a:rPr lang="cs-CZ" dirty="0" smtClean="0"/>
              <a:t> </a:t>
            </a:r>
            <a:r>
              <a:rPr lang="cs-CZ" dirty="0" err="1" smtClean="0"/>
              <a:t>dress</a:t>
            </a:r>
            <a:r>
              <a:rPr lang="cs-CZ" dirty="0" smtClean="0"/>
              <a:t> </a:t>
            </a:r>
            <a:r>
              <a:rPr lang="cs-CZ" dirty="0" smtClean="0"/>
              <a:t>my T- </a:t>
            </a:r>
            <a:r>
              <a:rPr lang="cs-CZ" dirty="0" err="1" smtClean="0"/>
              <a:t>shirt</a:t>
            </a:r>
            <a:r>
              <a:rPr lang="cs-CZ" dirty="0" smtClean="0"/>
              <a:t>, </a:t>
            </a:r>
            <a:r>
              <a:rPr lang="cs-CZ" dirty="0" err="1" smtClean="0"/>
              <a:t>sweatshirt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jeans</a:t>
            </a:r>
            <a:r>
              <a:rPr lang="cs-CZ" dirty="0" smtClean="0"/>
              <a:t>. I </a:t>
            </a:r>
            <a:r>
              <a:rPr lang="cs-CZ" dirty="0" err="1" smtClean="0"/>
              <a:t>clean</a:t>
            </a:r>
            <a:r>
              <a:rPr lang="cs-CZ" dirty="0" smtClean="0"/>
              <a:t> my </a:t>
            </a:r>
            <a:r>
              <a:rPr lang="cs-CZ" dirty="0" err="1" smtClean="0"/>
              <a:t>teeth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bathroom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wash</a:t>
            </a:r>
            <a:r>
              <a:rPr lang="cs-CZ" dirty="0" smtClean="0"/>
              <a:t> my </a:t>
            </a:r>
            <a:r>
              <a:rPr lang="cs-CZ" dirty="0" err="1" smtClean="0"/>
              <a:t>face</a:t>
            </a:r>
            <a:r>
              <a:rPr lang="cs-CZ" dirty="0" smtClean="0"/>
              <a:t>……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Zdroj obrázků: vlastní kresby autorky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127</TotalTime>
  <Words>277</Words>
  <Application>Microsoft Office PowerPoint</Application>
  <PresentationFormat>Předvádění na obrazovce (4:3)</PresentationFormat>
  <Paragraphs>54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Snímek 2</vt:lpstr>
      <vt:lpstr>Daily routines </vt:lpstr>
      <vt:lpstr>In the morning</vt:lpstr>
      <vt:lpstr>At school</vt:lpstr>
      <vt:lpstr>In the afternoon, in the evening</vt:lpstr>
      <vt:lpstr>Metodika:</vt:lpstr>
      <vt:lpstr>Snímek 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Daily routines </dc:title>
  <dc:creator>Owner</dc:creator>
  <cp:lastModifiedBy>Owner</cp:lastModifiedBy>
  <cp:revision>26</cp:revision>
  <dcterms:created xsi:type="dcterms:W3CDTF">2013-01-05T13:51:53Z</dcterms:created>
  <dcterms:modified xsi:type="dcterms:W3CDTF">2013-06-10T15:41:02Z</dcterms:modified>
</cp:coreProperties>
</file>