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57" r:id="rId5"/>
    <p:sldId id="261" r:id="rId6"/>
    <p:sldId id="263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66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D7CDE-A726-4DAF-8B8B-4FAAF016D9C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BB79D-A663-463E-9938-1FB59C863E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D7CDE-A726-4DAF-8B8B-4FAAF016D9C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BB79D-A663-463E-9938-1FB59C863E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D7CDE-A726-4DAF-8B8B-4FAAF016D9C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BB79D-A663-463E-9938-1FB59C863E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D7CDE-A726-4DAF-8B8B-4FAAF016D9C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BB79D-A663-463E-9938-1FB59C863E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D7CDE-A726-4DAF-8B8B-4FAAF016D9C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BB79D-A663-463E-9938-1FB59C863E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D7CDE-A726-4DAF-8B8B-4FAAF016D9C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BB79D-A663-463E-9938-1FB59C863E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D7CDE-A726-4DAF-8B8B-4FAAF016D9C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BB79D-A663-463E-9938-1FB59C863E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D7CDE-A726-4DAF-8B8B-4FAAF016D9C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BB79D-A663-463E-9938-1FB59C863E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D7CDE-A726-4DAF-8B8B-4FAAF016D9C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BB79D-A663-463E-9938-1FB59C863E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D7CDE-A726-4DAF-8B8B-4FAAF016D9C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BB79D-A663-463E-9938-1FB59C863E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D7CDE-A726-4DAF-8B8B-4FAAF016D9C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8BB79D-A663-463E-9938-1FB59C863E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3D7CDE-A726-4DAF-8B8B-4FAAF016D9CD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8BB79D-A663-463E-9938-1FB59C863E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642910" y="4214818"/>
            <a:ext cx="7951787" cy="180022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VÝUKOVÝ MATERIÁL ZPRACOVANÝ V RÁMCI PROJEKTU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MODERNÍ ŠKOLA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Registrační číslo projektu: CZ.1.07/1.400/21.3095</a:t>
            </a:r>
          </a:p>
        </p:txBody>
      </p:sp>
      <p:pic>
        <p:nvPicPr>
          <p:cNvPr id="3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 dirty="0"/>
          </a:p>
        </p:txBody>
      </p:sp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5729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/>
        </p:nvSpPr>
        <p:spPr bwMode="auto">
          <a:xfrm>
            <a:off x="457200" y="1966118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Autor. Mgr. Radka </a:t>
            </a:r>
            <a:r>
              <a:rPr lang="cs-CZ" sz="1800" b="1" dirty="0" err="1" smtClean="0"/>
              <a:t>Kainová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28. 11. 2012</a:t>
            </a:r>
            <a:endParaRPr lang="cs-CZ" sz="1800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Ročník:  4.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ANGLICKÝ JAZYK – GRAMATIKA –</a:t>
            </a:r>
            <a:r>
              <a:rPr lang="cs-CZ" sz="1800" dirty="0" smtClean="0"/>
              <a:t>  </a:t>
            </a:r>
            <a:r>
              <a:rPr lang="cs-CZ" sz="1800" b="1" dirty="0" smtClean="0"/>
              <a:t>MNOŽNÉ ČÍSLO PODSTATNÝCH        JMEN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4. ročníku. Slouží k seznámení se s danou problematikou a jejím procvičením.</a:t>
            </a:r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0" y="365918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Číslo u podstatných jmen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786" y="3886200"/>
            <a:ext cx="7929618" cy="1752600"/>
          </a:xfrm>
        </p:spPr>
        <p:txBody>
          <a:bodyPr>
            <a:noAutofit/>
          </a:bodyPr>
          <a:lstStyle/>
          <a:p>
            <a:r>
              <a:rPr lang="cs-CZ" sz="4400" dirty="0" err="1" smtClean="0">
                <a:solidFill>
                  <a:schemeClr val="tx1"/>
                </a:solidFill>
              </a:rPr>
              <a:t>Number</a:t>
            </a: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dirty="0" err="1" smtClean="0">
                <a:solidFill>
                  <a:schemeClr val="tx1"/>
                </a:solidFill>
              </a:rPr>
              <a:t>of</a:t>
            </a: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dirty="0" err="1" smtClean="0">
                <a:solidFill>
                  <a:schemeClr val="tx1"/>
                </a:solidFill>
              </a:rPr>
              <a:t>Superlatives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Tvoření množného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Nejčastěji se vytvoří přidáním </a:t>
            </a:r>
            <a:r>
              <a:rPr lang="cs-CZ" sz="2400" b="1" i="1" dirty="0" smtClean="0"/>
              <a:t>– </a:t>
            </a:r>
            <a:r>
              <a:rPr lang="cs-CZ" sz="2400" b="1" i="1" dirty="0" smtClean="0">
                <a:solidFill>
                  <a:srgbClr val="FF0000"/>
                </a:solidFill>
              </a:rPr>
              <a:t>s</a:t>
            </a:r>
            <a:r>
              <a:rPr lang="cs-CZ" sz="2400" b="1" dirty="0" smtClean="0">
                <a:solidFill>
                  <a:srgbClr val="00B0F0"/>
                </a:solidFill>
              </a:rPr>
              <a:t> </a:t>
            </a:r>
            <a:r>
              <a:rPr lang="cs-CZ" sz="2400" dirty="0" smtClean="0"/>
              <a:t>k podstatnému jménu </a:t>
            </a:r>
            <a:r>
              <a:rPr lang="cs-CZ" sz="2400" i="1" dirty="0" smtClean="0"/>
              <a:t>( a girl – </a:t>
            </a:r>
            <a:r>
              <a:rPr lang="cs-CZ" sz="2400" i="1" dirty="0" err="1" smtClean="0"/>
              <a:t>girl</a:t>
            </a:r>
            <a:r>
              <a:rPr lang="cs-CZ" sz="2400" b="1" i="1" dirty="0" err="1" smtClean="0">
                <a:solidFill>
                  <a:srgbClr val="FF0000"/>
                </a:solidFill>
              </a:rPr>
              <a:t>s</a:t>
            </a:r>
            <a:r>
              <a:rPr lang="cs-CZ" sz="2400" i="1" dirty="0" smtClean="0"/>
              <a:t> ) </a:t>
            </a:r>
          </a:p>
          <a:p>
            <a:pPr>
              <a:buNone/>
            </a:pPr>
            <a:r>
              <a:rPr lang="cs-CZ" sz="2400" i="1" dirty="0" smtClean="0"/>
              <a:t>       </a:t>
            </a:r>
          </a:p>
          <a:p>
            <a:pPr>
              <a:buNone/>
            </a:pPr>
            <a:r>
              <a:rPr lang="cs-CZ" sz="2400" i="1" dirty="0"/>
              <a:t> </a:t>
            </a:r>
            <a:r>
              <a:rPr lang="cs-CZ" sz="2400" i="1" dirty="0" smtClean="0"/>
              <a:t>     </a:t>
            </a:r>
            <a:r>
              <a:rPr lang="cs-CZ" sz="2400" dirty="0" smtClean="0"/>
              <a:t>U některých podstatných jmen se tvoří odlišně: </a:t>
            </a:r>
          </a:p>
          <a:p>
            <a:r>
              <a:rPr lang="cs-CZ" sz="2400" dirty="0" smtClean="0"/>
              <a:t>- </a:t>
            </a:r>
            <a:r>
              <a:rPr lang="cs-CZ" sz="2400" dirty="0" smtClean="0">
                <a:solidFill>
                  <a:srgbClr val="00B0F0"/>
                </a:solidFill>
              </a:rPr>
              <a:t>f</a:t>
            </a:r>
            <a:r>
              <a:rPr lang="cs-CZ" sz="2400" dirty="0" smtClean="0"/>
              <a:t>, - </a:t>
            </a:r>
            <a:r>
              <a:rPr lang="cs-CZ" sz="2400" dirty="0" err="1" smtClean="0">
                <a:solidFill>
                  <a:srgbClr val="00B0F0"/>
                </a:solidFill>
              </a:rPr>
              <a:t>fe</a:t>
            </a:r>
            <a:r>
              <a:rPr lang="cs-CZ" sz="2400" dirty="0" smtClean="0"/>
              <a:t>           </a:t>
            </a:r>
            <a:r>
              <a:rPr lang="cs-CZ" sz="2400" b="1" i="1" dirty="0" smtClean="0"/>
              <a:t>- </a:t>
            </a:r>
            <a:r>
              <a:rPr lang="cs-CZ" sz="2400" b="1" i="1" dirty="0" smtClean="0">
                <a:solidFill>
                  <a:srgbClr val="FF0000"/>
                </a:solidFill>
              </a:rPr>
              <a:t>ves</a:t>
            </a:r>
            <a:r>
              <a:rPr lang="cs-CZ" sz="2400" b="1" i="1" dirty="0" smtClean="0"/>
              <a:t>    </a:t>
            </a:r>
            <a:r>
              <a:rPr lang="cs-CZ" sz="2400" dirty="0" smtClean="0"/>
              <a:t>( </a:t>
            </a:r>
            <a:r>
              <a:rPr lang="cs-CZ" sz="2400" dirty="0" err="1" smtClean="0"/>
              <a:t>kni</a:t>
            </a:r>
            <a:r>
              <a:rPr lang="cs-CZ" sz="2400" b="1" dirty="0" err="1" smtClean="0">
                <a:solidFill>
                  <a:srgbClr val="00B0F0"/>
                </a:solidFill>
              </a:rPr>
              <a:t>fe</a:t>
            </a:r>
            <a:r>
              <a:rPr lang="cs-CZ" sz="2400" dirty="0" smtClean="0"/>
              <a:t> – </a:t>
            </a:r>
            <a:r>
              <a:rPr lang="cs-CZ" sz="2400" dirty="0" err="1" smtClean="0"/>
              <a:t>kni</a:t>
            </a:r>
            <a:r>
              <a:rPr lang="cs-CZ" sz="2400" b="1" dirty="0" err="1" smtClean="0">
                <a:solidFill>
                  <a:srgbClr val="FF0000"/>
                </a:solidFill>
              </a:rPr>
              <a:t>ves</a:t>
            </a:r>
            <a:r>
              <a:rPr lang="cs-CZ" sz="2400" b="1" dirty="0" smtClean="0"/>
              <a:t> </a:t>
            </a:r>
            <a:r>
              <a:rPr lang="cs-CZ" sz="2400" dirty="0" smtClean="0"/>
              <a:t>) </a:t>
            </a:r>
          </a:p>
          <a:p>
            <a:pPr>
              <a:buNone/>
            </a:pPr>
            <a:r>
              <a:rPr lang="cs-CZ" sz="2400" dirty="0" smtClean="0"/>
              <a:t>                                          ( </a:t>
            </a:r>
            <a:r>
              <a:rPr lang="cs-CZ" sz="2400" dirty="0" err="1" smtClean="0"/>
              <a:t>le</a:t>
            </a:r>
            <a:r>
              <a:rPr lang="cs-CZ" sz="2400" dirty="0" err="1" smtClean="0">
                <a:solidFill>
                  <a:srgbClr val="00B0F0"/>
                </a:solidFill>
              </a:rPr>
              <a:t>a</a:t>
            </a:r>
            <a:r>
              <a:rPr lang="cs-CZ" sz="2400" b="1" dirty="0" err="1" smtClean="0">
                <a:solidFill>
                  <a:srgbClr val="00B0F0"/>
                </a:solidFill>
              </a:rPr>
              <a:t>f</a:t>
            </a:r>
            <a:r>
              <a:rPr lang="cs-CZ" sz="2400" dirty="0" smtClean="0"/>
              <a:t> – </a:t>
            </a:r>
            <a:r>
              <a:rPr lang="cs-CZ" sz="2400" dirty="0" err="1" smtClean="0"/>
              <a:t>lea</a:t>
            </a:r>
            <a:r>
              <a:rPr lang="cs-CZ" sz="2400" b="1" dirty="0" err="1" smtClean="0">
                <a:solidFill>
                  <a:srgbClr val="FF0000"/>
                </a:solidFill>
              </a:rPr>
              <a:t>ves</a:t>
            </a:r>
            <a:r>
              <a:rPr lang="cs-CZ" sz="2400" b="1" dirty="0" smtClean="0"/>
              <a:t> 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r>
              <a:rPr lang="cs-CZ" sz="2400" dirty="0" smtClean="0"/>
              <a:t>souhláska + </a:t>
            </a:r>
            <a:r>
              <a:rPr lang="cs-CZ" sz="2400" b="1" i="1" dirty="0" smtClean="0">
                <a:solidFill>
                  <a:srgbClr val="00B0F0"/>
                </a:solidFill>
              </a:rPr>
              <a:t>y</a:t>
            </a:r>
            <a:r>
              <a:rPr lang="cs-CZ" sz="2400" dirty="0" smtClean="0">
                <a:solidFill>
                  <a:srgbClr val="00B0F0"/>
                </a:solidFill>
              </a:rPr>
              <a:t>  </a:t>
            </a:r>
            <a:r>
              <a:rPr lang="cs-CZ" sz="2400" dirty="0" smtClean="0"/>
              <a:t>        </a:t>
            </a:r>
            <a:r>
              <a:rPr lang="cs-CZ" sz="2400" b="1" i="1" dirty="0" smtClean="0">
                <a:solidFill>
                  <a:srgbClr val="FF0000"/>
                </a:solidFill>
              </a:rPr>
              <a:t>- </a:t>
            </a:r>
            <a:r>
              <a:rPr lang="cs-CZ" sz="2400" b="1" i="1" dirty="0" err="1" smtClean="0">
                <a:solidFill>
                  <a:srgbClr val="FF0000"/>
                </a:solidFill>
              </a:rPr>
              <a:t>ies</a:t>
            </a:r>
            <a:r>
              <a:rPr lang="cs-CZ" sz="2400" b="1" i="1" dirty="0" smtClean="0">
                <a:solidFill>
                  <a:srgbClr val="FF0000"/>
                </a:solidFill>
              </a:rPr>
              <a:t>   </a:t>
            </a:r>
            <a:r>
              <a:rPr lang="cs-CZ" sz="2400" dirty="0" smtClean="0"/>
              <a:t>( stor</a:t>
            </a:r>
            <a:r>
              <a:rPr lang="cs-CZ" sz="2400" b="1" dirty="0" smtClean="0">
                <a:solidFill>
                  <a:srgbClr val="00B0F0"/>
                </a:solidFill>
              </a:rPr>
              <a:t>y </a:t>
            </a:r>
            <a:r>
              <a:rPr lang="cs-CZ" sz="2400" dirty="0" smtClean="0"/>
              <a:t>– </a:t>
            </a:r>
            <a:r>
              <a:rPr lang="cs-CZ" sz="2400" dirty="0" err="1" smtClean="0"/>
              <a:t>stor</a:t>
            </a:r>
            <a:r>
              <a:rPr lang="cs-CZ" sz="2400" b="1" dirty="0" err="1" smtClean="0">
                <a:solidFill>
                  <a:srgbClr val="FF0000"/>
                </a:solidFill>
              </a:rPr>
              <a:t>ies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(někdy) souhláska + </a:t>
            </a:r>
            <a:r>
              <a:rPr lang="cs-CZ" sz="2400" b="1" i="1" dirty="0" smtClean="0">
                <a:solidFill>
                  <a:srgbClr val="00B0F0"/>
                </a:solidFill>
              </a:rPr>
              <a:t>o</a:t>
            </a:r>
            <a:r>
              <a:rPr lang="cs-CZ" sz="2400" b="1" i="1" dirty="0" smtClean="0"/>
              <a:t>           - </a:t>
            </a:r>
            <a:r>
              <a:rPr lang="cs-CZ" sz="2400" b="1" i="1" dirty="0" err="1" smtClean="0">
                <a:solidFill>
                  <a:srgbClr val="FF0000"/>
                </a:solidFill>
              </a:rPr>
              <a:t>oes</a:t>
            </a:r>
            <a:r>
              <a:rPr lang="cs-CZ" sz="2400" b="1" i="1" dirty="0" smtClean="0"/>
              <a:t> </a:t>
            </a:r>
            <a:r>
              <a:rPr lang="cs-CZ" sz="2400" dirty="0" smtClean="0"/>
              <a:t>   ( </a:t>
            </a:r>
            <a:r>
              <a:rPr lang="cs-CZ" sz="2400" dirty="0" err="1" smtClean="0"/>
              <a:t>potat</a:t>
            </a:r>
            <a:r>
              <a:rPr lang="cs-CZ" sz="2400" b="1" dirty="0" err="1" smtClean="0">
                <a:solidFill>
                  <a:srgbClr val="00B0F0"/>
                </a:solidFill>
              </a:rPr>
              <a:t>o</a:t>
            </a:r>
            <a:r>
              <a:rPr lang="cs-CZ" sz="2400" dirty="0" smtClean="0"/>
              <a:t> – </a:t>
            </a:r>
            <a:r>
              <a:rPr lang="cs-CZ" sz="2400" dirty="0" err="1" smtClean="0"/>
              <a:t>potat</a:t>
            </a:r>
            <a:r>
              <a:rPr lang="cs-CZ" sz="2400" b="1" dirty="0" err="1" smtClean="0">
                <a:solidFill>
                  <a:srgbClr val="FF0000"/>
                </a:solidFill>
              </a:rPr>
              <a:t>oes</a:t>
            </a:r>
            <a:r>
              <a:rPr lang="cs-CZ" sz="2400" dirty="0" smtClean="0"/>
              <a:t> )</a:t>
            </a:r>
          </a:p>
          <a:p>
            <a:endParaRPr lang="cs-CZ" sz="2400" dirty="0"/>
          </a:p>
          <a:p>
            <a:r>
              <a:rPr lang="cs-CZ" sz="2400" b="1" i="1" dirty="0" smtClean="0"/>
              <a:t>-</a:t>
            </a:r>
            <a:r>
              <a:rPr lang="cs-CZ" sz="2400" b="1" i="1" dirty="0" smtClean="0">
                <a:solidFill>
                  <a:srgbClr val="00B0F0"/>
                </a:solidFill>
              </a:rPr>
              <a:t>s</a:t>
            </a:r>
            <a:r>
              <a:rPr lang="cs-CZ" sz="2400" b="1" i="1" dirty="0" smtClean="0"/>
              <a:t>, -</a:t>
            </a:r>
            <a:r>
              <a:rPr lang="cs-CZ" sz="2400" b="1" i="1" dirty="0" err="1" smtClean="0">
                <a:solidFill>
                  <a:srgbClr val="00B0F0"/>
                </a:solidFill>
              </a:rPr>
              <a:t>ss</a:t>
            </a:r>
            <a:r>
              <a:rPr lang="cs-CZ" sz="2400" b="1" i="1" dirty="0" smtClean="0"/>
              <a:t>, </a:t>
            </a:r>
            <a:r>
              <a:rPr lang="cs-CZ" sz="2400" b="1" i="1" dirty="0" smtClean="0">
                <a:solidFill>
                  <a:srgbClr val="00B0F0"/>
                </a:solidFill>
              </a:rPr>
              <a:t>ch</a:t>
            </a:r>
            <a:r>
              <a:rPr lang="cs-CZ" sz="2400" b="1" i="1" dirty="0" smtClean="0"/>
              <a:t>,</a:t>
            </a:r>
            <a:r>
              <a:rPr lang="cs-CZ" sz="2400" b="1" i="1" dirty="0"/>
              <a:t> </a:t>
            </a:r>
            <a:r>
              <a:rPr lang="cs-CZ" sz="2400" b="1" i="1" dirty="0" smtClean="0">
                <a:solidFill>
                  <a:srgbClr val="00B0F0"/>
                </a:solidFill>
              </a:rPr>
              <a:t>x</a:t>
            </a:r>
            <a:r>
              <a:rPr lang="cs-CZ" sz="2400" b="1" i="1" dirty="0" smtClean="0"/>
              <a:t>, </a:t>
            </a:r>
            <a:r>
              <a:rPr lang="cs-CZ" sz="2400" b="1" i="1" dirty="0" smtClean="0">
                <a:solidFill>
                  <a:srgbClr val="00B0F0"/>
                </a:solidFill>
              </a:rPr>
              <a:t>z</a:t>
            </a:r>
            <a:r>
              <a:rPr lang="cs-CZ" sz="2400" dirty="0" smtClean="0"/>
              <a:t>           </a:t>
            </a:r>
            <a:r>
              <a:rPr lang="cs-CZ" sz="2400" b="1" i="1" dirty="0" smtClean="0"/>
              <a:t>- </a:t>
            </a:r>
            <a:r>
              <a:rPr lang="cs-CZ" sz="2400" b="1" i="1" dirty="0" smtClean="0">
                <a:solidFill>
                  <a:srgbClr val="FF0000"/>
                </a:solidFill>
              </a:rPr>
              <a:t>es</a:t>
            </a:r>
            <a:r>
              <a:rPr lang="cs-CZ" sz="2400" b="1" i="1" dirty="0" smtClean="0"/>
              <a:t>    </a:t>
            </a:r>
            <a:r>
              <a:rPr lang="cs-CZ" sz="2400" dirty="0" smtClean="0"/>
              <a:t>( bu</a:t>
            </a:r>
            <a:r>
              <a:rPr lang="cs-CZ" sz="2400" b="1" dirty="0" smtClean="0">
                <a:solidFill>
                  <a:srgbClr val="00B0F0"/>
                </a:solidFill>
              </a:rPr>
              <a:t>s</a:t>
            </a:r>
            <a:r>
              <a:rPr lang="cs-CZ" sz="2400" dirty="0" smtClean="0"/>
              <a:t> – </a:t>
            </a:r>
            <a:r>
              <a:rPr lang="cs-CZ" sz="2400" dirty="0" err="1" smtClean="0"/>
              <a:t>bus</a:t>
            </a:r>
            <a:r>
              <a:rPr lang="cs-CZ" sz="2400" b="1" dirty="0" err="1" smtClean="0">
                <a:solidFill>
                  <a:srgbClr val="FF0000"/>
                </a:solidFill>
              </a:rPr>
              <a:t>es</a:t>
            </a:r>
            <a:r>
              <a:rPr lang="cs-CZ" sz="2400" dirty="0"/>
              <a:t> </a:t>
            </a:r>
            <a:r>
              <a:rPr lang="cs-CZ" sz="2400" dirty="0" smtClean="0"/>
              <a:t>) </a:t>
            </a:r>
          </a:p>
          <a:p>
            <a:pPr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( </a:t>
            </a:r>
            <a:r>
              <a:rPr lang="cs-CZ" sz="2400" dirty="0" err="1" smtClean="0"/>
              <a:t>cla</a:t>
            </a:r>
            <a:r>
              <a:rPr lang="cs-CZ" sz="2400" b="1" dirty="0" err="1" smtClean="0">
                <a:solidFill>
                  <a:srgbClr val="00B0F0"/>
                </a:solidFill>
              </a:rPr>
              <a:t>ss</a:t>
            </a:r>
            <a:r>
              <a:rPr lang="cs-CZ" sz="2400" dirty="0" smtClean="0"/>
              <a:t> – </a:t>
            </a:r>
            <a:r>
              <a:rPr lang="cs-CZ" sz="2400" dirty="0" err="1" smtClean="0"/>
              <a:t>class</a:t>
            </a:r>
            <a:r>
              <a:rPr lang="cs-CZ" sz="2400" b="1" dirty="0" err="1" smtClean="0">
                <a:solidFill>
                  <a:srgbClr val="FF0000"/>
                </a:solidFill>
              </a:rPr>
              <a:t>es</a:t>
            </a:r>
            <a:r>
              <a:rPr lang="cs-CZ" sz="2400" dirty="0" smtClean="0"/>
              <a:t> )</a:t>
            </a:r>
            <a:endParaRPr lang="cs-CZ" sz="2400" dirty="0"/>
          </a:p>
          <a:p>
            <a:endParaRPr lang="cs-CZ" sz="2000" b="1" i="1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714480" y="2928934"/>
            <a:ext cx="428628" cy="158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357422" y="4000504"/>
            <a:ext cx="428628" cy="158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214678" y="4357694"/>
            <a:ext cx="428628" cy="158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357422" y="5143512"/>
            <a:ext cx="428628" cy="1588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         </a:t>
            </a:r>
            <a:r>
              <a:rPr lang="cs-CZ" dirty="0" err="1" smtClean="0"/>
              <a:t>Singular</a:t>
            </a:r>
            <a:r>
              <a:rPr lang="cs-CZ" dirty="0" smtClean="0"/>
              <a:t>              </a:t>
            </a:r>
            <a:r>
              <a:rPr lang="cs-CZ" dirty="0" err="1" smtClean="0"/>
              <a:t>Plural</a:t>
            </a:r>
            <a:endParaRPr lang="cs-CZ" dirty="0"/>
          </a:p>
        </p:txBody>
      </p:sp>
      <p:pic>
        <p:nvPicPr>
          <p:cNvPr id="2050" name="Picture 2" descr="C:\Documents and Settings\Owner\Plocha\trajekt2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>
            <a:off x="467544" y="1196752"/>
            <a:ext cx="8208914" cy="5400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771800" y="1844824"/>
            <a:ext cx="21034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a </a:t>
            </a:r>
            <a:r>
              <a:rPr lang="cs-CZ" sz="2800" b="1" dirty="0" err="1" smtClean="0"/>
              <a:t>book</a:t>
            </a:r>
            <a:r>
              <a:rPr lang="cs-CZ" sz="2800" b="1" dirty="0" smtClean="0"/>
              <a:t>, a girl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2627784" y="2852936"/>
            <a:ext cx="24049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 a bo</a:t>
            </a:r>
            <a:r>
              <a:rPr lang="cs-CZ" sz="2800" b="1" dirty="0" smtClean="0">
                <a:solidFill>
                  <a:srgbClr val="00B0F0"/>
                </a:solidFill>
              </a:rPr>
              <a:t>x</a:t>
            </a:r>
            <a:r>
              <a:rPr lang="cs-CZ" sz="2800" b="1" dirty="0" smtClean="0"/>
              <a:t>, a </a:t>
            </a:r>
            <a:r>
              <a:rPr lang="cs-CZ" sz="2800" b="1" dirty="0" err="1" smtClean="0"/>
              <a:t>wat</a:t>
            </a:r>
            <a:r>
              <a:rPr lang="cs-CZ" sz="2800" b="1" dirty="0" err="1" smtClean="0">
                <a:solidFill>
                  <a:srgbClr val="00B0F0"/>
                </a:solidFill>
              </a:rPr>
              <a:t>ch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339752" y="3789040"/>
            <a:ext cx="32892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    a </a:t>
            </a:r>
            <a:r>
              <a:rPr lang="cs-CZ" sz="2800" b="1" dirty="0" err="1" smtClean="0"/>
              <a:t>potat</a:t>
            </a:r>
            <a:r>
              <a:rPr lang="cs-CZ" sz="2800" b="1" dirty="0" err="1" smtClean="0">
                <a:solidFill>
                  <a:srgbClr val="00B0F0"/>
                </a:solidFill>
              </a:rPr>
              <a:t>o</a:t>
            </a:r>
            <a:r>
              <a:rPr lang="cs-CZ" sz="2800" b="1" dirty="0" smtClean="0"/>
              <a:t>, a </a:t>
            </a:r>
            <a:r>
              <a:rPr lang="cs-CZ" sz="2800" b="1" dirty="0" err="1" smtClean="0"/>
              <a:t>tomat</a:t>
            </a:r>
            <a:r>
              <a:rPr lang="cs-CZ" sz="2800" b="1" dirty="0" err="1" smtClean="0">
                <a:solidFill>
                  <a:srgbClr val="00B0F0"/>
                </a:solidFill>
              </a:rPr>
              <a:t>o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99792" y="4869160"/>
            <a:ext cx="189122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a bo</a:t>
            </a:r>
            <a:r>
              <a:rPr lang="cs-CZ" sz="2800" b="1" dirty="0" smtClean="0">
                <a:solidFill>
                  <a:srgbClr val="00B0F0"/>
                </a:solidFill>
              </a:rPr>
              <a:t>y</a:t>
            </a:r>
            <a:r>
              <a:rPr lang="cs-CZ" sz="2800" b="1" dirty="0" smtClean="0"/>
              <a:t>, a </a:t>
            </a:r>
            <a:r>
              <a:rPr lang="cs-CZ" sz="2800" b="1" dirty="0" err="1" smtClean="0"/>
              <a:t>to</a:t>
            </a:r>
            <a:r>
              <a:rPr lang="cs-CZ" sz="2800" b="1" dirty="0" err="1" smtClean="0">
                <a:solidFill>
                  <a:srgbClr val="00B0F0"/>
                </a:solidFill>
              </a:rPr>
              <a:t>y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99792" y="5733256"/>
            <a:ext cx="22160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a bab</a:t>
            </a:r>
            <a:r>
              <a:rPr lang="cs-CZ" sz="2800" b="1" dirty="0" smtClean="0">
                <a:solidFill>
                  <a:srgbClr val="00B0F0"/>
                </a:solidFill>
              </a:rPr>
              <a:t>y</a:t>
            </a:r>
            <a:r>
              <a:rPr lang="cs-CZ" sz="2800" b="1" dirty="0" smtClean="0"/>
              <a:t>, a lad</a:t>
            </a:r>
            <a:r>
              <a:rPr lang="cs-CZ" sz="2800" b="1" dirty="0" smtClean="0">
                <a:solidFill>
                  <a:srgbClr val="00B0F0"/>
                </a:solidFill>
              </a:rPr>
              <a:t>y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84168" y="1844824"/>
            <a:ext cx="18664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book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girl</a:t>
            </a:r>
            <a:r>
              <a:rPr lang="cs-CZ" sz="2800" b="1" dirty="0" err="1" smtClean="0">
                <a:solidFill>
                  <a:srgbClr val="FF0000"/>
                </a:solidFill>
              </a:rPr>
              <a:t>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40152" y="2852936"/>
            <a:ext cx="24428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box</a:t>
            </a:r>
            <a:r>
              <a:rPr lang="cs-CZ" sz="2800" b="1" dirty="0" err="1" smtClean="0">
                <a:solidFill>
                  <a:srgbClr val="FF0000"/>
                </a:solidFill>
              </a:rPr>
              <a:t>es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watch</a:t>
            </a:r>
            <a:r>
              <a:rPr lang="cs-CZ" sz="2800" b="1" dirty="0" err="1" smtClean="0">
                <a:solidFill>
                  <a:srgbClr val="FF0000"/>
                </a:solidFill>
              </a:rPr>
              <a:t>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80112" y="3789040"/>
            <a:ext cx="30957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potato</a:t>
            </a:r>
            <a:r>
              <a:rPr lang="cs-CZ" sz="2800" b="1" dirty="0" err="1" smtClean="0">
                <a:solidFill>
                  <a:srgbClr val="FF0000"/>
                </a:solidFill>
              </a:rPr>
              <a:t>es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tomato</a:t>
            </a:r>
            <a:r>
              <a:rPr lang="cs-CZ" sz="2800" b="1" dirty="0" err="1" smtClean="0">
                <a:solidFill>
                  <a:srgbClr val="FF0000"/>
                </a:solidFill>
              </a:rPr>
              <a:t>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12160" y="4797152"/>
            <a:ext cx="16743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bo</a:t>
            </a:r>
            <a:r>
              <a:rPr lang="cs-CZ" sz="2800" b="1" dirty="0" err="1" smtClean="0">
                <a:solidFill>
                  <a:srgbClr val="FF0000"/>
                </a:solidFill>
              </a:rPr>
              <a:t>ys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to</a:t>
            </a:r>
            <a:r>
              <a:rPr lang="cs-CZ" sz="2800" b="1" dirty="0" err="1" smtClean="0">
                <a:solidFill>
                  <a:srgbClr val="FF0000"/>
                </a:solidFill>
              </a:rPr>
              <a:t>ys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012160" y="5805264"/>
            <a:ext cx="22044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bab</a:t>
            </a:r>
            <a:r>
              <a:rPr lang="cs-CZ" sz="2800" b="1" dirty="0" err="1" smtClean="0">
                <a:solidFill>
                  <a:srgbClr val="FF0000"/>
                </a:solidFill>
              </a:rPr>
              <a:t>ies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lad</a:t>
            </a:r>
            <a:r>
              <a:rPr lang="cs-CZ" sz="2800" b="1" dirty="0" err="1" smtClean="0">
                <a:solidFill>
                  <a:srgbClr val="FF0000"/>
                </a:solidFill>
              </a:rPr>
              <a:t>ies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/>
              <a:t>U některých podstatných jmen se množné číslo tvoří </a:t>
            </a:r>
            <a:r>
              <a:rPr lang="cs-CZ" sz="6000" u="sng" dirty="0" smtClean="0"/>
              <a:t>nepravidelně</a:t>
            </a:r>
            <a:r>
              <a:rPr lang="cs-CZ" sz="6000" dirty="0" smtClean="0"/>
              <a:t>!</a:t>
            </a:r>
          </a:p>
          <a:p>
            <a:r>
              <a:rPr lang="cs-CZ" sz="4400" dirty="0" smtClean="0"/>
              <a:t>n</a:t>
            </a:r>
            <a:r>
              <a:rPr lang="cs-CZ" sz="4400" smtClean="0"/>
              <a:t>apř</a:t>
            </a:r>
            <a:r>
              <a:rPr lang="cs-CZ" sz="4400" dirty="0" smtClean="0"/>
              <a:t>.  a </a:t>
            </a:r>
            <a:r>
              <a:rPr lang="cs-CZ" sz="4400" dirty="0" err="1" smtClean="0"/>
              <a:t>mouse</a:t>
            </a:r>
            <a:r>
              <a:rPr lang="cs-CZ" sz="4400" dirty="0" smtClean="0"/>
              <a:t> - </a:t>
            </a:r>
            <a:r>
              <a:rPr lang="cs-CZ" sz="4400" dirty="0" err="1" smtClean="0"/>
              <a:t>mi</a:t>
            </a:r>
            <a:r>
              <a:rPr lang="cs-CZ" sz="4800" dirty="0" err="1" smtClean="0"/>
              <a:t>ce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               </a:t>
            </a:r>
            <a:r>
              <a:rPr lang="cs-CZ" dirty="0" err="1" smtClean="0"/>
              <a:t>Singular</a:t>
            </a:r>
            <a:r>
              <a:rPr lang="cs-CZ" dirty="0" smtClean="0"/>
              <a:t>         </a:t>
            </a:r>
            <a:r>
              <a:rPr lang="cs-CZ" dirty="0" err="1" smtClean="0"/>
              <a:t>Plural</a:t>
            </a:r>
            <a:endParaRPr lang="cs-CZ" dirty="0"/>
          </a:p>
        </p:txBody>
      </p:sp>
      <p:pic>
        <p:nvPicPr>
          <p:cNvPr id="4" name="Picture 2" descr="C:\Documents and Settings\Owner\Plocha\trajekt.jpe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96752"/>
            <a:ext cx="8208912" cy="5400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131840" y="2060848"/>
            <a:ext cx="26599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a m</a:t>
            </a:r>
            <a:r>
              <a:rPr lang="cs-CZ" sz="2800" b="1" dirty="0" smtClean="0">
                <a:solidFill>
                  <a:srgbClr val="00B0F0"/>
                </a:solidFill>
              </a:rPr>
              <a:t>a</a:t>
            </a:r>
            <a:r>
              <a:rPr lang="cs-CZ" sz="2800" b="1" dirty="0" smtClean="0"/>
              <a:t>n, a </a:t>
            </a:r>
            <a:r>
              <a:rPr lang="cs-CZ" sz="2800" b="1" dirty="0" err="1" smtClean="0"/>
              <a:t>wom</a:t>
            </a:r>
            <a:r>
              <a:rPr lang="cs-CZ" sz="2800" b="1" dirty="0" err="1" smtClean="0">
                <a:solidFill>
                  <a:srgbClr val="00B0F0"/>
                </a:solidFill>
              </a:rPr>
              <a:t>a</a:t>
            </a:r>
            <a:r>
              <a:rPr lang="cs-CZ" sz="2800" b="1" dirty="0" err="1" smtClean="0"/>
              <a:t>n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3131840" y="2996952"/>
            <a:ext cx="23205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a </a:t>
            </a:r>
            <a:r>
              <a:rPr lang="cs-CZ" sz="2800" b="1" dirty="0" err="1" smtClean="0"/>
              <a:t>f</a:t>
            </a:r>
            <a:r>
              <a:rPr lang="cs-CZ" sz="2800" b="1" dirty="0" err="1" smtClean="0">
                <a:solidFill>
                  <a:srgbClr val="00B0F0"/>
                </a:solidFill>
              </a:rPr>
              <a:t>oo</a:t>
            </a:r>
            <a:r>
              <a:rPr lang="cs-CZ" sz="2800" b="1" dirty="0" err="1" smtClean="0"/>
              <a:t>t</a:t>
            </a:r>
            <a:r>
              <a:rPr lang="cs-CZ" sz="2800" b="1" dirty="0" smtClean="0"/>
              <a:t>, a </a:t>
            </a:r>
            <a:r>
              <a:rPr lang="cs-CZ" sz="2800" b="1" dirty="0" err="1" smtClean="0"/>
              <a:t>t</a:t>
            </a:r>
            <a:r>
              <a:rPr lang="cs-CZ" sz="2800" b="1" dirty="0" err="1" smtClean="0">
                <a:solidFill>
                  <a:srgbClr val="00B0F0"/>
                </a:solidFill>
              </a:rPr>
              <a:t>oo</a:t>
            </a:r>
            <a:r>
              <a:rPr lang="cs-CZ" sz="2800" b="1" dirty="0" err="1" smtClean="0"/>
              <a:t>th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3131840" y="3861048"/>
            <a:ext cx="23392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a </a:t>
            </a:r>
            <a:r>
              <a:rPr lang="cs-CZ" sz="2800" b="1" dirty="0" err="1" smtClean="0"/>
              <a:t>kni</a:t>
            </a:r>
            <a:r>
              <a:rPr lang="cs-CZ" sz="2800" b="1" dirty="0" err="1" smtClean="0">
                <a:solidFill>
                  <a:srgbClr val="00B0F0"/>
                </a:solidFill>
              </a:rPr>
              <a:t>fe</a:t>
            </a:r>
            <a:r>
              <a:rPr lang="cs-CZ" sz="2800" b="1" dirty="0" smtClean="0"/>
              <a:t>, a </a:t>
            </a:r>
            <a:r>
              <a:rPr lang="cs-CZ" sz="2800" b="1" dirty="0" err="1" smtClean="0"/>
              <a:t>shel</a:t>
            </a:r>
            <a:r>
              <a:rPr lang="cs-CZ" sz="2800" b="1" dirty="0" err="1" smtClean="0">
                <a:solidFill>
                  <a:srgbClr val="00B0F0"/>
                </a:solidFill>
              </a:rPr>
              <a:t>f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03848" y="4725144"/>
            <a:ext cx="2590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a </a:t>
            </a:r>
            <a:r>
              <a:rPr lang="cs-CZ" sz="2800" b="1" dirty="0" err="1" smtClean="0"/>
              <a:t>child</a:t>
            </a:r>
            <a:r>
              <a:rPr lang="cs-CZ" sz="2800" b="1" dirty="0" smtClean="0"/>
              <a:t>, a </a:t>
            </a:r>
            <a:r>
              <a:rPr lang="cs-CZ" sz="2800" b="1" dirty="0" err="1" smtClean="0"/>
              <a:t>mouse</a:t>
            </a:r>
            <a:endParaRPr lang="cs-CZ" sz="2800" b="1" dirty="0"/>
          </a:p>
        </p:txBody>
      </p:sp>
      <p:sp>
        <p:nvSpPr>
          <p:cNvPr id="9" name="Obdélník 8"/>
          <p:cNvSpPr/>
          <p:nvPr/>
        </p:nvSpPr>
        <p:spPr>
          <a:xfrm>
            <a:off x="3131840" y="5661248"/>
            <a:ext cx="230543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a </a:t>
            </a:r>
            <a:r>
              <a:rPr lang="cs-CZ" sz="2800" b="1" dirty="0" err="1" smtClean="0"/>
              <a:t>fish</a:t>
            </a:r>
            <a:r>
              <a:rPr lang="cs-CZ" sz="2800" b="1" dirty="0" smtClean="0"/>
              <a:t>, a </a:t>
            </a:r>
            <a:r>
              <a:rPr lang="cs-CZ" sz="2800" b="1" dirty="0" err="1" smtClean="0"/>
              <a:t>sheep</a:t>
            </a:r>
            <a:endParaRPr lang="cs-CZ" sz="2800" b="1" dirty="0"/>
          </a:p>
        </p:txBody>
      </p:sp>
      <p:sp>
        <p:nvSpPr>
          <p:cNvPr id="15" name="Obdélník 14"/>
          <p:cNvSpPr/>
          <p:nvPr/>
        </p:nvSpPr>
        <p:spPr>
          <a:xfrm>
            <a:off x="6156176" y="2060848"/>
            <a:ext cx="21469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m</a:t>
            </a:r>
            <a:r>
              <a:rPr lang="cs-CZ" sz="2800" b="1" dirty="0" err="1" smtClean="0">
                <a:solidFill>
                  <a:srgbClr val="FF0000"/>
                </a:solidFill>
              </a:rPr>
              <a:t>e</a:t>
            </a:r>
            <a:r>
              <a:rPr lang="cs-CZ" sz="2800" b="1" dirty="0" err="1" smtClean="0"/>
              <a:t>n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wom</a:t>
            </a:r>
            <a:r>
              <a:rPr lang="cs-CZ" sz="2800" b="1" dirty="0" err="1" smtClean="0">
                <a:solidFill>
                  <a:srgbClr val="FF0000"/>
                </a:solidFill>
              </a:rPr>
              <a:t>e</a:t>
            </a:r>
            <a:r>
              <a:rPr lang="cs-CZ" sz="2800" b="1" dirty="0" err="1" smtClean="0"/>
              <a:t>n</a:t>
            </a:r>
            <a:endParaRPr lang="cs-CZ" sz="2800" b="1" dirty="0"/>
          </a:p>
        </p:txBody>
      </p:sp>
      <p:sp>
        <p:nvSpPr>
          <p:cNvPr id="16" name="Obdélník 15"/>
          <p:cNvSpPr/>
          <p:nvPr/>
        </p:nvSpPr>
        <p:spPr>
          <a:xfrm>
            <a:off x="6228184" y="3068960"/>
            <a:ext cx="17497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f</a:t>
            </a:r>
            <a:r>
              <a:rPr lang="cs-CZ" sz="2800" b="1" dirty="0" err="1" smtClean="0">
                <a:solidFill>
                  <a:srgbClr val="FF0000"/>
                </a:solidFill>
              </a:rPr>
              <a:t>ee</a:t>
            </a:r>
            <a:r>
              <a:rPr lang="cs-CZ" sz="2800" b="1" dirty="0" err="1" smtClean="0"/>
              <a:t>t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t</a:t>
            </a:r>
            <a:r>
              <a:rPr lang="cs-CZ" sz="2800" b="1" dirty="0" err="1" smtClean="0">
                <a:solidFill>
                  <a:srgbClr val="FF0000"/>
                </a:solidFill>
              </a:rPr>
              <a:t>ee</a:t>
            </a:r>
            <a:r>
              <a:rPr lang="cs-CZ" sz="2800" b="1" dirty="0" err="1" smtClean="0"/>
              <a:t>th</a:t>
            </a:r>
            <a:endParaRPr lang="cs-CZ" sz="2800" b="1" dirty="0"/>
          </a:p>
        </p:txBody>
      </p:sp>
      <p:sp>
        <p:nvSpPr>
          <p:cNvPr id="17" name="Obdélník 16"/>
          <p:cNvSpPr/>
          <p:nvPr/>
        </p:nvSpPr>
        <p:spPr>
          <a:xfrm>
            <a:off x="6156176" y="3861048"/>
            <a:ext cx="23981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kni</a:t>
            </a:r>
            <a:r>
              <a:rPr lang="cs-CZ" sz="2800" b="1" dirty="0" err="1" smtClean="0">
                <a:solidFill>
                  <a:srgbClr val="FF0000"/>
                </a:solidFill>
              </a:rPr>
              <a:t>ves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shel</a:t>
            </a:r>
            <a:r>
              <a:rPr lang="cs-CZ" sz="2800" b="1" dirty="0" err="1" smtClean="0">
                <a:solidFill>
                  <a:srgbClr val="FF0000"/>
                </a:solidFill>
              </a:rPr>
              <a:t>ves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56176" y="4725144"/>
            <a:ext cx="22805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/>
              <a:t>child</a:t>
            </a:r>
            <a:r>
              <a:rPr lang="cs-CZ" sz="2800" b="1" dirty="0" err="1" smtClean="0">
                <a:solidFill>
                  <a:srgbClr val="FF0000"/>
                </a:solidFill>
              </a:rPr>
              <a:t>ren</a:t>
            </a:r>
            <a:r>
              <a:rPr lang="cs-CZ" sz="2800" b="1" dirty="0" smtClean="0"/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mice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228184" y="5661248"/>
            <a:ext cx="17860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fish</a:t>
            </a:r>
            <a:r>
              <a:rPr lang="cs-CZ" sz="2800" b="1" dirty="0" smtClean="0"/>
              <a:t>, </a:t>
            </a:r>
            <a:r>
              <a:rPr lang="cs-CZ" sz="2800" b="1" dirty="0" err="1" smtClean="0">
                <a:solidFill>
                  <a:srgbClr val="FF0000"/>
                </a:solidFill>
              </a:rPr>
              <a:t>sheep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 obrázků: vlastní kresby autorky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313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Číslo u podstatných jmen</vt:lpstr>
      <vt:lpstr>Tvoření množného čísla</vt:lpstr>
      <vt:lpstr>         Singular              Plural</vt:lpstr>
      <vt:lpstr>Snímek 6</vt:lpstr>
      <vt:lpstr>               Singular         Plural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 u podstatných jmen</dc:title>
  <dc:creator>Owner</dc:creator>
  <cp:lastModifiedBy>Owner</cp:lastModifiedBy>
  <cp:revision>23</cp:revision>
  <dcterms:created xsi:type="dcterms:W3CDTF">2013-01-13T14:20:07Z</dcterms:created>
  <dcterms:modified xsi:type="dcterms:W3CDTF">2013-04-28T19:23:11Z</dcterms:modified>
</cp:coreProperties>
</file>