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56" r:id="rId3"/>
    <p:sldId id="257" r:id="rId4"/>
    <p:sldId id="258" r:id="rId5"/>
    <p:sldId id="259" r:id="rId6"/>
    <p:sldId id="260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1" d="100"/>
          <a:sy n="81" d="100"/>
        </p:scale>
        <p:origin x="-13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31.12.2011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text 2"/>
          <p:cNvSpPr txBox="1">
            <a:spLocks/>
          </p:cNvSpPr>
          <p:nvPr/>
        </p:nvSpPr>
        <p:spPr>
          <a:xfrm>
            <a:off x="0" y="18864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oblast:</a:t>
            </a:r>
          </a:p>
        </p:txBody>
      </p:sp>
      <p:sp>
        <p:nvSpPr>
          <p:cNvPr id="3" name="Zástupný symbol pro text 2"/>
          <p:cNvSpPr txBox="1">
            <a:spLocks/>
          </p:cNvSpPr>
          <p:nvPr/>
        </p:nvSpPr>
        <p:spPr>
          <a:xfrm>
            <a:off x="0" y="746702"/>
            <a:ext cx="2267744" cy="59406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Stupeň základního vzdělávání:</a:t>
            </a:r>
          </a:p>
        </p:txBody>
      </p:sp>
      <p:sp>
        <p:nvSpPr>
          <p:cNvPr id="4" name="Zástupný symbol pro text 2"/>
          <p:cNvSpPr txBox="1">
            <a:spLocks/>
          </p:cNvSpPr>
          <p:nvPr/>
        </p:nvSpPr>
        <p:spPr>
          <a:xfrm>
            <a:off x="0" y="130476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Vzdělávací obor:</a:t>
            </a:r>
          </a:p>
        </p:txBody>
      </p:sp>
      <p:sp>
        <p:nvSpPr>
          <p:cNvPr id="5" name="Zástupný symbol pro text 2"/>
          <p:cNvSpPr txBox="1">
            <a:spLocks/>
          </p:cNvSpPr>
          <p:nvPr/>
        </p:nvSpPr>
        <p:spPr>
          <a:xfrm>
            <a:off x="0" y="186282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Tematický okruh:</a:t>
            </a:r>
          </a:p>
        </p:txBody>
      </p:sp>
      <p:sp>
        <p:nvSpPr>
          <p:cNvPr id="6" name="Zástupný symbol pro text 2"/>
          <p:cNvSpPr txBox="1">
            <a:spLocks/>
          </p:cNvSpPr>
          <p:nvPr/>
        </p:nvSpPr>
        <p:spPr>
          <a:xfrm>
            <a:off x="0" y="2420888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Téma:</a:t>
            </a:r>
          </a:p>
        </p:txBody>
      </p:sp>
      <p:sp>
        <p:nvSpPr>
          <p:cNvPr id="7" name="Zástupný symbol pro text 2"/>
          <p:cNvSpPr txBox="1">
            <a:spLocks/>
          </p:cNvSpPr>
          <p:nvPr/>
        </p:nvSpPr>
        <p:spPr>
          <a:xfrm>
            <a:off x="0" y="2978950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Autor:</a:t>
            </a:r>
          </a:p>
        </p:txBody>
      </p:sp>
      <p:sp>
        <p:nvSpPr>
          <p:cNvPr id="8" name="Zástupný symbol pro text 2"/>
          <p:cNvSpPr txBox="1">
            <a:spLocks/>
          </p:cNvSpPr>
          <p:nvPr/>
        </p:nvSpPr>
        <p:spPr>
          <a:xfrm>
            <a:off x="0" y="3537012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cs-CZ" sz="2000" dirty="0" smtClean="0">
                <a:solidFill>
                  <a:schemeClr val="tx1">
                    <a:tint val="75000"/>
                  </a:schemeClr>
                </a:solidFill>
              </a:rPr>
              <a:t>Období vzniku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</a:t>
            </a:r>
          </a:p>
        </p:txBody>
      </p:sp>
      <p:sp>
        <p:nvSpPr>
          <p:cNvPr id="9" name="Zástupný symbol pro text 2"/>
          <p:cNvSpPr txBox="1">
            <a:spLocks/>
          </p:cNvSpPr>
          <p:nvPr/>
        </p:nvSpPr>
        <p:spPr>
          <a:xfrm>
            <a:off x="0" y="4095074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Určeno pro ročník:</a:t>
            </a:r>
          </a:p>
        </p:txBody>
      </p:sp>
      <p:sp>
        <p:nvSpPr>
          <p:cNvPr id="10" name="Zástupný symbol pro text 2"/>
          <p:cNvSpPr txBox="1">
            <a:spLocks/>
          </p:cNvSpPr>
          <p:nvPr/>
        </p:nvSpPr>
        <p:spPr>
          <a:xfrm>
            <a:off x="0" y="4653136"/>
            <a:ext cx="2808312" cy="44745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</a:t>
            </a:r>
          </a:p>
        </p:txBody>
      </p:sp>
      <p:grpSp>
        <p:nvGrpSpPr>
          <p:cNvPr id="11" name="Skupina 10"/>
          <p:cNvGrpSpPr/>
          <p:nvPr/>
        </p:nvGrpSpPr>
        <p:grpSpPr>
          <a:xfrm>
            <a:off x="2015208" y="260648"/>
            <a:ext cx="7128792" cy="6048672"/>
            <a:chOff x="1763688" y="260648"/>
            <a:chExt cx="7128792" cy="6048672"/>
          </a:xfrm>
        </p:grpSpPr>
        <p:sp>
          <p:nvSpPr>
            <p:cNvPr id="12" name="Nadpis 1"/>
            <p:cNvSpPr txBox="1">
              <a:spLocks/>
            </p:cNvSpPr>
            <p:nvPr/>
          </p:nvSpPr>
          <p:spPr>
            <a:xfrm>
              <a:off x="1763688" y="818710"/>
              <a:ext cx="2808312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1.</a:t>
              </a:r>
            </a:p>
          </p:txBody>
        </p:sp>
        <p:sp>
          <p:nvSpPr>
            <p:cNvPr id="13" name="Nadpis 1"/>
            <p:cNvSpPr txBox="1">
              <a:spLocks/>
            </p:cNvSpPr>
            <p:nvPr/>
          </p:nvSpPr>
          <p:spPr>
            <a:xfrm>
              <a:off x="1763688" y="260648"/>
              <a:ext cx="4896544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Matematika a její aplikace</a:t>
              </a:r>
            </a:p>
          </p:txBody>
        </p:sp>
        <p:sp>
          <p:nvSpPr>
            <p:cNvPr id="14" name="Nadpis 1"/>
            <p:cNvSpPr txBox="1">
              <a:spLocks/>
            </p:cNvSpPr>
            <p:nvPr/>
          </p:nvSpPr>
          <p:spPr>
            <a:xfrm>
              <a:off x="1763688" y="1376772"/>
              <a:ext cx="4429000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rmAutofit fontScale="62500" lnSpcReduction="20000"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40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Matematika a její aplikace</a:t>
              </a:r>
            </a:p>
          </p:txBody>
        </p:sp>
        <p:sp>
          <p:nvSpPr>
            <p:cNvPr id="15" name="Nadpis 1"/>
            <p:cNvSpPr txBox="1">
              <a:spLocks/>
            </p:cNvSpPr>
            <p:nvPr/>
          </p:nvSpPr>
          <p:spPr>
            <a:xfrm>
              <a:off x="1763688" y="1934834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Číslo a početní operace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6" name="Nadpis 1"/>
            <p:cNvSpPr txBox="1">
              <a:spLocks/>
            </p:cNvSpPr>
            <p:nvPr/>
          </p:nvSpPr>
          <p:spPr>
            <a:xfrm>
              <a:off x="1763688" y="2492896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Pojmy větší, menší, stejně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7" name="Nadpis 1"/>
            <p:cNvSpPr txBox="1">
              <a:spLocks/>
            </p:cNvSpPr>
            <p:nvPr/>
          </p:nvSpPr>
          <p:spPr>
            <a:xfrm>
              <a:off x="1763688" y="3050958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MGR. Hana Slaná</a:t>
              </a:r>
            </a:p>
          </p:txBody>
        </p:sp>
        <p:sp>
          <p:nvSpPr>
            <p:cNvPr id="18" name="Nadpis 1"/>
            <p:cNvSpPr txBox="1">
              <a:spLocks/>
            </p:cNvSpPr>
            <p:nvPr/>
          </p:nvSpPr>
          <p:spPr>
            <a:xfrm>
              <a:off x="1763688" y="3609020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září </a:t>
              </a: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2011</a:t>
              </a:r>
              <a:endParaRPr kumimoji="0" lang="cs-CZ" sz="24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  <p:sp>
          <p:nvSpPr>
            <p:cNvPr id="19" name="Nadpis 1"/>
            <p:cNvSpPr txBox="1">
              <a:spLocks/>
            </p:cNvSpPr>
            <p:nvPr/>
          </p:nvSpPr>
          <p:spPr>
            <a:xfrm>
              <a:off x="1763688" y="4167082"/>
              <a:ext cx="4861048" cy="406257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400" b="1" cap="all" dirty="0" smtClean="0">
                  <a:latin typeface="+mj-lt"/>
                  <a:ea typeface="+mj-ea"/>
                  <a:cs typeface="+mj-cs"/>
                </a:rPr>
                <a:t>1</a:t>
              </a:r>
              <a:r>
                <a:rPr kumimoji="0" lang="cs-CZ" sz="24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.</a:t>
              </a:r>
            </a:p>
          </p:txBody>
        </p:sp>
        <p:sp>
          <p:nvSpPr>
            <p:cNvPr id="20" name="Nadpis 1"/>
            <p:cNvSpPr txBox="1">
              <a:spLocks/>
            </p:cNvSpPr>
            <p:nvPr/>
          </p:nvSpPr>
          <p:spPr>
            <a:xfrm>
              <a:off x="1763688" y="4725144"/>
              <a:ext cx="7128792" cy="1584176"/>
            </a:xfrm>
            <a:prstGeom prst="rect">
              <a:avLst/>
            </a:prstGeom>
          </p:spPr>
          <p:txBody>
            <a:bodyPr vert="horz" lIns="91440" tIns="45720" rIns="91440" bIns="45720" rtlCol="0" anchor="t">
              <a:no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20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Prezentace slouží k </a:t>
              </a:r>
              <a:r>
                <a:rPr kumimoji="0" lang="cs-CZ" sz="20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upevnění </a:t>
              </a:r>
              <a:r>
                <a:rPr kumimoji="0" lang="cs-CZ" sz="2000" b="1" i="0" u="none" strike="noStrike" kern="1200" cap="all" spc="0" normalizeH="0" baseline="0" noProof="0" dirty="0" err="1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předmatematických</a:t>
              </a:r>
              <a:r>
                <a:rPr kumimoji="0" lang="cs-CZ" sz="2000" b="1" i="0" u="none" strike="noStrike" kern="1200" cap="all" spc="0" normalizeH="0" baseline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 představ a definování pojmů</a:t>
              </a:r>
              <a:r>
                <a:rPr kumimoji="0" lang="cs-CZ" sz="2000" b="1" i="0" u="none" strike="noStrike" kern="1200" cap="all" spc="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lt"/>
                  <a:ea typeface="+mj-ea"/>
                  <a:cs typeface="+mj-cs"/>
                </a:rPr>
                <a:t> více, méně, stejně, více, méně, rovná se</a:t>
              </a:r>
              <a:r>
                <a:rPr lang="cs-CZ" sz="2000" b="1" cap="all" dirty="0" smtClean="0">
                  <a:latin typeface="+mj-lt"/>
                  <a:ea typeface="+mj-ea"/>
                  <a:cs typeface="+mj-cs"/>
                </a:rPr>
                <a:t>.</a:t>
              </a:r>
            </a:p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cs-CZ" sz="2000" b="1" cap="all" dirty="0" smtClean="0">
                  <a:latin typeface="+mj-lt"/>
                  <a:ea typeface="+mj-ea"/>
                  <a:cs typeface="+mj-cs"/>
                </a:rPr>
                <a:t>Žáci pracuji s papírovými tečkami a kartami čísel.</a:t>
              </a:r>
              <a:endParaRPr kumimoji="0" lang="cs-CZ" sz="2000" b="1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971600" y="2492896"/>
            <a:ext cx="7200800" cy="144016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Nadpis 1"/>
          <p:cNvSpPr>
            <a:spLocks noGrp="1"/>
          </p:cNvSpPr>
          <p:nvPr/>
        </p:nvSpPr>
        <p:spPr>
          <a:xfrm>
            <a:off x="683568" y="2636912"/>
            <a:ext cx="7772400" cy="1045811"/>
          </a:xfrm>
          <a:prstGeom prst="rect">
            <a:avLst/>
          </a:prstGeom>
          <a:noFill/>
        </p:spPr>
        <p:txBody>
          <a:bodyPr anchor="t" anchorCtr="0"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defPPr>
              <a:defRPr sz="4400">
                <a:solidFill>
                  <a:schemeClr val="tx2">
                    <a:shade val="80000"/>
                    <a:satMod val="150000"/>
                  </a:schemeClr>
                </a:solidFill>
                <a:latin typeface="+mj-lt"/>
                <a:ea typeface="+mj-ea"/>
                <a:cs typeface="+mj-cs"/>
              </a:defRPr>
            </a:defPPr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lang="en-US" sz="6200" b="1" kern="1200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lt"/>
                <a:cs typeface="+mj-lt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5300" b="1">
                <a:solidFill>
                  <a:srgbClr val="171B73"/>
                </a:solidFill>
                <a:latin typeface="Bodoni MT" pitchFamily="18" charset="0"/>
                <a:ea typeface="Bodoni MT" pitchFamily="18" charset="0"/>
                <a:cs typeface="Bodoni MT" pitchFamily="18" charset="0"/>
              </a:defRPr>
            </a:lvl9pPr>
          </a:lstStyle>
          <a:p>
            <a:pPr eaLnBrk="1" hangingPunct="1">
              <a:defRPr/>
            </a:pPr>
            <a:r>
              <a:rPr lang="cs-CZ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POJMY VĚTŠÍ, MENŠÍ</a:t>
            </a:r>
            <a:endParaRPr lang="cs-CZ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6" name="Podnadpis 2"/>
          <p:cNvSpPr>
            <a:spLocks noGrp="1"/>
          </p:cNvSpPr>
          <p:nvPr/>
        </p:nvSpPr>
        <p:spPr bwMode="auto">
          <a:xfrm>
            <a:off x="419100" y="677069"/>
            <a:ext cx="83058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5720" tIns="45720" rIns="45720" bIns="45720" numCol="1" anchor="b" anchorCtr="0" compatLnSpc="1">
            <a:prstTxWarp prst="textNoShape">
              <a:avLst/>
            </a:prstTxWarp>
            <a:normAutofit/>
          </a:bodyPr>
          <a:lstStyle>
            <a:defPPr>
              <a:defRPr>
                <a:solidFill>
                  <a:schemeClr val="tx1"/>
                </a:solidFill>
                <a:latin typeface="+mn-lt"/>
                <a:ea typeface="+mn-ea"/>
                <a:cs typeface="+mn-cs"/>
              </a:defRPr>
            </a:defPPr>
            <a:lvl1pPr marL="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80000"/>
              <a:buFont typeface="Wingdings 2" pitchFamily="18" charset="2"/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  <a:latin typeface="+mn-lt"/>
                <a:ea typeface="+mn-lt"/>
                <a:cs typeface="+mn-lt"/>
              </a:defRPr>
            </a:lvl1pPr>
            <a:lvl2pPr marL="4572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 2" pitchFamily="18" charset="2"/>
              <a:buNone/>
              <a:defRPr sz="22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2pPr>
            <a:lvl3pPr marL="9144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43D1F"/>
              </a:buClr>
              <a:buFont typeface="Wingdings 2" pitchFamily="18" charset="2"/>
              <a:buNone/>
              <a:defRPr sz="2000"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3pPr>
            <a:lvl4pPr marL="13716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42469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4pPr>
            <a:lvl5pPr marL="1828800" indent="0" algn="ctr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7B309B"/>
              </a:buClr>
              <a:buFont typeface="Wingdings 2" pitchFamily="18" charset="2"/>
              <a:buNone/>
              <a:defRPr>
                <a:solidFill>
                  <a:schemeClr val="tx1"/>
                </a:solidFill>
                <a:latin typeface="+mn-lt"/>
                <a:ea typeface="+mn-lt"/>
                <a:cs typeface="+mn-lt"/>
              </a:defRPr>
            </a:lvl5pPr>
            <a:lvl6pPr marL="2286000" indent="0" algn="ctr" eaLnBrk="1" hangingPunct="1">
              <a:buClr>
                <a:schemeClr val="accent6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6pPr>
            <a:lvl7pPr marL="2743200" indent="0" algn="ctr" eaLnBrk="1" hangingPunct="1">
              <a:buClr>
                <a:schemeClr val="tx2"/>
              </a:buClr>
              <a:buFont typeface="Wingdings 2" pitchFamily="18" charset="2"/>
              <a:buNone/>
              <a:defRPr lang="en-US" sz="1600" baseline="0" smtClean="0">
                <a:latin typeface="+mn-lt"/>
              </a:defRPr>
            </a:lvl7pPr>
            <a:lvl8pPr marL="3200400" indent="0" algn="ctr" eaLnBrk="1" hangingPunct="1">
              <a:buClr>
                <a:schemeClr val="accent2"/>
              </a:buClr>
              <a:buFont typeface="Wingdings 2" pitchFamily="18" charset="2"/>
              <a:buNone/>
              <a:defRPr sz="1600" baseline="0">
                <a:latin typeface="+mn-lt"/>
              </a:defRPr>
            </a:lvl8pPr>
            <a:lvl9pPr marL="3657600" indent="0" algn="ctr" eaLnBrk="1" hangingPunct="1">
              <a:buClr>
                <a:schemeClr val="accent1"/>
              </a:buClr>
              <a:buFont typeface="Wingdings 2" pitchFamily="18" charset="2"/>
              <a:buNone/>
              <a:defRPr sz="1400" baseline="0">
                <a:latin typeface="+mn-lt"/>
              </a:defRPr>
            </a:lvl9pPr>
          </a:lstStyle>
          <a:p>
            <a:pPr eaLnBrk="1" hangingPunct="1">
              <a:defRPr/>
            </a:pPr>
            <a:r>
              <a:rPr lang="cs-CZ" sz="2000" dirty="0" smtClean="0"/>
              <a:t>VY_42_INOVACE_09_POJMY VĚTŠÍ, MENŠÍ</a:t>
            </a:r>
            <a:endParaRPr lang="cs-CZ" sz="2000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01800" y="4796632"/>
            <a:ext cx="5718175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Documents and Settings\rodiče\Local Settings\Temporary Internet Files\Content.IE5\DU11WZ5W\MP90042795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1026" name="Picture 2" descr="C:\Documents and Settings\rodiče\Local Settings\Temporary Internet Files\Content.IE5\AEDIVF2V\MC90032646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27784" y="5445224"/>
            <a:ext cx="1022564" cy="1224136"/>
          </a:xfrm>
          <a:prstGeom prst="rect">
            <a:avLst/>
          </a:prstGeom>
          <a:noFill/>
        </p:spPr>
      </p:pic>
      <p:pic>
        <p:nvPicPr>
          <p:cNvPr id="5" name="Picture 2" descr="C:\Documents and Settings\rodiče\Local Settings\Temporary Internet Files\Content.IE5\AEDIVF2V\MC90032646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3528" y="4365104"/>
            <a:ext cx="1944216" cy="2327467"/>
          </a:xfrm>
          <a:prstGeom prst="rect">
            <a:avLst/>
          </a:prstGeom>
          <a:noFill/>
        </p:spPr>
      </p:pic>
      <p:pic>
        <p:nvPicPr>
          <p:cNvPr id="6" name="Picture 2" descr="C:\Documents and Settings\rodiče\Local Settings\Temporary Internet Files\Content.IE5\AEDIVF2V\MC90032646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3968" y="5733256"/>
            <a:ext cx="792088" cy="948227"/>
          </a:xfrm>
          <a:prstGeom prst="rect">
            <a:avLst/>
          </a:prstGeom>
          <a:noFill/>
        </p:spPr>
      </p:pic>
      <p:pic>
        <p:nvPicPr>
          <p:cNvPr id="8" name="Picture 2" descr="C:\Documents and Settings\rodiče\Local Settings\Temporary Internet Files\Content.IE5\AEDIVF2V\MC90032646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860032" y="3284984"/>
            <a:ext cx="2706789" cy="3240360"/>
          </a:xfrm>
          <a:prstGeom prst="rect">
            <a:avLst/>
          </a:prstGeom>
          <a:noFill/>
        </p:spPr>
      </p:pic>
      <p:pic>
        <p:nvPicPr>
          <p:cNvPr id="7" name="Picture 2" descr="C:\Documents and Settings\rodiče\Local Settings\Temporary Internet Files\Content.IE5\AEDIVF2V\MC900326466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36296" y="4869160"/>
            <a:ext cx="1526134" cy="1826971"/>
          </a:xfrm>
          <a:prstGeom prst="rect">
            <a:avLst/>
          </a:prstGeom>
          <a:noFill/>
        </p:spPr>
      </p:pic>
      <p:pic>
        <p:nvPicPr>
          <p:cNvPr id="1028" name="Picture 4" descr="C:\Documents and Settings\rodiče\Local Settings\Temporary Internet Files\Content.IE5\DU11WZ5W\MC90023737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3528392" cy="2830919"/>
          </a:xfrm>
          <a:prstGeom prst="rect">
            <a:avLst/>
          </a:prstGeom>
          <a:noFill/>
        </p:spPr>
      </p:pic>
      <p:pic>
        <p:nvPicPr>
          <p:cNvPr id="11" name="Picture 4" descr="C:\Documents and Settings\rodiče\Local Settings\Temporary Internet Files\Content.IE5\DU11WZ5W\MC90023737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563889" y="1052736"/>
            <a:ext cx="648072" cy="519964"/>
          </a:xfrm>
          <a:prstGeom prst="rect">
            <a:avLst/>
          </a:prstGeom>
          <a:noFill/>
        </p:spPr>
      </p:pic>
      <p:pic>
        <p:nvPicPr>
          <p:cNvPr id="12" name="Picture 4" descr="C:\Documents and Settings\rodiče\Local Settings\Temporary Internet Files\Content.IE5\DU11WZ5W\MC90023737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979713" y="2564905"/>
            <a:ext cx="1944215" cy="1559893"/>
          </a:xfrm>
          <a:prstGeom prst="rect">
            <a:avLst/>
          </a:prstGeom>
          <a:noFill/>
        </p:spPr>
      </p:pic>
      <p:pic>
        <p:nvPicPr>
          <p:cNvPr id="13" name="Picture 4" descr="C:\Documents and Settings\rodiče\Local Settings\Temporary Internet Files\Content.IE5\DU11WZ5W\MC90023737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76056" y="0"/>
            <a:ext cx="2595327" cy="2082297"/>
          </a:xfrm>
          <a:prstGeom prst="rect">
            <a:avLst/>
          </a:prstGeom>
          <a:noFill/>
        </p:spPr>
      </p:pic>
      <p:pic>
        <p:nvPicPr>
          <p:cNvPr id="14" name="Picture 4" descr="C:\Documents and Settings\rodiče\Local Settings\Temporary Internet Files\Content.IE5\DU11WZ5W\MC900237376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87512" y="2492896"/>
            <a:ext cx="1256488" cy="1008112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dissolve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Documents and Settings\rodiče\Local Settings\Temporary Internet Files\Content.IE5\DU11WZ5W\MP90042795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Rovnoramenný trojúhelník 2"/>
          <p:cNvSpPr/>
          <p:nvPr/>
        </p:nvSpPr>
        <p:spPr>
          <a:xfrm>
            <a:off x="4211960" y="4509120"/>
            <a:ext cx="1008112" cy="792088"/>
          </a:xfrm>
          <a:prstGeom prst="triangle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Rovnoramenný trojúhelník 3"/>
          <p:cNvSpPr/>
          <p:nvPr/>
        </p:nvSpPr>
        <p:spPr>
          <a:xfrm>
            <a:off x="3347864" y="260648"/>
            <a:ext cx="1800200" cy="2088232"/>
          </a:xfrm>
          <a:prstGeom prst="triangle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Rovnoramenný trojúhelník 4"/>
          <p:cNvSpPr/>
          <p:nvPr/>
        </p:nvSpPr>
        <p:spPr>
          <a:xfrm>
            <a:off x="6804248" y="1340768"/>
            <a:ext cx="216024" cy="216024"/>
          </a:xfrm>
          <a:prstGeom prst="triangle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Rovnoramenný trojúhelník 5"/>
          <p:cNvSpPr/>
          <p:nvPr/>
        </p:nvSpPr>
        <p:spPr>
          <a:xfrm>
            <a:off x="6084168" y="2636912"/>
            <a:ext cx="2592288" cy="3888432"/>
          </a:xfrm>
          <a:prstGeom prst="triangle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Rovnoramenný trojúhelník 6"/>
          <p:cNvSpPr/>
          <p:nvPr/>
        </p:nvSpPr>
        <p:spPr>
          <a:xfrm>
            <a:off x="1115616" y="2852936"/>
            <a:ext cx="1547664" cy="1368152"/>
          </a:xfrm>
          <a:prstGeom prst="triangle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dissolve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Documents and Settings\rodiče\Local Settings\Temporary Internet Files\Content.IE5\DU11WZ5W\MP90042795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sp>
        <p:nvSpPr>
          <p:cNvPr id="3" name="Krychle 2"/>
          <p:cNvSpPr/>
          <p:nvPr/>
        </p:nvSpPr>
        <p:spPr>
          <a:xfrm>
            <a:off x="5868144" y="5949280"/>
            <a:ext cx="504056" cy="504056"/>
          </a:xfrm>
          <a:prstGeom prst="cube">
            <a:avLst/>
          </a:prstGeom>
          <a:solidFill>
            <a:schemeClr val="accent4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Krychle 3"/>
          <p:cNvSpPr/>
          <p:nvPr/>
        </p:nvSpPr>
        <p:spPr>
          <a:xfrm>
            <a:off x="1331640" y="5229200"/>
            <a:ext cx="1152128" cy="1152128"/>
          </a:xfrm>
          <a:prstGeom prst="cube">
            <a:avLst/>
          </a:prstGeom>
          <a:solidFill>
            <a:schemeClr val="accent4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Krychle 4"/>
          <p:cNvSpPr/>
          <p:nvPr/>
        </p:nvSpPr>
        <p:spPr>
          <a:xfrm>
            <a:off x="3851920" y="4869160"/>
            <a:ext cx="792088" cy="792088"/>
          </a:xfrm>
          <a:prstGeom prst="cube">
            <a:avLst/>
          </a:prstGeom>
          <a:solidFill>
            <a:schemeClr val="accent4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Krychle 5"/>
          <p:cNvSpPr/>
          <p:nvPr/>
        </p:nvSpPr>
        <p:spPr>
          <a:xfrm>
            <a:off x="1403648" y="692696"/>
            <a:ext cx="2952328" cy="2808312"/>
          </a:xfrm>
          <a:prstGeom prst="cube">
            <a:avLst/>
          </a:prstGeom>
          <a:solidFill>
            <a:schemeClr val="accent4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Krychle 6"/>
          <p:cNvSpPr/>
          <p:nvPr/>
        </p:nvSpPr>
        <p:spPr>
          <a:xfrm>
            <a:off x="6732240" y="3284984"/>
            <a:ext cx="1944216" cy="1872208"/>
          </a:xfrm>
          <a:prstGeom prst="cube">
            <a:avLst/>
          </a:prstGeom>
          <a:solidFill>
            <a:schemeClr val="accent4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 spd="med">
    <p:dissolve/>
    <p:sndAc>
      <p:stSnd>
        <p:snd r:embed="rId2" name="voltage.wav"/>
      </p:stSnd>
    </p:sndAc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Použité zdroje:</a:t>
            </a:r>
            <a:endParaRPr kumimoji="0" lang="cs-CZ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3" name="Zástupný symbol pro obsah 2"/>
          <p:cNvSpPr txBox="1">
            <a:spLocks/>
          </p:cNvSpPr>
          <p:nvPr/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</a:rPr>
              <a:t>Microsoft - </a:t>
            </a:r>
            <a:r>
              <a:rPr kumimoji="0" lang="cs-CZ" sz="2000" b="0" i="0" u="none" strike="noStrike" kern="1200" cap="none" spc="0" normalizeH="0" baseline="0" noProof="0" smtClean="0">
                <a:ln>
                  <a:noFill/>
                </a:ln>
                <a:solidFill>
                  <a:schemeClr val="tx2">
                    <a:shade val="55000"/>
                  </a:schemeClr>
                </a:solidFill>
                <a:effectLst/>
                <a:uLnTx/>
                <a:uFillTx/>
                <a:latin typeface="+mn-lt"/>
                <a:ea typeface="+mn-lt"/>
                <a:cs typeface="+mn-lt"/>
                <a:hlinkClick r:id="rId2"/>
              </a:rPr>
              <a:t>http://office.microsoft.com</a:t>
            </a:r>
            <a:endParaRPr kumimoji="0" lang="cs-CZ" sz="20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101</Words>
  <Application>Microsoft Office PowerPoint</Application>
  <PresentationFormat>Předvádění na obrazovce (4:3)</PresentationFormat>
  <Paragraphs>23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Hanka</cp:lastModifiedBy>
  <cp:revision>3</cp:revision>
  <dcterms:modified xsi:type="dcterms:W3CDTF">2011-12-31T17:28:00Z</dcterms:modified>
</cp:coreProperties>
</file>