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3" r:id="rId2"/>
    <p:sldId id="271" r:id="rId3"/>
    <p:sldId id="256" r:id="rId4"/>
    <p:sldId id="264" r:id="rId5"/>
    <p:sldId id="265" r:id="rId6"/>
    <p:sldId id="266" r:id="rId7"/>
    <p:sldId id="267" r:id="rId8"/>
    <p:sldId id="268" r:id="rId9"/>
    <p:sldId id="269" r:id="rId10"/>
    <p:sldId id="27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28C3"/>
    <a:srgbClr val="4C3C00"/>
    <a:srgbClr val="4539DB"/>
    <a:srgbClr val="9A80CE"/>
    <a:srgbClr val="8C6FC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1F5B8-90FF-44C9-8E51-2CBBB2B18583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B607F21-5F3F-4EEC-B75A-17771FD8A9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1F5B8-90FF-44C9-8E51-2CBBB2B18583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7F21-5F3F-4EEC-B75A-17771FD8A9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1F5B8-90FF-44C9-8E51-2CBBB2B18583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B607F21-5F3F-4EEC-B75A-17771FD8A91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1F5B8-90FF-44C9-8E51-2CBBB2B18583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7F21-5F3F-4EEC-B75A-17771FD8A9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1F5B8-90FF-44C9-8E51-2CBBB2B18583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7F21-5F3F-4EEC-B75A-17771FD8A9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1F5B8-90FF-44C9-8E51-2CBBB2B18583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7F21-5F3F-4EEC-B75A-17771FD8A9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1F5B8-90FF-44C9-8E51-2CBBB2B18583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7F21-5F3F-4EEC-B75A-17771FD8A9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1F5B8-90FF-44C9-8E51-2CBBB2B18583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7F21-5F3F-4EEC-B75A-17771FD8A91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1F5B8-90FF-44C9-8E51-2CBBB2B18583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B607F21-5F3F-4EEC-B75A-17771FD8A91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1F5B8-90FF-44C9-8E51-2CBBB2B18583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7F21-5F3F-4EEC-B75A-17771FD8A9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1F5B8-90FF-44C9-8E51-2CBBB2B18583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7F21-5F3F-4EEC-B75A-17771FD8A9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4EF1F5B8-90FF-44C9-8E51-2CBBB2B18583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2B607F21-5F3F-4EEC-B75A-17771FD8A91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-tremosnice.cz/" TargetMode="External"/><Relationship Id="rId2" Type="http://schemas.openxmlformats.org/officeDocument/2006/relationships/hyperlink" Target="mailto:zskola@tremosnice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//upload.wikimedia.org/wikipedia/commons/7/7a/Insect_antennae.sv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4/4d/Calliphora_head_2_edit1.jpg" TargetMode="External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2" Type="http://schemas.openxmlformats.org/officeDocument/2006/relationships/hyperlink" Target="//upload.wikimedia.org/wikipedia/commons/2/28/Cerf-volant_MHNT_Close_up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3/31/Aedes_albopictus_on_human_skin.jpg" TargetMode="External"/><Relationship Id="rId5" Type="http://schemas.openxmlformats.org/officeDocument/2006/relationships/image" Target="../media/image5.jpeg"/><Relationship Id="rId4" Type="http://schemas.openxmlformats.org/officeDocument/2006/relationships/hyperlink" Target="//upload.wikimedia.org/wikipedia/commons/3/3c/The_crab_spider_which_attacks_the_Dark_Small-branded_Swift.jpg" TargetMode="External"/><Relationship Id="rId9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9/9a/Dragonfly_eye_3811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//upload.wikimedia.org/wikipedia/commons/8/89/Drosophilidae_compound_eye_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//upload.wikimedia.org/wikipedia/commons/b/b1/Grasshoppermetasnodgrass.sv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hyperlink" Target="//upload.wikimedia.org/wikipedia/commons/c/c1/Gulf_Fritillary_Life_Cycle.svg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Drosophilidae_compound_eye_.jpg" TargetMode="External"/><Relationship Id="rId3" Type="http://schemas.openxmlformats.org/officeDocument/2006/relationships/hyperlink" Target="http://commons.wikimedia.org/wiki/File:The_crab_spider_which_attacks_the_Dark_Small-branded_Swift.jpg" TargetMode="External"/><Relationship Id="rId7" Type="http://schemas.openxmlformats.org/officeDocument/2006/relationships/hyperlink" Target="http://cs.wikipedia.org/wiki/Soubor:Dragonfly_eye_3811.jpg" TargetMode="External"/><Relationship Id="rId2" Type="http://schemas.openxmlformats.org/officeDocument/2006/relationships/hyperlink" Target="http://cs.wikipedia.org/wiki/Soubor:Insect_antennae.sv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Aedes_albopictus_on_human_skin.jpg" TargetMode="External"/><Relationship Id="rId5" Type="http://schemas.openxmlformats.org/officeDocument/2006/relationships/hyperlink" Target="http://commons.wikimedia.org/wiki/File:Calliphora_head_2_edit1.jpg" TargetMode="External"/><Relationship Id="rId10" Type="http://schemas.openxmlformats.org/officeDocument/2006/relationships/hyperlink" Target="http://cs.wikipedia.org/wiki/Soubor:Gulf_Fritillary_Life_Cycle.svg" TargetMode="External"/><Relationship Id="rId4" Type="http://schemas.openxmlformats.org/officeDocument/2006/relationships/hyperlink" Target="http://commons.wikimedia.org/wiki/File:Cerf-volant_MHNT_Close_up.jpg" TargetMode="External"/><Relationship Id="rId9" Type="http://schemas.openxmlformats.org/officeDocument/2006/relationships/hyperlink" Target="http://cs.wikipedia.org/wiki/Soubor:Grasshoppermetasnodgrass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828800"/>
            <a:ext cx="7696200" cy="460059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Základní škola Třemošnice, okres Chrudim, Pardubický kraj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538 43 Třemošnice, Internátní 217; IČ: 70989176, tel: 469 661 719, 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emaiI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zskola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@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zs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-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Registrační číslo: CZ.1.07/1.4.00/21.2459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Název: Škola pro každého – kvalita a efektivnost ve využití lidských zdrojů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Výukový materiál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VY_52_INOVACE_13_ </a:t>
            </a:r>
            <a:r>
              <a:rPr lang="cs-CZ" sz="1800" dirty="0"/>
              <a:t>Opakování - hmyz</a:t>
            </a:r>
            <a:r>
              <a:rPr lang="cs-CZ" sz="1800" b="1" dirty="0" smtClean="0"/>
              <a:t/>
            </a:r>
            <a:br>
              <a:rPr lang="cs-CZ" sz="1800" b="1" dirty="0" smtClean="0"/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 materiálu (téma): </a:t>
            </a:r>
            <a:r>
              <a:rPr lang="cs-CZ" sz="1800" dirty="0"/>
              <a:t>Opakování - hmyz </a:t>
            </a:r>
            <a:endParaRPr lang="cs-CZ" sz="1800" dirty="0" smtClean="0"/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Sada:Přírodopis,2. stupeň</a:t>
            </a:r>
          </a:p>
          <a:p>
            <a:pPr marL="0" indent="0"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Autor: Mgr. Jiří Olexa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Anotace: </a:t>
            </a:r>
            <a:r>
              <a:rPr lang="cs-CZ" sz="1800" dirty="0"/>
              <a:t>Opakování - hmyz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(práce s interaktivní tabulí, pracovní list)</a:t>
            </a:r>
          </a:p>
          <a:p>
            <a:pPr algn="ctr"/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 Výukový materiál je majetkem ZŠ Třemošnice, okres Chrudim, Pardubický kraj, 2012</a:t>
            </a:r>
          </a:p>
          <a:p>
            <a:pPr algn="ctr"/>
            <a:endParaRPr lang="cs-CZ" dirty="0"/>
          </a:p>
        </p:txBody>
      </p:sp>
      <p:pic>
        <p:nvPicPr>
          <p:cNvPr id="4" name="Obrázek 0" descr="logolink_OPVK_IPo_PPv3_color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85786" y="428604"/>
            <a:ext cx="5602235" cy="1447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4818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753553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Mgr. Jiří Olexa, </a:t>
            </a:r>
            <a:r>
              <a:rPr lang="cs-CZ" b="1" dirty="0" smtClean="0"/>
              <a:t>16. </a:t>
            </a:r>
            <a:r>
              <a:rPr lang="cs-CZ" b="1" dirty="0"/>
              <a:t>dubna 2012,  6.ročník, V/2 </a:t>
            </a:r>
            <a:r>
              <a:rPr lang="cs-CZ" b="1" dirty="0" smtClean="0"/>
              <a:t>W13, </a:t>
            </a:r>
            <a:r>
              <a:rPr lang="cs-CZ" b="1" dirty="0"/>
              <a:t>Přírodopis, </a:t>
            </a:r>
            <a:r>
              <a:rPr lang="cs-CZ" b="1" dirty="0" smtClean="0"/>
              <a:t>Opakování - hmyz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04602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8000" dirty="0" smtClean="0"/>
              <a:t>Opakování:</a:t>
            </a:r>
            <a:endParaRPr lang="cs-CZ" sz="8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3429000"/>
            <a:ext cx="6858000" cy="914400"/>
          </a:xfrm>
        </p:spPr>
        <p:txBody>
          <a:bodyPr>
            <a:noAutofit/>
          </a:bodyPr>
          <a:lstStyle/>
          <a:p>
            <a:r>
              <a:rPr lang="cs-CZ" sz="6000" dirty="0" smtClean="0"/>
              <a:t>hmyz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xmlns="" val="170225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5791200" cy="759614"/>
          </a:xfrm>
        </p:spPr>
        <p:txBody>
          <a:bodyPr/>
          <a:lstStyle/>
          <a:p>
            <a:r>
              <a:rPr lang="cs-CZ" dirty="0" smtClean="0"/>
              <a:t>končetiny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52862" y="1556792"/>
            <a:ext cx="74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Kolik kráčivých nohou má hmyz?</a:t>
            </a:r>
            <a:endParaRPr lang="cs-CZ" sz="2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678556" y="2132856"/>
            <a:ext cx="3701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3 páry (tedy 6 nohou)</a:t>
            </a:r>
            <a:endParaRPr lang="cs-CZ" sz="2800" dirty="0">
              <a:solidFill>
                <a:srgbClr val="FF0000"/>
              </a:solidFill>
            </a:endParaRPr>
          </a:p>
        </p:txBody>
      </p:sp>
      <p:cxnSp>
        <p:nvCxnSpPr>
          <p:cNvPr id="20" name="Přímá spojnice 19"/>
          <p:cNvCxnSpPr/>
          <p:nvPr/>
        </p:nvCxnSpPr>
        <p:spPr>
          <a:xfrm>
            <a:off x="552862" y="2656076"/>
            <a:ext cx="76195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4355976" y="2951365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Kolik má hmyz tykadel?</a:t>
            </a:r>
            <a:endParaRPr lang="cs-CZ" sz="28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490147" y="3573016"/>
            <a:ext cx="3701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</a:rPr>
              <a:t>1</a:t>
            </a:r>
            <a:r>
              <a:rPr lang="cs-CZ" sz="2800" dirty="0" smtClean="0">
                <a:solidFill>
                  <a:srgbClr val="FF0000"/>
                </a:solidFill>
              </a:rPr>
              <a:t> pár (tedy 2 tykadla)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372394" y="4430722"/>
            <a:ext cx="43924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/>
          </a:p>
          <a:p>
            <a:r>
              <a:rPr lang="cs-CZ" sz="2000" dirty="0" smtClean="0"/>
              <a:t>a) vždy z jednoho kusu</a:t>
            </a:r>
          </a:p>
          <a:p>
            <a:r>
              <a:rPr lang="cs-CZ" sz="2000" dirty="0" smtClean="0"/>
              <a:t>b) </a:t>
            </a:r>
          </a:p>
          <a:p>
            <a:r>
              <a:rPr lang="cs-CZ" sz="2000" dirty="0" smtClean="0"/>
              <a:t>c) někdy článkovaná, někdy z 1 kusu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4660241" y="5147672"/>
            <a:ext cx="20780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vždy článkovaná</a:t>
            </a:r>
          </a:p>
        </p:txBody>
      </p:sp>
      <p:sp>
        <p:nvSpPr>
          <p:cNvPr id="39" name="TextovéPole 38"/>
          <p:cNvSpPr txBox="1"/>
          <p:nvPr/>
        </p:nvSpPr>
        <p:spPr>
          <a:xfrm>
            <a:off x="4639359" y="4345940"/>
            <a:ext cx="2452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Tykadla jsou:</a:t>
            </a:r>
          </a:p>
        </p:txBody>
      </p:sp>
      <p:pic>
        <p:nvPicPr>
          <p:cNvPr id="1026" name="Picture 2" descr="Soubor:Insect antennae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4101" y="3474585"/>
            <a:ext cx="4459947" cy="312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23392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3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ile:Cerf-volant MHNT Close up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272392" y="2365112"/>
            <a:ext cx="2654997" cy="214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Ústní ústrojí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3567" y="1700808"/>
            <a:ext cx="5832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 obrázku doplň typ ústního ústrojí: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5536" y="486916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sací, sosák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969262" y="4221088"/>
            <a:ext cx="1458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kousací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788023" y="4797152"/>
            <a:ext cx="22728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bodavě sací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443996" y="4633972"/>
            <a:ext cx="116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lízací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2052" name="Picture 4" descr="File:The crab spider which attacks the Dark Small-branded Swift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700" y="2695124"/>
            <a:ext cx="2691887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oubor:Aedes albopictus on human skin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70268" y="2629596"/>
            <a:ext cx="2737636" cy="1786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File:Calliphora head 2 edit1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56857" y="2153931"/>
            <a:ext cx="1903787" cy="2504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28771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5791200" cy="759614"/>
          </a:xfrm>
        </p:spPr>
        <p:txBody>
          <a:bodyPr/>
          <a:lstStyle/>
          <a:p>
            <a:r>
              <a:rPr lang="cs-CZ" dirty="0" smtClean="0"/>
              <a:t>křídla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52862" y="1340768"/>
            <a:ext cx="74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Kolik křídel má hmyz?</a:t>
            </a:r>
            <a:endParaRPr lang="cs-CZ" sz="2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678556" y="1916832"/>
            <a:ext cx="3701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</a:rPr>
              <a:t>2</a:t>
            </a:r>
            <a:r>
              <a:rPr lang="cs-CZ" sz="2800" dirty="0" smtClean="0">
                <a:solidFill>
                  <a:srgbClr val="FF0000"/>
                </a:solidFill>
              </a:rPr>
              <a:t> páry (tedy 4 křídla)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9552" y="2564904"/>
            <a:ext cx="74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Křídla, která slouží k letu, se označují jako: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862888" y="3212976"/>
            <a:ext cx="3701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blanitá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39552" y="3933056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Tuhá křídla chránící blanitý spodní pár, jsou tzv.: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862888" y="4581128"/>
            <a:ext cx="3701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krovky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39552" y="5210036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Zakrnělá křídla sloužící k vyvažování, jsou tzv.: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862888" y="5805264"/>
            <a:ext cx="3701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kyvadélka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7007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13" grpId="0"/>
      <p:bldP spid="16" grpId="0"/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Dragonfly eye 381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42048"/>
            <a:ext cx="2777959" cy="343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5791200" cy="759614"/>
          </a:xfrm>
        </p:spPr>
        <p:txBody>
          <a:bodyPr/>
          <a:lstStyle/>
          <a:p>
            <a:r>
              <a:rPr lang="cs-CZ" dirty="0" smtClean="0"/>
              <a:t>oči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834009" y="2121648"/>
            <a:ext cx="3077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1 pár (tedy 2 oči)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9552" y="2977788"/>
            <a:ext cx="74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Který typ očí má hmyz?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36945" y="3677005"/>
            <a:ext cx="38671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a) světločivné buňky</a:t>
            </a:r>
          </a:p>
          <a:p>
            <a:r>
              <a:rPr lang="cs-CZ" sz="2800" dirty="0" smtClean="0"/>
              <a:t>b) komorové oči</a:t>
            </a:r>
          </a:p>
          <a:p>
            <a:r>
              <a:rPr lang="cs-CZ" sz="2800" dirty="0" smtClean="0"/>
              <a:t>c)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547664" y="4561964"/>
            <a:ext cx="2058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složené oči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52862" y="1340768"/>
            <a:ext cx="740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Kolik očí mají zástupci hmyzu?</a:t>
            </a:r>
            <a:endParaRPr lang="cs-CZ" sz="2800" dirty="0"/>
          </a:p>
        </p:txBody>
      </p:sp>
      <p:grpSp>
        <p:nvGrpSpPr>
          <p:cNvPr id="10" name="Skupina 9"/>
          <p:cNvGrpSpPr/>
          <p:nvPr/>
        </p:nvGrpSpPr>
        <p:grpSpPr>
          <a:xfrm>
            <a:off x="3606183" y="980728"/>
            <a:ext cx="4336882" cy="1296144"/>
            <a:chOff x="3606183" y="980728"/>
            <a:chExt cx="4336882" cy="1296144"/>
          </a:xfrm>
        </p:grpSpPr>
        <p:cxnSp>
          <p:nvCxnSpPr>
            <p:cNvPr id="7" name="Přímá spojnice 6"/>
            <p:cNvCxnSpPr/>
            <p:nvPr/>
          </p:nvCxnSpPr>
          <p:spPr>
            <a:xfrm flipV="1">
              <a:off x="3606183" y="980728"/>
              <a:ext cx="2405977" cy="129614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flipV="1">
              <a:off x="3606183" y="980728"/>
              <a:ext cx="4336882" cy="129614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076" name="Picture 4" descr="Soubor:Drosophilidae compound eye 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41994" y="3750096"/>
            <a:ext cx="3696891" cy="2953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44260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5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40741E-7 L 0.14063 -7.40741E-7 C 0.20365 -7.40741E-7 0.28125 -0.04167 0.28125 -0.07546 L 0.28125 -0.15069 " pathEditMode="relative" rAng="0" ptsTypes="FfFF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63" y="-7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11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5791200" cy="759614"/>
          </a:xfrm>
        </p:spPr>
        <p:txBody>
          <a:bodyPr/>
          <a:lstStyle/>
          <a:p>
            <a:r>
              <a:rPr lang="cs-CZ" dirty="0" smtClean="0"/>
              <a:t>rozmnožování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2862" y="1340768"/>
            <a:ext cx="74035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Podle průběhu vývoje dělíme hmyz do dvou skupin: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2420888"/>
            <a:ext cx="38590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cs-CZ" sz="2800" dirty="0" smtClean="0"/>
              <a:t>hmyz s </a:t>
            </a:r>
            <a:r>
              <a:rPr lang="cs-CZ" sz="2800" dirty="0" err="1" smtClean="0"/>
              <a:t>promě</a:t>
            </a:r>
            <a:r>
              <a:rPr lang="cs-CZ" sz="2800" dirty="0" smtClean="0"/>
              <a:t>-</a:t>
            </a:r>
          </a:p>
          <a:p>
            <a:r>
              <a:rPr lang="cs-CZ" sz="2800" dirty="0" err="1" smtClean="0"/>
              <a:t>nou</a:t>
            </a:r>
            <a:r>
              <a:rPr lang="cs-CZ" sz="2800" dirty="0" smtClean="0"/>
              <a:t> </a:t>
            </a:r>
            <a:r>
              <a:rPr lang="cs-CZ" sz="2800" u="sng" dirty="0" smtClean="0"/>
              <a:t>                       </a:t>
            </a:r>
            <a:r>
              <a:rPr lang="cs-CZ" sz="2800" dirty="0" smtClean="0"/>
              <a:t> </a:t>
            </a:r>
            <a:r>
              <a:rPr lang="cs-CZ" sz="2800" dirty="0">
                <a:solidFill>
                  <a:schemeClr val="bg1"/>
                </a:solidFill>
              </a:rPr>
              <a:t>.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49860" y="2420888"/>
            <a:ext cx="39225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2) hmyz s </a:t>
            </a:r>
            <a:r>
              <a:rPr lang="cs-CZ" sz="2800" dirty="0" err="1" smtClean="0"/>
              <a:t>promě</a:t>
            </a:r>
            <a:r>
              <a:rPr lang="cs-CZ" sz="2800" dirty="0" smtClean="0"/>
              <a:t>-</a:t>
            </a:r>
          </a:p>
          <a:p>
            <a:r>
              <a:rPr lang="cs-CZ" sz="2800" dirty="0" err="1" smtClean="0"/>
              <a:t>nou</a:t>
            </a:r>
            <a:r>
              <a:rPr lang="cs-CZ" sz="2800" dirty="0" smtClean="0"/>
              <a:t> </a:t>
            </a:r>
            <a:r>
              <a:rPr lang="cs-CZ" sz="2800" u="sng" dirty="0" smtClean="0"/>
              <a:t>                       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bg1"/>
                </a:solidFill>
              </a:rPr>
              <a:t>.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76056" y="2851775"/>
            <a:ext cx="2405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nedokonalou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374502" y="2780928"/>
            <a:ext cx="19011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dokonalou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4098" name="Picture 2" descr="Soubor:Grasshoppermetasnodgrass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356992"/>
            <a:ext cx="2160035" cy="3366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oubor:Gulf Fritillary Life Cycle.sv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9220" y="3446560"/>
            <a:ext cx="2965188" cy="3293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08005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7" y="1942590"/>
            <a:ext cx="4803978" cy="481530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5791200" cy="759614"/>
          </a:xfrm>
        </p:spPr>
        <p:txBody>
          <a:bodyPr/>
          <a:lstStyle/>
          <a:p>
            <a:r>
              <a:rPr lang="cs-CZ" dirty="0" smtClean="0"/>
              <a:t>rozmnožování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2862" y="1340768"/>
            <a:ext cx="74035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Přidej k obrázku názvy stádií vývoje hmyzu </a:t>
            </a:r>
            <a:r>
              <a:rPr lang="cs-CZ" sz="2800" dirty="0" smtClean="0"/>
              <a:t>          s </a:t>
            </a:r>
            <a:r>
              <a:rPr lang="cs-CZ" sz="2800" dirty="0" smtClean="0"/>
              <a:t>proměnou dokonalou: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651329" y="2996952"/>
            <a:ext cx="965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larva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56933" y="2294875"/>
            <a:ext cx="1354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vajíčko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397843" y="5877272"/>
            <a:ext cx="1253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kukla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05971" y="4869160"/>
            <a:ext cx="16767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dospělec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8123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620688"/>
            <a:ext cx="7272808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u="sng" dirty="0"/>
              <a:t>odkazy</a:t>
            </a:r>
            <a:r>
              <a:rPr lang="cs-CZ" sz="1600" b="1" u="sng" dirty="0"/>
              <a:t>:</a:t>
            </a:r>
            <a:endParaRPr lang="cs-CZ" sz="1600" dirty="0"/>
          </a:p>
          <a:p>
            <a:r>
              <a:rPr lang="cs-CZ" sz="1600" dirty="0"/>
              <a:t> </a:t>
            </a:r>
          </a:p>
          <a:p>
            <a:r>
              <a:rPr lang="cs-CZ" sz="1600" dirty="0" smtClean="0"/>
              <a:t>Tykadla hmyzu:</a:t>
            </a:r>
          </a:p>
          <a:p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cs.wikipedia.org/wiki/Soubor:Insect_antennae.svg</a:t>
            </a:r>
            <a:endParaRPr lang="cs-CZ" sz="1600" dirty="0" smtClean="0"/>
          </a:p>
          <a:p>
            <a:r>
              <a:rPr lang="cs-CZ" sz="1600" dirty="0" smtClean="0"/>
              <a:t>Sosák motýla:</a:t>
            </a:r>
          </a:p>
          <a:p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commons.wikimedia.org/wiki/File:The_crab_spider_which_attacks_the_Dark_Small-branded_Swift.jpg</a:t>
            </a:r>
            <a:endParaRPr lang="cs-CZ" sz="1600" dirty="0" smtClean="0"/>
          </a:p>
          <a:p>
            <a:r>
              <a:rPr lang="cs-CZ" sz="1600" dirty="0" smtClean="0"/>
              <a:t>Kusadla roháče:</a:t>
            </a:r>
          </a:p>
          <a:p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commons.wikimedia.org/wiki/File:Cerf-volant_MHNT_Close_up.jpg</a:t>
            </a:r>
            <a:endParaRPr lang="cs-CZ" sz="1600" dirty="0" smtClean="0"/>
          </a:p>
          <a:p>
            <a:r>
              <a:rPr lang="cs-CZ" sz="1600" dirty="0" smtClean="0"/>
              <a:t>Moucha hlava:</a:t>
            </a:r>
          </a:p>
          <a:p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commons.wikimedia.org/wiki/File:Calliphora_head_2_edit1.jpg</a:t>
            </a:r>
            <a:endParaRPr lang="cs-CZ" sz="1600" dirty="0" smtClean="0"/>
          </a:p>
          <a:p>
            <a:r>
              <a:rPr lang="cs-CZ" sz="1600" dirty="0" smtClean="0"/>
              <a:t>Komár:</a:t>
            </a:r>
          </a:p>
          <a:p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cs.wikipedia.org/wiki/Soubor:Aedes_albopictus_on_human_skin.jpg</a:t>
            </a:r>
            <a:endParaRPr lang="cs-CZ" sz="1600" dirty="0" smtClean="0"/>
          </a:p>
          <a:p>
            <a:r>
              <a:rPr lang="cs-CZ" sz="1600" dirty="0" smtClean="0"/>
              <a:t>Složené oči:</a:t>
            </a:r>
          </a:p>
          <a:p>
            <a:r>
              <a:rPr lang="cs-CZ" sz="1600" dirty="0">
                <a:hlinkClick r:id="rId7"/>
              </a:rPr>
              <a:t>http://</a:t>
            </a:r>
            <a:r>
              <a:rPr lang="cs-CZ" sz="1600" dirty="0" smtClean="0">
                <a:hlinkClick r:id="rId7"/>
              </a:rPr>
              <a:t>cs.wikipedia.org/wiki/Soubor:Dragonfly_eye_3811.jpg</a:t>
            </a:r>
            <a:endParaRPr lang="cs-CZ" sz="1600" dirty="0" smtClean="0"/>
          </a:p>
          <a:p>
            <a:r>
              <a:rPr lang="cs-CZ" sz="1600" dirty="0" smtClean="0"/>
              <a:t>Složené oko </a:t>
            </a:r>
            <a:r>
              <a:rPr lang="cs-CZ" sz="1600" dirty="0" err="1" smtClean="0"/>
              <a:t>mikrofoto</a:t>
            </a:r>
            <a:r>
              <a:rPr lang="cs-CZ" sz="1600" dirty="0" smtClean="0"/>
              <a:t>:</a:t>
            </a:r>
          </a:p>
          <a:p>
            <a:r>
              <a:rPr lang="cs-CZ" sz="1600" dirty="0">
                <a:hlinkClick r:id="rId8"/>
              </a:rPr>
              <a:t>http://cs.wikipedia.org/wiki/Soubor:Drosophilidae_compound_eye_.</a:t>
            </a:r>
            <a:r>
              <a:rPr lang="cs-CZ" sz="1600" dirty="0" smtClean="0">
                <a:hlinkClick r:id="rId8"/>
              </a:rPr>
              <a:t>jpg</a:t>
            </a:r>
            <a:endParaRPr lang="cs-CZ" sz="1600" dirty="0" smtClean="0"/>
          </a:p>
          <a:p>
            <a:r>
              <a:rPr lang="cs-CZ" sz="1600" dirty="0" smtClean="0"/>
              <a:t>Proměna nedokonalá:</a:t>
            </a:r>
          </a:p>
          <a:p>
            <a:r>
              <a:rPr lang="cs-CZ" sz="1600" dirty="0">
                <a:hlinkClick r:id="rId9"/>
              </a:rPr>
              <a:t>http://</a:t>
            </a:r>
            <a:r>
              <a:rPr lang="cs-CZ" sz="1600" dirty="0" smtClean="0">
                <a:hlinkClick r:id="rId9"/>
              </a:rPr>
              <a:t>cs.wikipedia.org/wiki/Soubor:Grasshoppermetasnodgrass.svg</a:t>
            </a:r>
            <a:endParaRPr lang="cs-CZ" sz="1600" dirty="0" smtClean="0"/>
          </a:p>
          <a:p>
            <a:r>
              <a:rPr lang="cs-CZ" sz="1600" dirty="0" smtClean="0"/>
              <a:t>Proměna dokonalá:</a:t>
            </a:r>
          </a:p>
          <a:p>
            <a:r>
              <a:rPr lang="cs-CZ" sz="1600" dirty="0">
                <a:hlinkClick r:id="rId10"/>
              </a:rPr>
              <a:t>http://</a:t>
            </a:r>
            <a:r>
              <a:rPr lang="cs-CZ" sz="1600" dirty="0" smtClean="0">
                <a:hlinkClick r:id="rId10"/>
              </a:rPr>
              <a:t>cs.wikipedia.org/wiki/Soubor:Gulf_Fritillary_Life_Cycle.svg</a:t>
            </a:r>
            <a:endParaRPr lang="cs-CZ" sz="1600" dirty="0" smtClean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365180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ákladní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Základní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Základní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482</TotalTime>
  <Words>216</Words>
  <Application>Microsoft Office PowerPoint</Application>
  <PresentationFormat>Předvádění na obrazovce (4:3)</PresentationFormat>
  <Paragraphs>79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Základní</vt:lpstr>
      <vt:lpstr>Snímek 1</vt:lpstr>
      <vt:lpstr>Snímek 2</vt:lpstr>
      <vt:lpstr>Opakování:</vt:lpstr>
      <vt:lpstr>končetiny</vt:lpstr>
      <vt:lpstr>Ústní ústrojí</vt:lpstr>
      <vt:lpstr>křídla</vt:lpstr>
      <vt:lpstr>oči</vt:lpstr>
      <vt:lpstr>rozmnožování</vt:lpstr>
      <vt:lpstr>rozmnožování</vt:lpstr>
      <vt:lpstr>Snímek 10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Opakování:</dc:title>
  <dc:creator>olexa</dc:creator>
  <cp:lastModifiedBy>Dum</cp:lastModifiedBy>
  <cp:revision>32</cp:revision>
  <dcterms:created xsi:type="dcterms:W3CDTF">2012-04-10T18:15:19Z</dcterms:created>
  <dcterms:modified xsi:type="dcterms:W3CDTF">2013-09-01T17:17:54Z</dcterms:modified>
</cp:coreProperties>
</file>