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0" r:id="rId2"/>
    <p:sldId id="256" r:id="rId3"/>
    <p:sldId id="257" r:id="rId4"/>
    <p:sldId id="258" r:id="rId5"/>
    <p:sldId id="259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38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31.12.2011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31.12.2011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31.12.2011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31.12.2011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Elipsa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Elipsa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31.12.2011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31.12.2011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31.12.2011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ovací čára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31.12.2011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31.12.2011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2"/>
          <p:cNvSpPr txBox="1">
            <a:spLocks/>
          </p:cNvSpPr>
          <p:nvPr/>
        </p:nvSpPr>
        <p:spPr>
          <a:xfrm>
            <a:off x="0" y="188640"/>
            <a:ext cx="2737595" cy="48804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Vzdělávací oblast:</a:t>
            </a:r>
          </a:p>
        </p:txBody>
      </p:sp>
      <p:sp>
        <p:nvSpPr>
          <p:cNvPr id="3" name="Zástupný symbol pro text 2"/>
          <p:cNvSpPr txBox="1">
            <a:spLocks/>
          </p:cNvSpPr>
          <p:nvPr/>
        </p:nvSpPr>
        <p:spPr>
          <a:xfrm>
            <a:off x="0" y="908720"/>
            <a:ext cx="2210639" cy="64795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Stupeň základního vzdělávání:</a:t>
            </a:r>
          </a:p>
        </p:txBody>
      </p:sp>
      <p:sp>
        <p:nvSpPr>
          <p:cNvPr id="4" name="Zástupný symbol pro text 2"/>
          <p:cNvSpPr txBox="1">
            <a:spLocks/>
          </p:cNvSpPr>
          <p:nvPr/>
        </p:nvSpPr>
        <p:spPr>
          <a:xfrm>
            <a:off x="0" y="1492207"/>
            <a:ext cx="2737595" cy="48804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Vzdělávací obor:</a:t>
            </a:r>
          </a:p>
        </p:txBody>
      </p:sp>
      <p:sp>
        <p:nvSpPr>
          <p:cNvPr id="5" name="Zástupný symbol pro text 2"/>
          <p:cNvSpPr txBox="1">
            <a:spLocks/>
          </p:cNvSpPr>
          <p:nvPr/>
        </p:nvSpPr>
        <p:spPr>
          <a:xfrm>
            <a:off x="0" y="2019029"/>
            <a:ext cx="2737595" cy="48804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Tematický okruh:</a:t>
            </a:r>
          </a:p>
        </p:txBody>
      </p:sp>
      <p:sp>
        <p:nvSpPr>
          <p:cNvPr id="6" name="Zástupný symbol pro text 2"/>
          <p:cNvSpPr txBox="1">
            <a:spLocks/>
          </p:cNvSpPr>
          <p:nvPr/>
        </p:nvSpPr>
        <p:spPr>
          <a:xfrm>
            <a:off x="0" y="2545851"/>
            <a:ext cx="2737595" cy="48804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Téma:</a:t>
            </a:r>
          </a:p>
        </p:txBody>
      </p:sp>
      <p:sp>
        <p:nvSpPr>
          <p:cNvPr id="7" name="Zástupný symbol pro text 2"/>
          <p:cNvSpPr txBox="1">
            <a:spLocks/>
          </p:cNvSpPr>
          <p:nvPr/>
        </p:nvSpPr>
        <p:spPr>
          <a:xfrm>
            <a:off x="0" y="3072673"/>
            <a:ext cx="2737595" cy="48804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Autor:</a:t>
            </a:r>
          </a:p>
        </p:txBody>
      </p:sp>
      <p:sp>
        <p:nvSpPr>
          <p:cNvPr id="8" name="Zástupný symbol pro text 2"/>
          <p:cNvSpPr txBox="1">
            <a:spLocks/>
          </p:cNvSpPr>
          <p:nvPr/>
        </p:nvSpPr>
        <p:spPr>
          <a:xfrm>
            <a:off x="0" y="3599495"/>
            <a:ext cx="2737595" cy="48804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2000" dirty="0" smtClean="0">
                <a:solidFill>
                  <a:schemeClr val="tx1">
                    <a:tint val="75000"/>
                  </a:schemeClr>
                </a:solidFill>
              </a:rPr>
              <a:t>Období vzniku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:</a:t>
            </a:r>
          </a:p>
        </p:txBody>
      </p:sp>
      <p:sp>
        <p:nvSpPr>
          <p:cNvPr id="9" name="Zástupný symbol pro text 2"/>
          <p:cNvSpPr txBox="1">
            <a:spLocks/>
          </p:cNvSpPr>
          <p:nvPr/>
        </p:nvSpPr>
        <p:spPr>
          <a:xfrm>
            <a:off x="0" y="4126317"/>
            <a:ext cx="2737595" cy="48804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Určeno pro ročník:</a:t>
            </a:r>
          </a:p>
        </p:txBody>
      </p:sp>
      <p:sp>
        <p:nvSpPr>
          <p:cNvPr id="10" name="Zástupný symbol pro text 2"/>
          <p:cNvSpPr txBox="1">
            <a:spLocks/>
          </p:cNvSpPr>
          <p:nvPr/>
        </p:nvSpPr>
        <p:spPr>
          <a:xfrm>
            <a:off x="0" y="4653136"/>
            <a:ext cx="2737595" cy="48804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Anotace:</a:t>
            </a:r>
          </a:p>
        </p:txBody>
      </p:sp>
      <p:grpSp>
        <p:nvGrpSpPr>
          <p:cNvPr id="11" name="Skupina 10"/>
          <p:cNvGrpSpPr/>
          <p:nvPr/>
        </p:nvGrpSpPr>
        <p:grpSpPr>
          <a:xfrm>
            <a:off x="1979712" y="260648"/>
            <a:ext cx="7056784" cy="6408398"/>
            <a:chOff x="1727275" y="260648"/>
            <a:chExt cx="7239073" cy="5875433"/>
          </a:xfrm>
        </p:grpSpPr>
        <p:sp>
          <p:nvSpPr>
            <p:cNvPr id="12" name="Nadpis 1"/>
            <p:cNvSpPr txBox="1">
              <a:spLocks/>
            </p:cNvSpPr>
            <p:nvPr/>
          </p:nvSpPr>
          <p:spPr>
            <a:xfrm>
              <a:off x="1763688" y="818710"/>
              <a:ext cx="2808312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1.</a:t>
              </a:r>
            </a:p>
          </p:txBody>
        </p:sp>
        <p:sp>
          <p:nvSpPr>
            <p:cNvPr id="13" name="Nadpis 1"/>
            <p:cNvSpPr txBox="1">
              <a:spLocks/>
            </p:cNvSpPr>
            <p:nvPr/>
          </p:nvSpPr>
          <p:spPr>
            <a:xfrm>
              <a:off x="1763688" y="260648"/>
              <a:ext cx="6833320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Matematika a její aplikace</a:t>
              </a:r>
            </a:p>
          </p:txBody>
        </p:sp>
        <p:sp>
          <p:nvSpPr>
            <p:cNvPr id="14" name="Nadpis 1"/>
            <p:cNvSpPr txBox="1">
              <a:spLocks/>
            </p:cNvSpPr>
            <p:nvPr/>
          </p:nvSpPr>
          <p:spPr>
            <a:xfrm>
              <a:off x="1763688" y="1376772"/>
              <a:ext cx="6316243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rmAutofit fontScale="62500" lnSpcReduction="20000"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40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Matematika a její aplikace</a:t>
              </a:r>
            </a:p>
          </p:txBody>
        </p:sp>
        <p:sp>
          <p:nvSpPr>
            <p:cNvPr id="15" name="Nadpis 1"/>
            <p:cNvSpPr txBox="1">
              <a:spLocks/>
            </p:cNvSpPr>
            <p:nvPr/>
          </p:nvSpPr>
          <p:spPr>
            <a:xfrm>
              <a:off x="1763688" y="1934834"/>
              <a:ext cx="7202660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Číslo a početní operace</a:t>
              </a:r>
            </a:p>
          </p:txBody>
        </p:sp>
        <p:sp>
          <p:nvSpPr>
            <p:cNvPr id="16" name="Nadpis 1"/>
            <p:cNvSpPr txBox="1">
              <a:spLocks/>
            </p:cNvSpPr>
            <p:nvPr/>
          </p:nvSpPr>
          <p:spPr>
            <a:xfrm>
              <a:off x="1763688" y="2492896"/>
              <a:ext cx="7054924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Porovnávání počtu prvků do 5</a:t>
              </a:r>
              <a:endParaRPr kumimoji="0" lang="cs-CZ" sz="24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  <p:sp>
          <p:nvSpPr>
            <p:cNvPr id="17" name="Nadpis 1"/>
            <p:cNvSpPr txBox="1">
              <a:spLocks/>
            </p:cNvSpPr>
            <p:nvPr/>
          </p:nvSpPr>
          <p:spPr>
            <a:xfrm>
              <a:off x="1763688" y="3050958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MGR. Hana Slaná</a:t>
              </a:r>
            </a:p>
          </p:txBody>
        </p:sp>
        <p:sp>
          <p:nvSpPr>
            <p:cNvPr id="18" name="Nadpis 1"/>
            <p:cNvSpPr txBox="1">
              <a:spLocks/>
            </p:cNvSpPr>
            <p:nvPr/>
          </p:nvSpPr>
          <p:spPr>
            <a:xfrm>
              <a:off x="1763688" y="3609020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cs-CZ" sz="2400" b="1" cap="all" dirty="0" smtClean="0">
                  <a:latin typeface="+mj-lt"/>
                  <a:ea typeface="+mj-ea"/>
                  <a:cs typeface="+mj-cs"/>
                </a:rPr>
                <a:t>září </a:t>
              </a:r>
              <a:r>
                <a:rPr lang="cs-CZ" sz="2400" b="1" cap="all" dirty="0" smtClean="0">
                  <a:latin typeface="+mj-lt"/>
                  <a:ea typeface="+mj-ea"/>
                  <a:cs typeface="+mj-cs"/>
                </a:rPr>
                <a:t>2011</a:t>
              </a:r>
              <a:endParaRPr kumimoji="0" lang="cs-CZ" sz="24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  <p:sp>
          <p:nvSpPr>
            <p:cNvPr id="19" name="Nadpis 1"/>
            <p:cNvSpPr txBox="1">
              <a:spLocks/>
            </p:cNvSpPr>
            <p:nvPr/>
          </p:nvSpPr>
          <p:spPr>
            <a:xfrm>
              <a:off x="1763688" y="4167082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cs-CZ" sz="2400" b="1" cap="all" dirty="0" smtClean="0">
                  <a:latin typeface="+mj-lt"/>
                  <a:ea typeface="+mj-ea"/>
                  <a:cs typeface="+mj-cs"/>
                </a:rPr>
                <a:t>1</a:t>
              </a: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.</a:t>
              </a:r>
            </a:p>
          </p:txBody>
        </p:sp>
        <p:sp>
          <p:nvSpPr>
            <p:cNvPr id="20" name="Nadpis 1"/>
            <p:cNvSpPr txBox="1">
              <a:spLocks/>
            </p:cNvSpPr>
            <p:nvPr/>
          </p:nvSpPr>
          <p:spPr>
            <a:xfrm>
              <a:off x="1727275" y="4551905"/>
              <a:ext cx="7128792" cy="1584176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Prezentace slouží k procvičení a upevnění </a:t>
              </a:r>
              <a:r>
                <a:rPr kumimoji="0" lang="cs-CZ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porovnávání počtu prvků do 5. Žáci zapisují na tabuli porovnávací znaménka a sami používají magnetickou tabulku čísel a znaků.</a:t>
              </a:r>
              <a:endParaRPr kumimoji="0" lang="cs-CZ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7504" y="980728"/>
            <a:ext cx="6858000" cy="990600"/>
          </a:xfrm>
        </p:spPr>
        <p:txBody>
          <a:bodyPr/>
          <a:lstStyle/>
          <a:p>
            <a:r>
              <a:rPr lang="cs-CZ" dirty="0" smtClean="0"/>
              <a:t>Porovnávání </a:t>
            </a:r>
            <a:r>
              <a:rPr lang="cs-CZ" dirty="0" smtClean="0"/>
              <a:t>prvků do </a:t>
            </a:r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4" name="Podnadpis 2"/>
          <p:cNvSpPr>
            <a:spLocks noGrp="1"/>
          </p:cNvSpPr>
          <p:nvPr/>
        </p:nvSpPr>
        <p:spPr bwMode="auto">
          <a:xfrm>
            <a:off x="251520" y="188640"/>
            <a:ext cx="8305800" cy="5265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45720" tIns="45720" rIns="45720" bIns="45720" numCol="1" anchor="b" anchorCtr="0" compatLnSpc="1">
            <a:prstTxWarp prst="textNoShape">
              <a:avLst/>
            </a:prstTxWarp>
            <a:normAutofit/>
          </a:bodyPr>
          <a:lstStyle>
            <a:defPPr>
              <a:defRPr>
                <a:solidFill>
                  <a:schemeClr val="tx1"/>
                </a:solidFill>
                <a:latin typeface="+mn-lt"/>
                <a:ea typeface="+mn-ea"/>
                <a:cs typeface="+mn-cs"/>
              </a:defRPr>
            </a:defPPr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2" pitchFamily="18" charset="2"/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  <a:latin typeface="+mn-lt"/>
                <a:ea typeface="+mn-lt"/>
                <a:cs typeface="+mn-lt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 2" pitchFamily="18" charset="2"/>
              <a:buNone/>
              <a:defRPr sz="22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43D1F"/>
              </a:buClr>
              <a:buFont typeface="Wingdings 2" pitchFamily="18" charset="2"/>
              <a:buNone/>
              <a:defRPr sz="20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42469"/>
              </a:buClr>
              <a:buFont typeface="Wingdings 2" pitchFamily="18" charset="2"/>
              <a:buNone/>
              <a:defRPr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7B309B"/>
              </a:buClr>
              <a:buFont typeface="Wingdings 2" pitchFamily="18" charset="2"/>
              <a:buNone/>
              <a:defRPr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5pPr>
            <a:lvl6pPr marL="2286000" indent="0" algn="ctr" eaLnBrk="1" hangingPunct="1">
              <a:buClr>
                <a:schemeClr val="accent6"/>
              </a:buClr>
              <a:buFont typeface="Wingdings 2" pitchFamily="18" charset="2"/>
              <a:buNone/>
              <a:defRPr lang="en-US" sz="1600" baseline="0" smtClean="0">
                <a:latin typeface="+mn-lt"/>
              </a:defRPr>
            </a:lvl6pPr>
            <a:lvl7pPr marL="2743200" indent="0" algn="ctr" eaLnBrk="1" hangingPunct="1">
              <a:buClr>
                <a:schemeClr val="tx2"/>
              </a:buClr>
              <a:buFont typeface="Wingdings 2" pitchFamily="18" charset="2"/>
              <a:buNone/>
              <a:defRPr lang="en-US" sz="1600" baseline="0" smtClean="0">
                <a:latin typeface="+mn-lt"/>
              </a:defRPr>
            </a:lvl7pPr>
            <a:lvl8pPr marL="3200400" indent="0" algn="ctr" eaLnBrk="1" hangingPunct="1">
              <a:buClr>
                <a:schemeClr val="accent2"/>
              </a:buClr>
              <a:buFont typeface="Wingdings 2" pitchFamily="18" charset="2"/>
              <a:buNone/>
              <a:defRPr sz="1600" baseline="0">
                <a:latin typeface="+mn-lt"/>
              </a:defRPr>
            </a:lvl8pPr>
            <a:lvl9pPr marL="3657600" indent="0" algn="ctr" eaLnBrk="1" hangingPunct="1">
              <a:buClr>
                <a:schemeClr val="accent1"/>
              </a:buClr>
              <a:buFont typeface="Wingdings 2" pitchFamily="18" charset="2"/>
              <a:buNone/>
              <a:defRPr sz="1400" baseline="0">
                <a:latin typeface="+mn-lt"/>
              </a:defRPr>
            </a:lvl9pPr>
          </a:lstStyle>
          <a:p>
            <a:pPr eaLnBrk="1" hangingPunct="1">
              <a:defRPr/>
            </a:pPr>
            <a:r>
              <a:rPr lang="cs-CZ" sz="2000" dirty="0" smtClean="0"/>
              <a:t>VY_42_INOVACE_10_Porovnávání prvků do 5</a:t>
            </a:r>
            <a:endParaRPr lang="cs-CZ" sz="2000" dirty="0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01800" y="4796632"/>
            <a:ext cx="5718175" cy="138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 descr="C:\Users\Hanka\AppData\Local\Microsoft\Windows\Temporary Internet Files\Content.IE5\TAGNOITR\MC90033127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1484785"/>
            <a:ext cx="1506731" cy="1368152"/>
          </a:xfrm>
          <a:prstGeom prst="rect">
            <a:avLst/>
          </a:prstGeom>
          <a:noFill/>
        </p:spPr>
      </p:pic>
      <p:pic>
        <p:nvPicPr>
          <p:cNvPr id="7" name="Picture 3" descr="C:\Users\Hanka\AppData\Local\Microsoft\Windows\Temporary Internet Files\Content.IE5\TAGNOITR\MC90033127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3501008"/>
            <a:ext cx="1506731" cy="1368152"/>
          </a:xfrm>
          <a:prstGeom prst="rect">
            <a:avLst/>
          </a:prstGeom>
          <a:noFill/>
        </p:spPr>
      </p:pic>
      <p:pic>
        <p:nvPicPr>
          <p:cNvPr id="8" name="Picture 3" descr="C:\Users\Hanka\AppData\Local\Microsoft\Windows\Temporary Internet Files\Content.IE5\TAGNOITR\MC90033127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11760" y="1988840"/>
            <a:ext cx="1506731" cy="1368152"/>
          </a:xfrm>
          <a:prstGeom prst="rect">
            <a:avLst/>
          </a:prstGeom>
          <a:noFill/>
        </p:spPr>
      </p:pic>
      <p:pic>
        <p:nvPicPr>
          <p:cNvPr id="9" name="Picture 3" descr="C:\Users\Hanka\AppData\Local\Microsoft\Windows\Temporary Internet Files\Content.IE5\TAGNOITR\MC90033127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736" y="404664"/>
            <a:ext cx="1506731" cy="1368152"/>
          </a:xfrm>
          <a:prstGeom prst="rect">
            <a:avLst/>
          </a:prstGeom>
          <a:noFill/>
        </p:spPr>
      </p:pic>
      <p:pic>
        <p:nvPicPr>
          <p:cNvPr id="10" name="Picture 3" descr="C:\Users\Hanka\AppData\Local\Microsoft\Windows\Temporary Internet Files\Content.IE5\TAGNOITR\MC90033127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3068960"/>
            <a:ext cx="1506731" cy="1368152"/>
          </a:xfrm>
          <a:prstGeom prst="rect">
            <a:avLst/>
          </a:prstGeom>
          <a:noFill/>
        </p:spPr>
      </p:pic>
      <p:pic>
        <p:nvPicPr>
          <p:cNvPr id="2055" name="Picture 7" descr="C:\Users\Hanka\AppData\Local\Microsoft\Windows\Temporary Internet Files\Content.IE5\TAGNOITR\MC90010068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20272" y="332656"/>
            <a:ext cx="1459966" cy="1440160"/>
          </a:xfrm>
          <a:prstGeom prst="rect">
            <a:avLst/>
          </a:prstGeom>
          <a:noFill/>
        </p:spPr>
      </p:pic>
      <p:pic>
        <p:nvPicPr>
          <p:cNvPr id="16" name="Picture 7" descr="C:\Users\Hanka\AppData\Local\Microsoft\Windows\Temporary Internet Files\Content.IE5\TAGNOITR\MC90010068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64288" y="3429000"/>
            <a:ext cx="1459966" cy="1440160"/>
          </a:xfrm>
          <a:prstGeom prst="rect">
            <a:avLst/>
          </a:prstGeom>
          <a:noFill/>
        </p:spPr>
      </p:pic>
      <p:pic>
        <p:nvPicPr>
          <p:cNvPr id="17" name="Picture 7" descr="C:\Users\Hanka\AppData\Local\Microsoft\Windows\Temporary Internet Files\Content.IE5\TAGNOITR\MC90010068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48064" y="3284984"/>
            <a:ext cx="1459966" cy="1440160"/>
          </a:xfrm>
          <a:prstGeom prst="rect">
            <a:avLst/>
          </a:prstGeom>
          <a:noFill/>
        </p:spPr>
      </p:pic>
      <p:pic>
        <p:nvPicPr>
          <p:cNvPr id="18" name="Picture 7" descr="C:\Users\Hanka\AppData\Local\Microsoft\Windows\Temporary Internet Files\Content.IE5\TAGNOITR\MC90010068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64288" y="1916832"/>
            <a:ext cx="1459966" cy="1440160"/>
          </a:xfrm>
          <a:prstGeom prst="rect">
            <a:avLst/>
          </a:prstGeom>
          <a:noFill/>
        </p:spPr>
      </p:pic>
      <p:pic>
        <p:nvPicPr>
          <p:cNvPr id="19" name="Picture 7" descr="C:\Users\Hanka\AppData\Local\Microsoft\Windows\Temporary Internet Files\Content.IE5\TAGNOITR\MC90010068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36096" y="1340768"/>
            <a:ext cx="1459966" cy="144016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1" name="Picture 7" descr="C:\Users\Hanka\AppData\Local\Microsoft\Windows\Temporary Internet Files\Content.IE5\ZKI9AT7A\MC90028090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87824" y="2348880"/>
            <a:ext cx="720080" cy="982956"/>
          </a:xfrm>
          <a:prstGeom prst="rect">
            <a:avLst/>
          </a:prstGeom>
          <a:noFill/>
        </p:spPr>
      </p:pic>
      <p:pic>
        <p:nvPicPr>
          <p:cNvPr id="8" name="Picture 7" descr="C:\Users\Hanka\AppData\Local\Microsoft\Windows\Temporary Internet Files\Content.IE5\ZKI9AT7A\MC90028090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1196752"/>
            <a:ext cx="580256" cy="792088"/>
          </a:xfrm>
          <a:prstGeom prst="rect">
            <a:avLst/>
          </a:prstGeom>
          <a:noFill/>
        </p:spPr>
      </p:pic>
      <p:pic>
        <p:nvPicPr>
          <p:cNvPr id="9" name="Picture 7" descr="C:\Users\Hanka\AppData\Local\Microsoft\Windows\Temporary Internet Files\Content.IE5\ZKI9AT7A\MC90028090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3501008"/>
            <a:ext cx="792088" cy="1081252"/>
          </a:xfrm>
          <a:prstGeom prst="rect">
            <a:avLst/>
          </a:prstGeom>
          <a:noFill/>
        </p:spPr>
      </p:pic>
      <p:pic>
        <p:nvPicPr>
          <p:cNvPr id="10" name="Picture 7" descr="C:\Users\Hanka\AppData\Local\Microsoft\Windows\Temporary Internet Files\Content.IE5\ZKI9AT7A\MC90028090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99792" y="692696"/>
            <a:ext cx="576064" cy="786365"/>
          </a:xfrm>
          <a:prstGeom prst="rect">
            <a:avLst/>
          </a:prstGeom>
          <a:noFill/>
        </p:spPr>
      </p:pic>
      <p:pic>
        <p:nvPicPr>
          <p:cNvPr id="1032" name="Picture 8" descr="C:\Users\Hanka\AppData\Local\Microsoft\Windows\Temporary Internet Files\Content.IE5\TAGNOITR\MC90019229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60032" y="404664"/>
            <a:ext cx="1975754" cy="1825147"/>
          </a:xfrm>
          <a:prstGeom prst="rect">
            <a:avLst/>
          </a:prstGeom>
          <a:noFill/>
        </p:spPr>
      </p:pic>
      <p:pic>
        <p:nvPicPr>
          <p:cNvPr id="12" name="Picture 8" descr="C:\Users\Hanka\AppData\Local\Microsoft\Windows\Temporary Internet Files\Content.IE5\TAGNOITR\MC90019229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4008" y="2492896"/>
            <a:ext cx="1975754" cy="1825147"/>
          </a:xfrm>
          <a:prstGeom prst="rect">
            <a:avLst/>
          </a:prstGeom>
          <a:noFill/>
        </p:spPr>
      </p:pic>
      <p:pic>
        <p:nvPicPr>
          <p:cNvPr id="13" name="Picture 8" descr="C:\Users\Hanka\AppData\Local\Microsoft\Windows\Temporary Internet Files\Content.IE5\TAGNOITR\MC90019229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660232" y="1412776"/>
            <a:ext cx="1975754" cy="182514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C:\Users\Hanka\AppData\Local\Microsoft\Windows\Temporary Internet Files\Content.IE5\0K7BDK2W\MC90031210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624" y="2636912"/>
            <a:ext cx="1818742" cy="936346"/>
          </a:xfrm>
          <a:prstGeom prst="rect">
            <a:avLst/>
          </a:prstGeom>
          <a:noFill/>
        </p:spPr>
      </p:pic>
      <p:pic>
        <p:nvPicPr>
          <p:cNvPr id="4" name="Picture 2" descr="C:\Users\Hanka\AppData\Local\Microsoft\Windows\Temporary Internet Files\Content.IE5\0K7BDK2W\MC90031210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624" y="1196752"/>
            <a:ext cx="1818742" cy="936346"/>
          </a:xfrm>
          <a:prstGeom prst="rect">
            <a:avLst/>
          </a:prstGeom>
          <a:noFill/>
        </p:spPr>
      </p:pic>
      <p:pic>
        <p:nvPicPr>
          <p:cNvPr id="3075" name="Picture 3" descr="C:\Users\Hanka\AppData\Local\Microsoft\Windows\Temporary Internet Files\Content.IE5\ZKI9AT7A\MC90019788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08104" y="1988840"/>
            <a:ext cx="1662258" cy="1583682"/>
          </a:xfrm>
          <a:prstGeom prst="rect">
            <a:avLst/>
          </a:prstGeom>
          <a:noFill/>
        </p:spPr>
      </p:pic>
      <p:pic>
        <p:nvPicPr>
          <p:cNvPr id="6" name="Picture 3" descr="C:\Users\Hanka\AppData\Local\Microsoft\Windows\Temporary Internet Files\Content.IE5\ZKI9AT7A\MC90019788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851920" y="764704"/>
            <a:ext cx="1662258" cy="1583682"/>
          </a:xfrm>
          <a:prstGeom prst="rect">
            <a:avLst/>
          </a:prstGeom>
          <a:noFill/>
        </p:spPr>
      </p:pic>
      <p:pic>
        <p:nvPicPr>
          <p:cNvPr id="7" name="Picture 3" descr="C:\Users\Hanka\AppData\Local\Microsoft\Windows\Temporary Internet Files\Content.IE5\ZKI9AT7A\MC90019788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64288" y="620688"/>
            <a:ext cx="1662258" cy="1583682"/>
          </a:xfrm>
          <a:prstGeom prst="rect">
            <a:avLst/>
          </a:prstGeom>
          <a:noFill/>
        </p:spPr>
      </p:pic>
      <p:pic>
        <p:nvPicPr>
          <p:cNvPr id="8" name="Picture 3" descr="C:\Users\Hanka\AppData\Local\Microsoft\Windows\Temporary Internet Files\Content.IE5\ZKI9AT7A\MC90019788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92280" y="3501008"/>
            <a:ext cx="1662258" cy="1583682"/>
          </a:xfrm>
          <a:prstGeom prst="rect">
            <a:avLst/>
          </a:prstGeom>
          <a:noFill/>
        </p:spPr>
      </p:pic>
      <p:pic>
        <p:nvPicPr>
          <p:cNvPr id="9" name="Picture 3" descr="C:\Users\Hanka\AppData\Local\Microsoft\Windows\Temporary Internet Files\Content.IE5\ZKI9AT7A\MC90019788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11960" y="3717032"/>
            <a:ext cx="1662258" cy="158368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Použité zdroje: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000" b="0" i="0" u="none" strike="noStrike" kern="1200" cap="none" spc="0" normalizeH="0" baseline="0" noProof="0" smtClean="0">
                <a:ln>
                  <a:noFill/>
                </a:ln>
                <a:solidFill>
                  <a:schemeClr val="tx2">
                    <a:shade val="55000"/>
                  </a:schemeClr>
                </a:solidFill>
                <a:effectLst/>
                <a:uLnTx/>
                <a:uFillTx/>
                <a:latin typeface="+mn-lt"/>
                <a:ea typeface="+mn-lt"/>
                <a:cs typeface="+mn-lt"/>
              </a:rPr>
              <a:t>Microsoft - </a:t>
            </a:r>
            <a:r>
              <a:rPr kumimoji="0" lang="cs-CZ" sz="2000" b="0" i="0" u="none" strike="noStrike" kern="1200" cap="none" spc="0" normalizeH="0" baseline="0" noProof="0" smtClean="0">
                <a:ln>
                  <a:noFill/>
                </a:ln>
                <a:solidFill>
                  <a:schemeClr val="tx2">
                    <a:shade val="55000"/>
                  </a:schemeClr>
                </a:solidFill>
                <a:effectLst/>
                <a:uLnTx/>
                <a:uFillTx/>
                <a:latin typeface="+mn-lt"/>
                <a:ea typeface="+mn-lt"/>
                <a:cs typeface="+mn-lt"/>
                <a:hlinkClick r:id="rId2"/>
              </a:rPr>
              <a:t>http://office.microsoft.com</a:t>
            </a:r>
            <a:endParaRPr kumimoji="0" lang="cs-CZ" sz="20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11</TotalTime>
  <Words>96</Words>
  <Application>Microsoft Office PowerPoint</Application>
  <PresentationFormat>Předvádění na obrazovce (4:3)</PresentationFormat>
  <Paragraphs>22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Administrativní</vt:lpstr>
      <vt:lpstr>Snímek 1</vt:lpstr>
      <vt:lpstr>Porovnávání prvků do 5</vt:lpstr>
      <vt:lpstr>Snímek 3</vt:lpstr>
      <vt:lpstr>Snímek 4</vt:lpstr>
      <vt:lpstr>Snímek 5</vt:lpstr>
      <vt:lpstr>Snímek 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Porovnávání do 5</dc:title>
  <dc:creator>Hanka</dc:creator>
  <cp:lastModifiedBy>Hanka</cp:lastModifiedBy>
  <cp:revision>4</cp:revision>
  <dcterms:created xsi:type="dcterms:W3CDTF">2011-10-23T14:21:54Z</dcterms:created>
  <dcterms:modified xsi:type="dcterms:W3CDTF">2011-12-31T17:36:51Z</dcterms:modified>
</cp:coreProperties>
</file>