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70" r:id="rId1"/>
  </p:sldMasterIdLst>
  <p:sldIdLst>
    <p:sldId id="284" r:id="rId2"/>
    <p:sldId id="257" r:id="rId3"/>
    <p:sldId id="256" r:id="rId4"/>
    <p:sldId id="270" r:id="rId5"/>
    <p:sldId id="271" r:id="rId6"/>
    <p:sldId id="272" r:id="rId7"/>
    <p:sldId id="273" r:id="rId8"/>
    <p:sldId id="274" r:id="rId9"/>
    <p:sldId id="275" r:id="rId10"/>
    <p:sldId id="276" r:id="rId11"/>
    <p:sldId id="277" r:id="rId12"/>
    <p:sldId id="278" r:id="rId13"/>
    <p:sldId id="280" r:id="rId14"/>
    <p:sldId id="281" r:id="rId15"/>
    <p:sldId id="282" r:id="rId16"/>
    <p:sldId id="283" r:id="rId17"/>
    <p:sldId id="26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C0CD2"/>
    <a:srgbClr val="3333FF"/>
    <a:srgbClr val="FF00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35" autoAdjust="0"/>
    <p:restoredTop sz="94660"/>
  </p:normalViewPr>
  <p:slideViewPr>
    <p:cSldViewPr>
      <p:cViewPr>
        <p:scale>
          <a:sx n="100" d="100"/>
          <a:sy n="100" d="100"/>
        </p:scale>
        <p:origin x="-240" y="-29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439885-10EF-4AD3-A035-1D0AB8D27A13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439885-10EF-4AD3-A035-1D0AB8D27A13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439885-10EF-4AD3-A035-1D0AB8D27A13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439885-10EF-4AD3-A035-1D0AB8D27A13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439885-10EF-4AD3-A035-1D0AB8D27A13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439885-10EF-4AD3-A035-1D0AB8D27A13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439885-10EF-4AD3-A035-1D0AB8D27A13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439885-10EF-4AD3-A035-1D0AB8D27A13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439885-10EF-4AD3-A035-1D0AB8D27A13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439885-10EF-4AD3-A035-1D0AB8D27A13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439885-10EF-4AD3-A035-1D0AB8D27A13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69439885-10EF-4AD3-A035-1D0AB8D27A13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71" r:id="rId1"/>
    <p:sldLayoutId id="2147484072" r:id="rId2"/>
    <p:sldLayoutId id="2147484073" r:id="rId3"/>
    <p:sldLayoutId id="2147484074" r:id="rId4"/>
    <p:sldLayoutId id="2147484075" r:id="rId5"/>
    <p:sldLayoutId id="2147484076" r:id="rId6"/>
    <p:sldLayoutId id="2147484077" r:id="rId7"/>
    <p:sldLayoutId id="2147484078" r:id="rId8"/>
    <p:sldLayoutId id="2147484079" r:id="rId9"/>
    <p:sldLayoutId id="2147484080" r:id="rId10"/>
    <p:sldLayoutId id="214748408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cs.wikipedia.org/wiki/Soubor:Leucoium_vernum_411-20.jpg" TargetMode="Externa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Soubor:Gentiana_acaulis_calyx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hyperlink" Target="//upload.wikimedia.org/wikipedia/commons/8/85/Tulip01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d/d4/Leucoium_vernum_411-20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e/e3/Kvet_orchideje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7/7a/Ranunculus_repens_prysky%C5%99n%C3%ADk_plaziv%C3%BD_4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f/f4/Convallaria_majalis0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1/1c/Rose_bud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//upload.wikimedia.org/wikipedia/commons/0/06/Prunus_emarginata_2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Rose_bud.jpg" TargetMode="External"/><Relationship Id="rId3" Type="http://schemas.openxmlformats.org/officeDocument/2006/relationships/hyperlink" Target="http://cs.wikipedia.org/wiki/Soubor:Tulip01.jpg" TargetMode="External"/><Relationship Id="rId7" Type="http://schemas.openxmlformats.org/officeDocument/2006/relationships/hyperlink" Target="http://cs.wikipedia.org/wiki/Soubor:Convallaria_majalis0.jpg" TargetMode="External"/><Relationship Id="rId2" Type="http://schemas.openxmlformats.org/officeDocument/2006/relationships/hyperlink" Target="http://cs.wikipedia.org/wiki/Soubor:Leucoium_vernum_411-20.jpg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cs.wikipedia.org/wiki/Soubor:Ranunculus_repens_prysky%C5%99n%C3%ADk_plaziv%C3%BD_4.jpg" TargetMode="External"/><Relationship Id="rId5" Type="http://schemas.openxmlformats.org/officeDocument/2006/relationships/hyperlink" Target="http://cs.wikipedia.org/wiki/Soubor:Kvet_orchideje.JPG" TargetMode="External"/><Relationship Id="rId4" Type="http://schemas.openxmlformats.org/officeDocument/2006/relationships/hyperlink" Target="http://cs.wikipedia.org/wiki/Soubor:Gentiana_acaulis_calyx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VY_52_INOVACE_15_ </a:t>
            </a:r>
            <a:r>
              <a:rPr lang="cs-CZ" sz="1800" b="1" dirty="0"/>
              <a:t>opakování: </a:t>
            </a:r>
            <a:r>
              <a:rPr lang="cs-CZ" sz="1800" b="1" dirty="0" smtClean="0"/>
              <a:t>květ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b="1" dirty="0"/>
              <a:t>opakování: </a:t>
            </a:r>
            <a:r>
              <a:rPr lang="cs-CZ" sz="1800" b="1" dirty="0" smtClean="0"/>
              <a:t>květ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Jiří Olexa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/>
              <a:t>opakování: květ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259364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989856"/>
            <a:ext cx="6512511" cy="1143000"/>
          </a:xfrm>
        </p:spPr>
        <p:txBody>
          <a:bodyPr>
            <a:normAutofit fontScale="90000"/>
          </a:bodyPr>
          <a:lstStyle/>
          <a:p>
            <a:r>
              <a:rPr lang="cs-CZ" sz="2400" b="1" dirty="0">
                <a:solidFill>
                  <a:schemeClr val="tx1"/>
                </a:solidFill>
                <a:effectLst/>
              </a:rPr>
              <a:t>Mgr. Jiří Olexa,  </a:t>
            </a:r>
            <a:r>
              <a:rPr lang="cs-CZ" sz="2400" b="1" dirty="0" smtClean="0">
                <a:solidFill>
                  <a:schemeClr val="tx1"/>
                </a:solidFill>
                <a:effectLst/>
              </a:rPr>
              <a:t>23.března 2012, </a:t>
            </a:r>
            <a:r>
              <a:rPr lang="cs-CZ" sz="2400" dirty="0">
                <a:solidFill>
                  <a:schemeClr val="tx1"/>
                </a:solidFill>
                <a:effectLst/>
              </a:rPr>
              <a:t>7</a:t>
            </a:r>
            <a:r>
              <a:rPr lang="cs-CZ" sz="2400" b="1" dirty="0" smtClean="0">
                <a:solidFill>
                  <a:schemeClr val="tx1"/>
                </a:solidFill>
                <a:effectLst/>
              </a:rPr>
              <a:t>.ročník</a:t>
            </a:r>
            <a:r>
              <a:rPr lang="cs-CZ" sz="2400" b="1" dirty="0">
                <a:solidFill>
                  <a:schemeClr val="tx1"/>
                </a:solidFill>
                <a:effectLst/>
              </a:rPr>
              <a:t>,  V/2 </a:t>
            </a:r>
            <a:r>
              <a:rPr lang="cs-CZ" sz="2400" b="1" dirty="0" smtClean="0">
                <a:solidFill>
                  <a:schemeClr val="tx1"/>
                </a:solidFill>
                <a:effectLst/>
              </a:rPr>
              <a:t> </a:t>
            </a:r>
            <a:r>
              <a:rPr lang="cs-CZ" sz="2400" dirty="0">
                <a:solidFill>
                  <a:schemeClr val="tx1"/>
                </a:solidFill>
                <a:effectLst/>
              </a:rPr>
              <a:t>Y</a:t>
            </a:r>
            <a:r>
              <a:rPr lang="cs-CZ" sz="2400" dirty="0" smtClean="0">
                <a:solidFill>
                  <a:schemeClr val="tx1"/>
                </a:solidFill>
                <a:effectLst/>
              </a:rPr>
              <a:t>15</a:t>
            </a:r>
            <a:r>
              <a:rPr lang="cs-CZ" sz="2400" b="1" dirty="0" smtClean="0">
                <a:solidFill>
                  <a:schemeClr val="tx1"/>
                </a:solidFill>
                <a:effectLst/>
              </a:rPr>
              <a:t>, </a:t>
            </a:r>
            <a:r>
              <a:rPr lang="cs-CZ" sz="2400" b="1" dirty="0">
                <a:solidFill>
                  <a:schemeClr val="tx1"/>
                </a:solidFill>
                <a:effectLst/>
              </a:rPr>
              <a:t>Přírodopis, </a:t>
            </a:r>
            <a:r>
              <a:rPr lang="cs-CZ" sz="2400" b="1" dirty="0" smtClean="0">
                <a:solidFill>
                  <a:schemeClr val="tx1"/>
                </a:solidFill>
                <a:effectLst/>
              </a:rPr>
              <a:t>opakování: květ</a:t>
            </a:r>
            <a:endParaRPr lang="cs-CZ" sz="2400" b="1" dirty="0"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07236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76672"/>
            <a:ext cx="8064896" cy="4457463"/>
          </a:xfrm>
        </p:spPr>
        <p:txBody>
          <a:bodyPr>
            <a:noAutofit/>
          </a:bodyPr>
          <a:lstStyle/>
          <a:p>
            <a:pPr algn="l"/>
            <a:r>
              <a:rPr lang="cs-CZ" sz="9600" dirty="0" smtClean="0">
                <a:solidFill>
                  <a:schemeClr val="bg2">
                    <a:lumMod val="25000"/>
                  </a:schemeClr>
                </a:solidFill>
              </a:rPr>
              <a:t>Opakování: </a:t>
            </a:r>
            <a:br>
              <a:rPr lang="cs-CZ" sz="9600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9600" dirty="0" smtClean="0">
                <a:solidFill>
                  <a:schemeClr val="bg2">
                    <a:lumMod val="25000"/>
                  </a:schemeClr>
                </a:solidFill>
              </a:rPr>
              <a:t>květ</a:t>
            </a:r>
            <a:endParaRPr lang="cs-CZ" sz="96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71306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1864212"/>
            <a:ext cx="8424936" cy="480514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6672"/>
            <a:ext cx="8496944" cy="924475"/>
          </a:xfrm>
        </p:spPr>
        <p:txBody>
          <a:bodyPr>
            <a:noAutofit/>
          </a:bodyPr>
          <a:lstStyle/>
          <a:p>
            <a:r>
              <a:rPr lang="cs-CZ" sz="48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Které rostliny kvetou?</a:t>
            </a:r>
            <a:endParaRPr lang="cs-CZ" sz="48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1540" y="1331157"/>
            <a:ext cx="56886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vyber ze systému rostlin: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323528" y="2780928"/>
            <a:ext cx="2520280" cy="0"/>
            <a:chOff x="323528" y="2780928"/>
            <a:chExt cx="2520280" cy="0"/>
          </a:xfrm>
        </p:grpSpPr>
        <p:cxnSp>
          <p:nvCxnSpPr>
            <p:cNvPr id="12" name="Přímá spojnice 11"/>
            <p:cNvCxnSpPr/>
            <p:nvPr/>
          </p:nvCxnSpPr>
          <p:spPr>
            <a:xfrm>
              <a:off x="323528" y="2780928"/>
              <a:ext cx="1224136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2411760" y="2780928"/>
              <a:ext cx="432048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Skupina 3"/>
          <p:cNvGrpSpPr/>
          <p:nvPr/>
        </p:nvGrpSpPr>
        <p:grpSpPr>
          <a:xfrm>
            <a:off x="2411760" y="3429000"/>
            <a:ext cx="5832648" cy="1368152"/>
            <a:chOff x="2411760" y="3429000"/>
            <a:chExt cx="5832648" cy="1368152"/>
          </a:xfrm>
        </p:grpSpPr>
        <p:cxnSp>
          <p:nvCxnSpPr>
            <p:cNvPr id="15" name="Přímá spojnice 14"/>
            <p:cNvCxnSpPr/>
            <p:nvPr/>
          </p:nvCxnSpPr>
          <p:spPr>
            <a:xfrm>
              <a:off x="2411760" y="3429000"/>
              <a:ext cx="864096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4535996" y="3442309"/>
              <a:ext cx="1224136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>
              <a:off x="7380312" y="3442739"/>
              <a:ext cx="864096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>
              <a:off x="7380312" y="3789040"/>
              <a:ext cx="612068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/>
            <p:nvPr/>
          </p:nvCxnSpPr>
          <p:spPr>
            <a:xfrm>
              <a:off x="4593682" y="4149080"/>
              <a:ext cx="698398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/>
            <p:nvPr/>
          </p:nvCxnSpPr>
          <p:spPr>
            <a:xfrm>
              <a:off x="4593682" y="4437112"/>
              <a:ext cx="914422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/>
            <p:nvPr/>
          </p:nvCxnSpPr>
          <p:spPr>
            <a:xfrm>
              <a:off x="4593682" y="4797152"/>
              <a:ext cx="914422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" name="Skupina 5"/>
          <p:cNvGrpSpPr/>
          <p:nvPr/>
        </p:nvGrpSpPr>
        <p:grpSpPr>
          <a:xfrm>
            <a:off x="4593682" y="5445224"/>
            <a:ext cx="3794742" cy="288032"/>
            <a:chOff x="4593682" y="5445224"/>
            <a:chExt cx="3794742" cy="288032"/>
          </a:xfrm>
        </p:grpSpPr>
        <p:cxnSp>
          <p:nvCxnSpPr>
            <p:cNvPr id="31" name="Přímá spojnice 30"/>
            <p:cNvCxnSpPr/>
            <p:nvPr/>
          </p:nvCxnSpPr>
          <p:spPr>
            <a:xfrm>
              <a:off x="4593682" y="5445224"/>
              <a:ext cx="1224136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nice 31"/>
            <p:cNvCxnSpPr/>
            <p:nvPr/>
          </p:nvCxnSpPr>
          <p:spPr>
            <a:xfrm>
              <a:off x="7386767" y="5445224"/>
              <a:ext cx="612068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Přímá spojnice 33"/>
            <p:cNvCxnSpPr/>
            <p:nvPr/>
          </p:nvCxnSpPr>
          <p:spPr>
            <a:xfrm>
              <a:off x="7386767" y="5733256"/>
              <a:ext cx="1001657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xmlns="" val="3214259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bledule jarní">
            <a:hlinkClick r:id="rId2" tooltip="bledule jarní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rightnessContrast bright="-4000" contrast="-5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484784"/>
            <a:ext cx="4770993" cy="3349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05232"/>
            <a:ext cx="8183880" cy="1051560"/>
          </a:xfrm>
        </p:spPr>
        <p:txBody>
          <a:bodyPr>
            <a:noAutofit/>
          </a:bodyPr>
          <a:lstStyle/>
          <a:p>
            <a:pPr algn="ctr"/>
            <a:r>
              <a:rPr lang="cs-CZ" sz="6600" dirty="0" smtClean="0">
                <a:solidFill>
                  <a:srgbClr val="FFFF00"/>
                </a:solidFill>
              </a:rPr>
              <a:t>Stavba květu</a:t>
            </a:r>
            <a:endParaRPr lang="cs-CZ" sz="6600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4725144"/>
            <a:ext cx="80648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Jak se nazývá rozšířený konec stonku, z něhož květ vyrůstá?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8" name="Šipka nahoru 7"/>
          <p:cNvSpPr/>
          <p:nvPr/>
        </p:nvSpPr>
        <p:spPr>
          <a:xfrm rot="20480698">
            <a:off x="5477738" y="3194713"/>
            <a:ext cx="301067" cy="1660525"/>
          </a:xfrm>
          <a:prstGeom prst="up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004048" y="5263753"/>
            <a:ext cx="33843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latin typeface="Comic Sans MS" pitchFamily="66" charset="0"/>
              </a:rPr>
              <a:t>květní lůžko</a:t>
            </a:r>
            <a:endParaRPr lang="cs-CZ" sz="4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33609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http://upload.wikimedia.org/wikipedia/commons/thumb/5/51/Gentiana_acaulis_calyx.jpg/220px-Gentiana_acaulis_calyx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391483" y="2152301"/>
            <a:ext cx="2095500" cy="2790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Soubor:Tulip0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36854" y="2819893"/>
            <a:ext cx="2259082" cy="2193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05232"/>
            <a:ext cx="8183880" cy="1051560"/>
          </a:xfrm>
        </p:spPr>
        <p:txBody>
          <a:bodyPr>
            <a:noAutofit/>
          </a:bodyPr>
          <a:lstStyle/>
          <a:p>
            <a:pPr algn="ctr"/>
            <a:r>
              <a:rPr lang="cs-CZ" sz="6600" dirty="0" smtClean="0">
                <a:solidFill>
                  <a:srgbClr val="FFFF00"/>
                </a:solidFill>
              </a:rPr>
              <a:t>Stavba květu</a:t>
            </a:r>
            <a:endParaRPr lang="cs-CZ" sz="6600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1556792"/>
            <a:ext cx="8064896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Květní obaly</a:t>
            </a:r>
          </a:p>
          <a:p>
            <a:pPr algn="ctr"/>
            <a:r>
              <a:rPr lang="cs-CZ" sz="2400" b="1" dirty="0" smtClean="0">
                <a:latin typeface="Comic Sans MS" pitchFamily="66" charset="0"/>
              </a:rPr>
              <a:t>jednoděložné rostliny     dvouděložné rostliny</a:t>
            </a:r>
          </a:p>
          <a:p>
            <a:pPr algn="ctr"/>
            <a:r>
              <a:rPr lang="cs-CZ" b="1" dirty="0" smtClean="0">
                <a:latin typeface="Comic Sans MS" pitchFamily="66" charset="0"/>
              </a:rPr>
              <a:t>(lístky květu stejné, nerozlišené)               (lístky rozlišené) </a:t>
            </a:r>
            <a:endParaRPr lang="cs-CZ" b="1" dirty="0">
              <a:latin typeface="Comic Sans MS" pitchFamily="66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4634061" y="3212976"/>
            <a:ext cx="3610347" cy="2374523"/>
            <a:chOff x="4634061" y="3212976"/>
            <a:chExt cx="3610347" cy="2374523"/>
          </a:xfrm>
        </p:grpSpPr>
        <p:sp>
          <p:nvSpPr>
            <p:cNvPr id="20" name="TextovéPole 19"/>
            <p:cNvSpPr txBox="1"/>
            <p:nvPr/>
          </p:nvSpPr>
          <p:spPr>
            <a:xfrm>
              <a:off x="4634061" y="4941168"/>
              <a:ext cx="361034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>
                  <a:solidFill>
                    <a:srgbClr val="FF0000"/>
                  </a:solidFill>
                  <a:latin typeface="Comic Sans MS" pitchFamily="66" charset="0"/>
                </a:rPr>
                <a:t>kalich + koruna</a:t>
              </a:r>
              <a:endParaRPr lang="cs-CZ" sz="3600" b="1" dirty="0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8" name="Šipka nahoru 7"/>
            <p:cNvSpPr/>
            <p:nvPr/>
          </p:nvSpPr>
          <p:spPr>
            <a:xfrm>
              <a:off x="5402994" y="3789040"/>
              <a:ext cx="249126" cy="1152128"/>
            </a:xfrm>
            <a:prstGeom prst="upArrow">
              <a:avLst/>
            </a:prstGeom>
            <a:solidFill>
              <a:srgbClr val="FF0000"/>
            </a:solidFill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Šipka nahoru 11"/>
            <p:cNvSpPr/>
            <p:nvPr/>
          </p:nvSpPr>
          <p:spPr>
            <a:xfrm>
              <a:off x="6959796" y="3212976"/>
              <a:ext cx="216024" cy="1908212"/>
            </a:xfrm>
            <a:prstGeom prst="upArrow">
              <a:avLst/>
            </a:prstGeom>
            <a:solidFill>
              <a:srgbClr val="FF0000"/>
            </a:solidFill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1835696" y="3573016"/>
            <a:ext cx="1584176" cy="2014483"/>
            <a:chOff x="1835696" y="3140968"/>
            <a:chExt cx="1584176" cy="2446531"/>
          </a:xfrm>
        </p:grpSpPr>
        <p:sp>
          <p:nvSpPr>
            <p:cNvPr id="5" name="TextovéPole 4"/>
            <p:cNvSpPr txBox="1"/>
            <p:nvPr/>
          </p:nvSpPr>
          <p:spPr>
            <a:xfrm>
              <a:off x="1835696" y="4941168"/>
              <a:ext cx="158417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>
                  <a:solidFill>
                    <a:srgbClr val="3333FF"/>
                  </a:solidFill>
                  <a:latin typeface="Comic Sans MS" pitchFamily="66" charset="0"/>
                </a:rPr>
                <a:t>okvětí</a:t>
              </a:r>
              <a:endParaRPr lang="cs-CZ" sz="3600" b="1" dirty="0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14" name="Šipka nahoru 13"/>
            <p:cNvSpPr/>
            <p:nvPr/>
          </p:nvSpPr>
          <p:spPr>
            <a:xfrm>
              <a:off x="2843808" y="3140968"/>
              <a:ext cx="216024" cy="1908212"/>
            </a:xfrm>
            <a:prstGeom prst="upArrow">
              <a:avLst/>
            </a:prstGeom>
            <a:solidFill>
              <a:srgbClr val="3333FF"/>
            </a:solidFill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1841022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Leucoium vernum 411-2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060848"/>
            <a:ext cx="5904656" cy="4133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49248"/>
            <a:ext cx="8183880" cy="1483608"/>
          </a:xfrm>
        </p:spPr>
        <p:txBody>
          <a:bodyPr>
            <a:noAutofit/>
          </a:bodyPr>
          <a:lstStyle/>
          <a:p>
            <a:pPr algn="ctr"/>
            <a:r>
              <a:rPr lang="cs-CZ" sz="5400" dirty="0" smtClean="0">
                <a:solidFill>
                  <a:srgbClr val="FFFF00"/>
                </a:solidFill>
              </a:rPr>
              <a:t>Kalich s korunou nebo okvětí?</a:t>
            </a:r>
            <a:endParaRPr lang="cs-CZ" sz="5400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2179706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bledule</a:t>
            </a:r>
            <a:endParaRPr lang="cs-CZ" sz="24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 rot="20737006">
            <a:off x="5612049" y="2588215"/>
            <a:ext cx="28803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  <a:latin typeface="Comic Sans MS" pitchFamily="66" charset="0"/>
              </a:rPr>
              <a:t>okvětí</a:t>
            </a:r>
            <a:endParaRPr lang="cs-CZ" sz="72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41631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Kvet orchidej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04528" y="2124490"/>
            <a:ext cx="5675784" cy="4256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49248"/>
            <a:ext cx="8183880" cy="1483608"/>
          </a:xfrm>
        </p:spPr>
        <p:txBody>
          <a:bodyPr>
            <a:noAutofit/>
          </a:bodyPr>
          <a:lstStyle/>
          <a:p>
            <a:pPr algn="ctr"/>
            <a:r>
              <a:rPr lang="cs-CZ" sz="5400" dirty="0" smtClean="0">
                <a:solidFill>
                  <a:srgbClr val="FFFF00"/>
                </a:solidFill>
              </a:rPr>
              <a:t>Kalich s korunou nebo okvětí?</a:t>
            </a:r>
            <a:endParaRPr lang="cs-CZ" sz="5400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2179706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400" b="1" dirty="0" smtClean="0">
                <a:solidFill>
                  <a:srgbClr val="3333FF"/>
                </a:solidFill>
                <a:latin typeface="Arial" pitchFamily="34" charset="0"/>
                <a:cs typeface="Arial" pitchFamily="34" charset="0"/>
              </a:rPr>
              <a:t>orchidej</a:t>
            </a:r>
            <a:endParaRPr lang="cs-CZ" sz="2400" b="1" dirty="0">
              <a:solidFill>
                <a:srgbClr val="3333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 rot="20737006">
            <a:off x="4252031" y="4914073"/>
            <a:ext cx="28803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FFFF00"/>
                </a:solidFill>
                <a:latin typeface="Comic Sans MS" pitchFamily="66" charset="0"/>
              </a:rPr>
              <a:t>okvětí</a:t>
            </a:r>
            <a:endParaRPr lang="cs-CZ" sz="72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79884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Ranunculus repens pryskyřník plazivý 4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988840"/>
            <a:ext cx="5280467" cy="4076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49248"/>
            <a:ext cx="8183880" cy="1483608"/>
          </a:xfrm>
        </p:spPr>
        <p:txBody>
          <a:bodyPr>
            <a:noAutofit/>
          </a:bodyPr>
          <a:lstStyle/>
          <a:p>
            <a:pPr algn="ctr"/>
            <a:r>
              <a:rPr lang="cs-CZ" sz="5400" dirty="0" smtClean="0">
                <a:solidFill>
                  <a:srgbClr val="FFFF00"/>
                </a:solidFill>
              </a:rPr>
              <a:t>Kalich s korunou nebo okvětí?</a:t>
            </a:r>
            <a:endParaRPr lang="cs-CZ" sz="5400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31640" y="2179706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  <a:latin typeface="Arial" pitchFamily="34" charset="0"/>
                <a:cs typeface="Arial" pitchFamily="34" charset="0"/>
              </a:rPr>
              <a:t>pryskyřník</a:t>
            </a:r>
            <a:endParaRPr lang="cs-CZ" sz="2400" b="1" dirty="0">
              <a:solidFill>
                <a:schemeClr val="bg1">
                  <a:lumMod val="9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 rot="20737006">
            <a:off x="5009849" y="3834154"/>
            <a:ext cx="28803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Comic Sans MS" pitchFamily="66" charset="0"/>
              </a:rPr>
              <a:t>kalich s korunou</a:t>
            </a:r>
            <a:endParaRPr lang="cs-CZ" sz="4800" b="1" dirty="0">
              <a:solidFill>
                <a:schemeClr val="accent3">
                  <a:lumMod val="40000"/>
                  <a:lumOff val="60000"/>
                </a:schemeClr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05522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ubor:Convallaria majalis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916832"/>
            <a:ext cx="3422154" cy="4562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49248"/>
            <a:ext cx="8183880" cy="1483608"/>
          </a:xfrm>
        </p:spPr>
        <p:txBody>
          <a:bodyPr>
            <a:noAutofit/>
          </a:bodyPr>
          <a:lstStyle/>
          <a:p>
            <a:pPr algn="ctr"/>
            <a:r>
              <a:rPr lang="cs-CZ" sz="5400" dirty="0" smtClean="0">
                <a:solidFill>
                  <a:srgbClr val="FFFF00"/>
                </a:solidFill>
              </a:rPr>
              <a:t>Kalich s korunou nebo okvětí?</a:t>
            </a:r>
            <a:endParaRPr lang="cs-CZ" sz="5400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71800" y="2179706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konvalinka</a:t>
            </a:r>
            <a:endParaRPr lang="cs-CZ" sz="24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 rot="20737006">
            <a:off x="5260143" y="4266001"/>
            <a:ext cx="28803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C0CD2"/>
                </a:solidFill>
                <a:latin typeface="Comic Sans MS" pitchFamily="66" charset="0"/>
              </a:rPr>
              <a:t>okvětí</a:t>
            </a:r>
            <a:endParaRPr lang="cs-CZ" sz="7200" b="1" dirty="0">
              <a:solidFill>
                <a:srgbClr val="0C0CD2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38681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File:Rose bud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432919" y="1190401"/>
            <a:ext cx="379095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49248"/>
            <a:ext cx="8183880" cy="1483608"/>
          </a:xfrm>
        </p:spPr>
        <p:txBody>
          <a:bodyPr>
            <a:noAutofit/>
          </a:bodyPr>
          <a:lstStyle/>
          <a:p>
            <a:pPr algn="ctr"/>
            <a:r>
              <a:rPr lang="cs-CZ" sz="5400" dirty="0" smtClean="0">
                <a:solidFill>
                  <a:srgbClr val="FFFF00"/>
                </a:solidFill>
              </a:rPr>
              <a:t>Kalich s korunou nebo okvětí?</a:t>
            </a:r>
            <a:endParaRPr lang="cs-CZ" sz="5400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63688" y="2247255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400" b="1" dirty="0" smtClean="0">
                <a:solidFill>
                  <a:srgbClr val="0C0CD2"/>
                </a:solidFill>
                <a:latin typeface="Arial" pitchFamily="34" charset="0"/>
                <a:cs typeface="Arial" pitchFamily="34" charset="0"/>
              </a:rPr>
              <a:t>růže</a:t>
            </a:r>
            <a:endParaRPr lang="cs-CZ" sz="2400" b="1" dirty="0">
              <a:solidFill>
                <a:srgbClr val="0C0CD2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 rot="20737006">
            <a:off x="5948126" y="3927978"/>
            <a:ext cx="308578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>
                <a:solidFill>
                  <a:srgbClr val="FF0000"/>
                </a:solidFill>
                <a:latin typeface="Comic Sans MS" pitchFamily="66" charset="0"/>
              </a:rPr>
              <a:t>k</a:t>
            </a:r>
            <a:r>
              <a:rPr lang="cs-CZ" sz="4800" b="1" dirty="0" smtClean="0">
                <a:solidFill>
                  <a:srgbClr val="FF0000"/>
                </a:solidFill>
                <a:latin typeface="Comic Sans MS" pitchFamily="66" charset="0"/>
              </a:rPr>
              <a:t>alich </a:t>
            </a:r>
            <a:r>
              <a:rPr lang="cs-CZ" sz="4800" b="1" dirty="0" smtClean="0">
                <a:solidFill>
                  <a:srgbClr val="FF0000"/>
                </a:solidFill>
                <a:latin typeface="Comic Sans MS" pitchFamily="66" charset="0"/>
              </a:rPr>
              <a:t>          s </a:t>
            </a:r>
            <a:r>
              <a:rPr lang="cs-CZ" sz="4800" b="1" dirty="0" smtClean="0">
                <a:solidFill>
                  <a:srgbClr val="FF0000"/>
                </a:solidFill>
                <a:latin typeface="Comic Sans MS" pitchFamily="66" charset="0"/>
              </a:rPr>
              <a:t>korunou</a:t>
            </a:r>
            <a:endParaRPr lang="cs-CZ" sz="48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83372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File:Prunus emarginata 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091" y="2103239"/>
            <a:ext cx="5041165" cy="4212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49248"/>
            <a:ext cx="8183880" cy="1483608"/>
          </a:xfrm>
        </p:spPr>
        <p:txBody>
          <a:bodyPr>
            <a:noAutofit/>
          </a:bodyPr>
          <a:lstStyle/>
          <a:p>
            <a:pPr algn="ctr"/>
            <a:r>
              <a:rPr lang="cs-CZ" sz="5400" dirty="0" smtClean="0">
                <a:solidFill>
                  <a:srgbClr val="FFFF00"/>
                </a:solidFill>
              </a:rPr>
              <a:t>Kalich s korunou nebo okvětí?</a:t>
            </a:r>
            <a:endParaRPr lang="cs-CZ" sz="5400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63688" y="2103239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třešeň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 rot="20737006">
            <a:off x="4646588" y="4240682"/>
            <a:ext cx="308578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>
                <a:latin typeface="Comic Sans MS" pitchFamily="66" charset="0"/>
              </a:rPr>
              <a:t>k</a:t>
            </a:r>
            <a:r>
              <a:rPr lang="cs-CZ" sz="4800" b="1" dirty="0" smtClean="0">
                <a:latin typeface="Comic Sans MS" pitchFamily="66" charset="0"/>
              </a:rPr>
              <a:t>alich </a:t>
            </a:r>
            <a:r>
              <a:rPr lang="cs-CZ" sz="4800" b="1" dirty="0" smtClean="0">
                <a:latin typeface="Comic Sans MS" pitchFamily="66" charset="0"/>
              </a:rPr>
              <a:t>          s </a:t>
            </a:r>
            <a:r>
              <a:rPr lang="cs-CZ" sz="4800" b="1" dirty="0" smtClean="0">
                <a:latin typeface="Comic Sans MS" pitchFamily="66" charset="0"/>
              </a:rPr>
              <a:t>korunou</a:t>
            </a:r>
            <a:endParaRPr lang="cs-CZ" sz="4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89684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183880" cy="1051560"/>
          </a:xfrm>
        </p:spPr>
        <p:txBody>
          <a:bodyPr>
            <a:noAutofit/>
          </a:bodyPr>
          <a:lstStyle/>
          <a:p>
            <a:pPr algn="ctr"/>
            <a:r>
              <a:rPr lang="cs-CZ" sz="4800" dirty="0" smtClean="0">
                <a:solidFill>
                  <a:srgbClr val="FFFF00"/>
                </a:solidFill>
              </a:rPr>
              <a:t>Doplň chybějící slovo:</a:t>
            </a:r>
            <a:endParaRPr lang="cs-CZ" sz="4800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1556791"/>
            <a:ext cx="806489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Květ se vyskytuje pouze </a:t>
            </a:r>
          </a:p>
          <a:p>
            <a:r>
              <a:rPr lang="cs-CZ" sz="2800" b="1" dirty="0" smtClean="0">
                <a:latin typeface="Comic Sans MS" pitchFamily="66" charset="0"/>
              </a:rPr>
              <a:t>u </a:t>
            </a:r>
            <a:r>
              <a:rPr lang="cs-CZ" sz="2800" b="1" u="sng" dirty="0" smtClean="0">
                <a:latin typeface="Comic Sans MS" pitchFamily="66" charset="0"/>
              </a:rPr>
              <a:t>                     </a:t>
            </a:r>
            <a:r>
              <a:rPr lang="cs-CZ" sz="2800" b="1" dirty="0" smtClean="0">
                <a:latin typeface="Comic Sans MS" pitchFamily="66" charset="0"/>
              </a:rPr>
              <a:t> rostlin.</a:t>
            </a:r>
          </a:p>
          <a:p>
            <a:endParaRPr lang="cs-CZ" sz="2800" b="1" dirty="0">
              <a:latin typeface="Comic Sans MS" pitchFamily="66" charset="0"/>
            </a:endParaRPr>
          </a:p>
          <a:p>
            <a:r>
              <a:rPr lang="cs-CZ" sz="2800" b="1" dirty="0" smtClean="0">
                <a:latin typeface="Comic Sans MS" pitchFamily="66" charset="0"/>
              </a:rPr>
              <a:t>Květní lůžko je </a:t>
            </a:r>
            <a:r>
              <a:rPr lang="cs-CZ" sz="2800" b="1" u="sng" dirty="0" smtClean="0">
                <a:latin typeface="Comic Sans MS" pitchFamily="66" charset="0"/>
              </a:rPr>
              <a:t>            </a:t>
            </a:r>
            <a:r>
              <a:rPr lang="cs-CZ" sz="2800" b="1" dirty="0" smtClean="0">
                <a:latin typeface="Comic Sans MS" pitchFamily="66" charset="0"/>
              </a:rPr>
              <a:t> konec stonku, </a:t>
            </a:r>
            <a:r>
              <a:rPr lang="cs-CZ" sz="2800" b="1" dirty="0" smtClean="0">
                <a:latin typeface="Comic Sans MS" pitchFamily="66" charset="0"/>
              </a:rPr>
              <a:t>              z </a:t>
            </a:r>
            <a:r>
              <a:rPr lang="cs-CZ" sz="2800" b="1" dirty="0" smtClean="0">
                <a:latin typeface="Comic Sans MS" pitchFamily="66" charset="0"/>
              </a:rPr>
              <a:t>něhož květ vyrůstá.</a:t>
            </a:r>
          </a:p>
          <a:p>
            <a:endParaRPr lang="cs-CZ" sz="2800" b="1" dirty="0">
              <a:latin typeface="Comic Sans MS" pitchFamily="66" charset="0"/>
            </a:endParaRPr>
          </a:p>
          <a:p>
            <a:r>
              <a:rPr lang="cs-CZ" sz="2800" b="1" dirty="0" smtClean="0">
                <a:latin typeface="Comic Sans MS" pitchFamily="66" charset="0"/>
              </a:rPr>
              <a:t>U dvouděložných rostlin jsou květní obaly rozlišeny na </a:t>
            </a:r>
            <a:r>
              <a:rPr lang="cs-CZ" sz="2800" b="1" u="sng" dirty="0" smtClean="0">
                <a:latin typeface="Comic Sans MS" pitchFamily="66" charset="0"/>
              </a:rPr>
              <a:t>        </a:t>
            </a:r>
            <a:r>
              <a:rPr lang="cs-CZ" sz="2800" b="1" dirty="0" smtClean="0">
                <a:latin typeface="Comic Sans MS" pitchFamily="66" charset="0"/>
              </a:rPr>
              <a:t> a </a:t>
            </a:r>
            <a:r>
              <a:rPr lang="cs-CZ" sz="2800" b="1" u="sng" dirty="0" smtClean="0">
                <a:latin typeface="Comic Sans MS" pitchFamily="66" charset="0"/>
              </a:rPr>
              <a:t>         </a:t>
            </a:r>
            <a:r>
              <a:rPr lang="cs-CZ" sz="2800" b="1" dirty="0" smtClean="0">
                <a:latin typeface="Comic Sans MS" pitchFamily="66" charset="0"/>
              </a:rPr>
              <a:t> .</a:t>
            </a:r>
          </a:p>
          <a:p>
            <a:endParaRPr lang="cs-CZ" sz="2800" b="1" dirty="0">
              <a:latin typeface="Comic Sans MS" pitchFamily="66" charset="0"/>
            </a:endParaRPr>
          </a:p>
          <a:p>
            <a:r>
              <a:rPr lang="cs-CZ" sz="2800" b="1" dirty="0" smtClean="0">
                <a:latin typeface="Comic Sans MS" pitchFamily="66" charset="0"/>
              </a:rPr>
              <a:t>U jednoděložných jsou obaly nerozlišené, tvoří tzv. </a:t>
            </a:r>
            <a:r>
              <a:rPr lang="cs-CZ" sz="2800" b="1" u="sng" dirty="0" smtClean="0">
                <a:latin typeface="Comic Sans MS" pitchFamily="66" charset="0"/>
              </a:rPr>
              <a:t>        </a:t>
            </a:r>
            <a:r>
              <a:rPr lang="cs-CZ" sz="2800" b="1" dirty="0" smtClean="0">
                <a:latin typeface="Comic Sans MS" pitchFamily="66" charset="0"/>
              </a:rPr>
              <a:t> . 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827585" y="1916832"/>
            <a:ext cx="331236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krytosemenných</a:t>
            </a:r>
            <a:endParaRPr lang="cs-CZ" sz="32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203848" y="2772217"/>
            <a:ext cx="2088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rozšířený</a:t>
            </a:r>
            <a:endParaRPr lang="cs-CZ" sz="32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671970" y="4511446"/>
            <a:ext cx="13239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kalich</a:t>
            </a:r>
            <a:endParaRPr lang="cs-CZ" sz="32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427984" y="4500409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korunu</a:t>
            </a:r>
            <a:endParaRPr lang="cs-CZ" sz="32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267744" y="5768577"/>
            <a:ext cx="136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okvětí</a:t>
            </a:r>
            <a:endParaRPr lang="cs-CZ" sz="32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6308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19" grpId="0"/>
      <p:bldP spid="21" grpId="0"/>
      <p:bldP spid="22" grpId="0"/>
      <p:bldP spid="2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183880" cy="1051560"/>
          </a:xfrm>
        </p:spPr>
        <p:txBody>
          <a:bodyPr>
            <a:noAutofit/>
          </a:bodyPr>
          <a:lstStyle/>
          <a:p>
            <a:pPr algn="ctr"/>
            <a:r>
              <a:rPr lang="cs-CZ" sz="4800" dirty="0" smtClean="0">
                <a:solidFill>
                  <a:srgbClr val="FFFF00"/>
                </a:solidFill>
              </a:rPr>
              <a:t>Doplň chybějící slovo:</a:t>
            </a:r>
            <a:endParaRPr lang="cs-CZ" sz="4800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1556791"/>
            <a:ext cx="806489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Kalich je obvykle tvořen lístky </a:t>
            </a:r>
            <a:r>
              <a:rPr lang="cs-CZ" sz="2800" b="1" u="sng" dirty="0" smtClean="0">
                <a:latin typeface="Comic Sans MS" pitchFamily="66" charset="0"/>
              </a:rPr>
              <a:t>        </a:t>
            </a:r>
            <a:r>
              <a:rPr lang="cs-CZ" sz="2800" b="1" dirty="0" smtClean="0">
                <a:latin typeface="Comic Sans MS" pitchFamily="66" charset="0"/>
              </a:rPr>
              <a:t> barvy.</a:t>
            </a:r>
          </a:p>
          <a:p>
            <a:endParaRPr lang="cs-CZ" sz="2800" b="1" dirty="0">
              <a:latin typeface="Comic Sans MS" pitchFamily="66" charset="0"/>
            </a:endParaRPr>
          </a:p>
          <a:p>
            <a:r>
              <a:rPr lang="cs-CZ" sz="2800" b="1" dirty="0" smtClean="0">
                <a:latin typeface="Comic Sans MS" pitchFamily="66" charset="0"/>
              </a:rPr>
              <a:t>U okvětí mají lístky květu </a:t>
            </a:r>
            <a:r>
              <a:rPr lang="cs-CZ" sz="2800" b="1" u="sng" dirty="0" smtClean="0">
                <a:latin typeface="Comic Sans MS" pitchFamily="66" charset="0"/>
              </a:rPr>
              <a:t>          </a:t>
            </a:r>
            <a:r>
              <a:rPr lang="cs-CZ" sz="2800" b="1" dirty="0" smtClean="0">
                <a:latin typeface="Comic Sans MS" pitchFamily="66" charset="0"/>
              </a:rPr>
              <a:t> barvu a tvar.</a:t>
            </a:r>
            <a:r>
              <a:rPr lang="cs-CZ" sz="2800" b="1" u="sng" dirty="0" smtClean="0">
                <a:latin typeface="Comic Sans MS" pitchFamily="66" charset="0"/>
              </a:rPr>
              <a:t> </a:t>
            </a:r>
            <a:endParaRPr lang="cs-CZ" sz="2800" b="1" dirty="0" smtClean="0">
              <a:latin typeface="Comic Sans MS" pitchFamily="66" charset="0"/>
            </a:endParaRPr>
          </a:p>
          <a:p>
            <a:endParaRPr lang="cs-CZ" sz="2800" b="1" dirty="0">
              <a:latin typeface="Comic Sans MS" pitchFamily="66" charset="0"/>
            </a:endParaRPr>
          </a:p>
          <a:p>
            <a:r>
              <a:rPr lang="cs-CZ" sz="2800" b="1" dirty="0" smtClean="0">
                <a:latin typeface="Comic Sans MS" pitchFamily="66" charset="0"/>
              </a:rPr>
              <a:t>Má-li květ pestíky i tyčinky, označuje se jako </a:t>
            </a:r>
            <a:r>
              <a:rPr lang="cs-CZ" sz="2800" b="1" u="sng" dirty="0" smtClean="0">
                <a:latin typeface="Comic Sans MS" pitchFamily="66" charset="0"/>
              </a:rPr>
              <a:t>                 </a:t>
            </a:r>
            <a:r>
              <a:rPr lang="cs-CZ" sz="2800" b="1" dirty="0" smtClean="0">
                <a:latin typeface="Comic Sans MS" pitchFamily="66" charset="0"/>
              </a:rPr>
              <a:t> .</a:t>
            </a:r>
          </a:p>
          <a:p>
            <a:endParaRPr lang="cs-CZ" sz="2800" b="1" dirty="0">
              <a:latin typeface="Comic Sans MS" pitchFamily="66" charset="0"/>
            </a:endParaRPr>
          </a:p>
          <a:p>
            <a:r>
              <a:rPr lang="cs-CZ" sz="2800" b="1" dirty="0" smtClean="0">
                <a:latin typeface="Comic Sans MS" pitchFamily="66" charset="0"/>
              </a:rPr>
              <a:t>Má-li rostlina v květech tyčinky i pestíky, označuje se jako </a:t>
            </a:r>
            <a:r>
              <a:rPr lang="cs-CZ" sz="2800" b="1" u="sng" dirty="0" smtClean="0">
                <a:latin typeface="Comic Sans MS" pitchFamily="66" charset="0"/>
              </a:rPr>
              <a:t>               </a:t>
            </a:r>
            <a:r>
              <a:rPr lang="cs-CZ" sz="2800" b="1" dirty="0" smtClean="0">
                <a:latin typeface="Comic Sans MS" pitchFamily="66" charset="0"/>
              </a:rPr>
              <a:t> .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5840322" y="1484784"/>
            <a:ext cx="14679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zelené</a:t>
            </a:r>
            <a:endParaRPr lang="cs-CZ" sz="32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62144" y="2340169"/>
            <a:ext cx="167009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stejnou</a:t>
            </a:r>
            <a:endParaRPr lang="cs-CZ" sz="32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331640" y="4068361"/>
            <a:ext cx="2736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  <a:latin typeface="Comic Sans MS" pitchFamily="66" charset="0"/>
              </a:rPr>
              <a:t>o</a:t>
            </a:r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boupohlavný</a:t>
            </a:r>
            <a:endParaRPr lang="cs-CZ" sz="32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63887" y="5364505"/>
            <a:ext cx="233330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jednodomá</a:t>
            </a:r>
            <a:endParaRPr lang="cs-CZ" sz="32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42043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5" grpId="0"/>
      <p:bldP spid="7" grpId="0"/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183880" cy="1051560"/>
          </a:xfrm>
        </p:spPr>
        <p:txBody>
          <a:bodyPr>
            <a:noAutofit/>
          </a:bodyPr>
          <a:lstStyle/>
          <a:p>
            <a:pPr algn="ctr"/>
            <a:r>
              <a:rPr lang="cs-CZ" sz="4800" dirty="0" smtClean="0">
                <a:solidFill>
                  <a:srgbClr val="FFFF00"/>
                </a:solidFill>
              </a:rPr>
              <a:t>Doplň ANO nebo NE:</a:t>
            </a:r>
            <a:endParaRPr lang="cs-CZ" sz="4800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1556791"/>
            <a:ext cx="698477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Květ mají pouze nahosemenné rostliny.</a:t>
            </a:r>
          </a:p>
          <a:p>
            <a:endParaRPr lang="cs-CZ" sz="2800" b="1" dirty="0">
              <a:latin typeface="Comic Sans MS" pitchFamily="66" charset="0"/>
            </a:endParaRPr>
          </a:p>
          <a:p>
            <a:r>
              <a:rPr lang="cs-CZ" sz="2800" b="1" dirty="0" smtClean="0">
                <a:latin typeface="Comic Sans MS" pitchFamily="66" charset="0"/>
              </a:rPr>
              <a:t>Dvouděložné rostliny mají květní obaly rozlišené na kalich a korunu.</a:t>
            </a:r>
          </a:p>
          <a:p>
            <a:endParaRPr lang="cs-CZ" sz="2800" b="1" dirty="0">
              <a:latin typeface="Comic Sans MS" pitchFamily="66" charset="0"/>
            </a:endParaRPr>
          </a:p>
          <a:p>
            <a:r>
              <a:rPr lang="cs-CZ" sz="2800" b="1" dirty="0" smtClean="0">
                <a:latin typeface="Comic Sans MS" pitchFamily="66" charset="0"/>
              </a:rPr>
              <a:t>Lístky květu u okvětí mají různý tvar.</a:t>
            </a:r>
          </a:p>
          <a:p>
            <a:endParaRPr lang="cs-CZ" sz="2800" b="1" dirty="0">
              <a:latin typeface="Comic Sans MS" pitchFamily="66" charset="0"/>
            </a:endParaRPr>
          </a:p>
          <a:p>
            <a:r>
              <a:rPr lang="cs-CZ" sz="2800" b="1" dirty="0" smtClean="0">
                <a:latin typeface="Comic Sans MS" pitchFamily="66" charset="0"/>
              </a:rPr>
              <a:t>Samčí pohlavní orgán v květu se nazývá pestík.</a:t>
            </a:r>
          </a:p>
          <a:p>
            <a:endParaRPr lang="cs-CZ" sz="2800" b="1" dirty="0">
              <a:latin typeface="Comic Sans MS" pitchFamily="66" charset="0"/>
            </a:endParaRPr>
          </a:p>
          <a:p>
            <a:r>
              <a:rPr lang="cs-CZ" sz="2800" b="1" dirty="0" smtClean="0">
                <a:latin typeface="Comic Sans MS" pitchFamily="66" charset="0"/>
              </a:rPr>
              <a:t>Semeník pestíku obsahuje vajíčka.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7434325" y="1526013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NE</a:t>
            </a:r>
            <a:endParaRPr lang="cs-CZ" sz="32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387978" y="5733256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ANO</a:t>
            </a:r>
            <a:endParaRPr lang="cs-CZ" sz="32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420930" y="2556193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ANO</a:t>
            </a:r>
            <a:endParaRPr lang="cs-CZ" sz="32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452320" y="3649672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NE</a:t>
            </a:r>
            <a:endParaRPr lang="cs-CZ" sz="32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420930" y="4716433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NE</a:t>
            </a:r>
            <a:endParaRPr lang="cs-CZ" sz="32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02561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9" grpId="0"/>
      <p:bldP spid="10" grpId="0"/>
      <p:bldP spid="11" grpId="0"/>
      <p:bldP spid="1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183880" cy="1051560"/>
          </a:xfrm>
        </p:spPr>
        <p:txBody>
          <a:bodyPr>
            <a:noAutofit/>
          </a:bodyPr>
          <a:lstStyle/>
          <a:p>
            <a:pPr algn="ctr"/>
            <a:r>
              <a:rPr lang="cs-CZ" sz="4800" dirty="0" smtClean="0">
                <a:solidFill>
                  <a:srgbClr val="FFFF00"/>
                </a:solidFill>
              </a:rPr>
              <a:t>Doplň ANO nebo NE:</a:t>
            </a:r>
            <a:endParaRPr lang="cs-CZ" sz="4800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1340768"/>
            <a:ext cx="698477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Prašník tyčinky obsahuje pylová zrnka.</a:t>
            </a:r>
          </a:p>
          <a:p>
            <a:endParaRPr lang="cs-CZ" sz="2800" b="1" dirty="0">
              <a:latin typeface="Comic Sans MS" pitchFamily="66" charset="0"/>
            </a:endParaRPr>
          </a:p>
          <a:p>
            <a:r>
              <a:rPr lang="cs-CZ" sz="2800" b="1" dirty="0" smtClean="0">
                <a:latin typeface="Comic Sans MS" pitchFamily="66" charset="0"/>
              </a:rPr>
              <a:t>Blizna a semeník jsou propojeny nitkou.</a:t>
            </a:r>
          </a:p>
          <a:p>
            <a:endParaRPr lang="cs-CZ" sz="2800" b="1" dirty="0">
              <a:latin typeface="Comic Sans MS" pitchFamily="66" charset="0"/>
            </a:endParaRPr>
          </a:p>
          <a:p>
            <a:r>
              <a:rPr lang="cs-CZ" sz="2800" b="1" dirty="0" smtClean="0">
                <a:latin typeface="Comic Sans MS" pitchFamily="66" charset="0"/>
              </a:rPr>
              <a:t>V květu jsou jen tyčinky – jde </a:t>
            </a:r>
            <a:r>
              <a:rPr lang="cs-CZ" sz="2800" b="1" dirty="0" smtClean="0">
                <a:latin typeface="Comic Sans MS" pitchFamily="66" charset="0"/>
              </a:rPr>
              <a:t>                o </a:t>
            </a:r>
            <a:r>
              <a:rPr lang="cs-CZ" sz="2800" b="1" dirty="0" smtClean="0">
                <a:latin typeface="Comic Sans MS" pitchFamily="66" charset="0"/>
              </a:rPr>
              <a:t>jednopohlavný květ.</a:t>
            </a:r>
          </a:p>
          <a:p>
            <a:endParaRPr lang="cs-CZ" sz="2800" b="1" dirty="0">
              <a:latin typeface="Comic Sans MS" pitchFamily="66" charset="0"/>
            </a:endParaRPr>
          </a:p>
          <a:p>
            <a:r>
              <a:rPr lang="cs-CZ" sz="2800" b="1" dirty="0" smtClean="0">
                <a:latin typeface="Comic Sans MS" pitchFamily="66" charset="0"/>
              </a:rPr>
              <a:t>V květu jsou jen pestíky – jde </a:t>
            </a:r>
            <a:r>
              <a:rPr lang="cs-CZ" sz="2800" b="1" dirty="0" smtClean="0">
                <a:latin typeface="Comic Sans MS" pitchFamily="66" charset="0"/>
              </a:rPr>
              <a:t>                o </a:t>
            </a:r>
            <a:r>
              <a:rPr lang="cs-CZ" sz="2800" b="1" dirty="0" smtClean="0">
                <a:latin typeface="Comic Sans MS" pitchFamily="66" charset="0"/>
              </a:rPr>
              <a:t>jednopohlavný květ.</a:t>
            </a:r>
          </a:p>
          <a:p>
            <a:endParaRPr lang="cs-CZ" sz="2800" b="1" dirty="0">
              <a:latin typeface="Comic Sans MS" pitchFamily="66" charset="0"/>
            </a:endParaRPr>
          </a:p>
          <a:p>
            <a:r>
              <a:rPr lang="cs-CZ" sz="2800" b="1" dirty="0" smtClean="0">
                <a:latin typeface="Comic Sans MS" pitchFamily="66" charset="0"/>
              </a:rPr>
              <a:t>Dvoudomá rostlina má květy jen </a:t>
            </a:r>
            <a:r>
              <a:rPr lang="cs-CZ" sz="2800" b="1" dirty="0" smtClean="0">
                <a:latin typeface="Comic Sans MS" pitchFamily="66" charset="0"/>
              </a:rPr>
              <a:t>                s </a:t>
            </a:r>
            <a:r>
              <a:rPr lang="cs-CZ" sz="2800" b="1" dirty="0" smtClean="0">
                <a:latin typeface="Comic Sans MS" pitchFamily="66" charset="0"/>
              </a:rPr>
              <a:t>tyčinkami.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7434325" y="1268760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ANO</a:t>
            </a:r>
            <a:endParaRPr lang="cs-CZ" sz="32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387978" y="5733256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ANO</a:t>
            </a:r>
            <a:endParaRPr lang="cs-CZ" sz="32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420930" y="2132856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NE</a:t>
            </a:r>
            <a:endParaRPr lang="cs-CZ" sz="32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452320" y="3140968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ANO</a:t>
            </a:r>
            <a:endParaRPr lang="cs-CZ" sz="32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420930" y="4437112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ANO</a:t>
            </a:r>
            <a:endParaRPr lang="cs-CZ" sz="32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61957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9" grpId="0"/>
      <p:bldP spid="10" grpId="0"/>
      <p:bldP spid="11" grpId="0"/>
      <p:bldP spid="1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764704"/>
            <a:ext cx="7117178" cy="772317"/>
          </a:xfrm>
        </p:spPr>
        <p:txBody>
          <a:bodyPr/>
          <a:lstStyle/>
          <a:p>
            <a:pPr algn="ctr"/>
            <a:r>
              <a:rPr lang="cs-CZ" b="1" dirty="0" smtClean="0"/>
              <a:t>Odkazy: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99592" y="1916832"/>
            <a:ext cx="7117178" cy="4320480"/>
          </a:xfrm>
        </p:spPr>
        <p:txBody>
          <a:bodyPr>
            <a:normAutofit/>
          </a:bodyPr>
          <a:lstStyle/>
          <a:p>
            <a:pPr algn="l"/>
            <a:r>
              <a:rPr lang="cs-CZ" sz="1200" dirty="0" smtClean="0">
                <a:solidFill>
                  <a:srgbClr val="FF0000"/>
                </a:solidFill>
              </a:rPr>
              <a:t>bledule jarní:</a:t>
            </a:r>
          </a:p>
          <a:p>
            <a:r>
              <a:rPr lang="cs-CZ" sz="1200" dirty="0">
                <a:solidFill>
                  <a:srgbClr val="FF0000"/>
                </a:solidFill>
                <a:hlinkClick r:id="rId2"/>
              </a:rPr>
              <a:t>http://</a:t>
            </a:r>
            <a:r>
              <a:rPr lang="cs-CZ" sz="1200" dirty="0" smtClean="0">
                <a:solidFill>
                  <a:srgbClr val="FF0000"/>
                </a:solidFill>
                <a:hlinkClick r:id="rId2"/>
              </a:rPr>
              <a:t>cs.wikipedia.org/wiki/Soubor:Leucoium_vernum_411-20.jpg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</a:rPr>
              <a:t>Tulipán:</a:t>
            </a:r>
          </a:p>
          <a:p>
            <a:r>
              <a:rPr lang="cs-CZ" sz="1200" dirty="0">
                <a:solidFill>
                  <a:srgbClr val="FF0000"/>
                </a:solidFill>
                <a:hlinkClick r:id="rId3"/>
              </a:rPr>
              <a:t>http://</a:t>
            </a:r>
            <a:r>
              <a:rPr lang="cs-CZ" sz="1200" dirty="0" smtClean="0">
                <a:solidFill>
                  <a:srgbClr val="FF0000"/>
                </a:solidFill>
                <a:hlinkClick r:id="rId3"/>
              </a:rPr>
              <a:t>cs.wikipedia.org/wiki/Soubor:Tulip01.jpg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</a:rPr>
              <a:t>Kalich a koruna:</a:t>
            </a:r>
          </a:p>
          <a:p>
            <a:r>
              <a:rPr lang="cs-CZ" sz="1200" dirty="0">
                <a:solidFill>
                  <a:srgbClr val="FF0000"/>
                </a:solidFill>
                <a:hlinkClick r:id="rId4"/>
              </a:rPr>
              <a:t>http://</a:t>
            </a:r>
            <a:r>
              <a:rPr lang="cs-CZ" sz="1200" dirty="0" smtClean="0">
                <a:solidFill>
                  <a:srgbClr val="FF0000"/>
                </a:solidFill>
                <a:hlinkClick r:id="rId4"/>
              </a:rPr>
              <a:t>cs.wikipedia.org/wiki/Soubor:Gentiana_acaulis_calyx.jpg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</a:rPr>
              <a:t>Orchidej:</a:t>
            </a:r>
          </a:p>
          <a:p>
            <a:r>
              <a:rPr lang="cs-CZ" sz="1200" dirty="0">
                <a:solidFill>
                  <a:srgbClr val="FF0000"/>
                </a:solidFill>
                <a:hlinkClick r:id="rId5"/>
              </a:rPr>
              <a:t>http://</a:t>
            </a:r>
            <a:r>
              <a:rPr lang="cs-CZ" sz="1200" dirty="0" smtClean="0">
                <a:solidFill>
                  <a:srgbClr val="FF0000"/>
                </a:solidFill>
                <a:hlinkClick r:id="rId5"/>
              </a:rPr>
              <a:t>cs.wikipedia.org/wiki/Soubor:Kvet_orchideje.JPG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</a:rPr>
              <a:t>Pryskyřník:</a:t>
            </a:r>
          </a:p>
          <a:p>
            <a:r>
              <a:rPr lang="cs-CZ" sz="1200" dirty="0">
                <a:solidFill>
                  <a:srgbClr val="FF0000"/>
                </a:solidFill>
                <a:hlinkClick r:id="rId6"/>
              </a:rPr>
              <a:t>http://</a:t>
            </a:r>
            <a:r>
              <a:rPr lang="cs-CZ" sz="1200" dirty="0" smtClean="0">
                <a:solidFill>
                  <a:srgbClr val="FF0000"/>
                </a:solidFill>
                <a:hlinkClick r:id="rId6"/>
              </a:rPr>
              <a:t>cs.wikipedia.org/wiki/Soubor:Ranunculus_repens_prysky%C5%99n%C3%ADk_plaziv%C3%BD_4.jpg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</a:rPr>
              <a:t>Konvalinka:</a:t>
            </a:r>
          </a:p>
          <a:p>
            <a:r>
              <a:rPr lang="cs-CZ" sz="1200" dirty="0">
                <a:solidFill>
                  <a:srgbClr val="FF0000"/>
                </a:solidFill>
                <a:hlinkClick r:id="rId7"/>
              </a:rPr>
              <a:t>http://</a:t>
            </a:r>
            <a:r>
              <a:rPr lang="cs-CZ" sz="1200" dirty="0" smtClean="0">
                <a:solidFill>
                  <a:srgbClr val="FF0000"/>
                </a:solidFill>
                <a:hlinkClick r:id="rId7"/>
              </a:rPr>
              <a:t>cs.wikipedia.org/wiki/Soubor:Convallaria_majalis0.jpg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</a:rPr>
              <a:t>Růže:</a:t>
            </a:r>
          </a:p>
          <a:p>
            <a:r>
              <a:rPr lang="cs-CZ" sz="1200" dirty="0">
                <a:solidFill>
                  <a:srgbClr val="FF0000"/>
                </a:solidFill>
                <a:hlinkClick r:id="rId8"/>
              </a:rPr>
              <a:t>http://</a:t>
            </a:r>
            <a:r>
              <a:rPr lang="cs-CZ" sz="1200" dirty="0" smtClean="0">
                <a:solidFill>
                  <a:srgbClr val="FF0000"/>
                </a:solidFill>
                <a:hlinkClick r:id="rId8"/>
              </a:rPr>
              <a:t>commons.wikimedia.org/wiki/File:Rose_bud.jpg</a:t>
            </a:r>
            <a:endParaRPr lang="cs-CZ" sz="1200" dirty="0" smtClean="0">
              <a:solidFill>
                <a:srgbClr val="FF0000"/>
              </a:solidFill>
            </a:endParaRPr>
          </a:p>
          <a:p>
            <a:endParaRPr lang="cs-CZ" sz="1200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45895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1820</TotalTime>
  <Words>366</Words>
  <Application>Microsoft Office PowerPoint</Application>
  <PresentationFormat>Předvádění na obrazovce (4:3)</PresentationFormat>
  <Paragraphs>111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Aspekt</vt:lpstr>
      <vt:lpstr>Snímek 1</vt:lpstr>
      <vt:lpstr>Mgr. Jiří Olexa,  23.března 2012, 7.ročník,  V/2  Y15, Přírodopis, opakování: květ</vt:lpstr>
      <vt:lpstr>Opakování:  květ</vt:lpstr>
      <vt:lpstr>Které rostliny kvetou?</vt:lpstr>
      <vt:lpstr>Stavba květu</vt:lpstr>
      <vt:lpstr>Stavba květu</vt:lpstr>
      <vt:lpstr>Kalich s korunou nebo okvětí?</vt:lpstr>
      <vt:lpstr>Kalich s korunou nebo okvětí?</vt:lpstr>
      <vt:lpstr>Kalich s korunou nebo okvětí?</vt:lpstr>
      <vt:lpstr>Kalich s korunou nebo okvětí?</vt:lpstr>
      <vt:lpstr>Kalich s korunou nebo okvětí?</vt:lpstr>
      <vt:lpstr>Kalich s korunou nebo okvětí?</vt:lpstr>
      <vt:lpstr>Doplň chybějící slovo:</vt:lpstr>
      <vt:lpstr>Doplň chybějící slovo:</vt:lpstr>
      <vt:lpstr>Doplň ANO nebo NE:</vt:lpstr>
      <vt:lpstr>Doplň ANO nebo NE:</vt:lpstr>
      <vt:lpstr>Odkazy: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Mgr. Jiří Olexa</dc:title>
  <dc:creator>olexa</dc:creator>
  <cp:lastModifiedBy>Dum</cp:lastModifiedBy>
  <cp:revision>147</cp:revision>
  <dcterms:created xsi:type="dcterms:W3CDTF">2011-10-28T16:05:05Z</dcterms:created>
  <dcterms:modified xsi:type="dcterms:W3CDTF">2013-09-01T17:23:14Z</dcterms:modified>
</cp:coreProperties>
</file>