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76" r:id="rId3"/>
    <p:sldId id="256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58" r:id="rId18"/>
    <p:sldId id="278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D4DD0-9337-498E-8967-1160F33623BB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5B55EF-C74F-4288-B5AA-906B7FD181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D4DD0-9337-498E-8967-1160F33623BB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5B55EF-C74F-4288-B5AA-906B7FD181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D4DD0-9337-498E-8967-1160F33623BB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5B55EF-C74F-4288-B5AA-906B7FD181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D4DD0-9337-498E-8967-1160F33623BB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5B55EF-C74F-4288-B5AA-906B7FD181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D4DD0-9337-498E-8967-1160F33623BB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5B55EF-C74F-4288-B5AA-906B7FD181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D4DD0-9337-498E-8967-1160F33623BB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5B55EF-C74F-4288-B5AA-906B7FD181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D4DD0-9337-498E-8967-1160F33623BB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5B55EF-C74F-4288-B5AA-906B7FD181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D4DD0-9337-498E-8967-1160F33623BB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5B55EF-C74F-4288-B5AA-906B7FD181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D4DD0-9337-498E-8967-1160F33623BB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5B55EF-C74F-4288-B5AA-906B7FD181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D4DD0-9337-498E-8967-1160F33623BB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5B55EF-C74F-4288-B5AA-906B7FD181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8D4DD0-9337-498E-8967-1160F33623BB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5B55EF-C74F-4288-B5AA-906B7FD181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F8D4DD0-9337-498E-8967-1160F33623BB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55B55EF-C74F-4288-B5AA-906B7FD181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Rhagoletis_cerasi01.jpg" TargetMode="External"/><Relationship Id="rId3" Type="http://schemas.openxmlformats.org/officeDocument/2006/relationships/hyperlink" Target="http://cs.wikipedia.org/wiki/Soubor:CulexPipiens.jpg" TargetMode="External"/><Relationship Id="rId7" Type="http://schemas.openxmlformats.org/officeDocument/2006/relationships/hyperlink" Target="http://cs.wikipedia.org/wiki/Soubor:Hoverfly_December_2007-4.jpg" TargetMode="External"/><Relationship Id="rId2" Type="http://schemas.openxmlformats.org/officeDocument/2006/relationships/hyperlink" Target="http://en.wikipedia.org/wiki/Tachina_grossa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n.wikipedia.org/wiki/File:Asiluscrabroniformis.JPG" TargetMode="External"/><Relationship Id="rId5" Type="http://schemas.openxmlformats.org/officeDocument/2006/relationships/hyperlink" Target="http://en.wikipedia.org/wiki/File:Horse_Fly_(Tabanus_Melanocerus)_Photograph_By_Shantanu_Kuveskar.jpg" TargetMode="External"/><Relationship Id="rId4" Type="http://schemas.openxmlformats.org/officeDocument/2006/relationships/hyperlink" Target="http://cs.wikipedia.org/wiki/Soubor:Chironomus_plumosus01.jpg" TargetMode="External"/><Relationship Id="rId9" Type="http://schemas.openxmlformats.org/officeDocument/2006/relationships/hyperlink" Target="http://cs.wikipedia.org/wiki/Soubor:Musca_domestica_September_2007-1.jp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oldfliege_Lucilia_sericata.JPG" TargetMode="External"/><Relationship Id="rId2" Type="http://schemas.openxmlformats.org/officeDocument/2006/relationships/hyperlink" Target="http://cs.wikipedia.org/wiki/Soubor:A_Fly_by_Matthias_Zimmermann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Glossina_morsitans_morsitans-pregnant_female.jpg" TargetMode="External"/><Relationship Id="rId5" Type="http://schemas.openxmlformats.org/officeDocument/2006/relationships/hyperlink" Target="http://cs.wikipedia.org/wiki/Soubor:Drosophila_melanogaster_-_side_(aka).jpg" TargetMode="External"/><Relationship Id="rId4" Type="http://schemas.openxmlformats.org/officeDocument/2006/relationships/hyperlink" Target="http://en.wikipedia.org/wiki/File:Tipula.maxima.-.lindse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VY_52_INOVACE_18_ </a:t>
            </a:r>
            <a:r>
              <a:rPr lang="cs-CZ" sz="1800" dirty="0"/>
              <a:t>Procvičení </a:t>
            </a:r>
            <a:r>
              <a:rPr lang="cs-CZ" sz="1800" dirty="0" smtClean="0"/>
              <a:t>dvoukřídlí</a:t>
            </a:r>
            <a:r>
              <a:rPr lang="cs-CZ" sz="1800" b="1" dirty="0" smtClean="0"/>
              <a:t/>
            </a:r>
            <a:br>
              <a:rPr lang="cs-CZ" sz="1800" b="1" dirty="0" smtClean="0"/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materiálu (téma): </a:t>
            </a:r>
            <a:r>
              <a:rPr lang="cs-CZ" sz="1800" dirty="0"/>
              <a:t>Procvičení dvoukřídlí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Sada:Přírodopis,2. stupeň</a:t>
            </a:r>
          </a:p>
          <a:p>
            <a:pPr marL="0" indent="0"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Mgr. Jiří Olexa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cs-CZ" sz="1800" dirty="0"/>
              <a:t>Procvičení </a:t>
            </a:r>
            <a:r>
              <a:rPr lang="cs-CZ" sz="1800" dirty="0" smtClean="0"/>
              <a:t>dvoukřídlí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pPr algn="ctr"/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5786" y="428604"/>
            <a:ext cx="5602235" cy="144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908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87624" y="753553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Mgr. Jiří Olexa, </a:t>
            </a:r>
            <a:r>
              <a:rPr lang="cs-CZ" b="1" dirty="0" smtClean="0"/>
              <a:t>21. května </a:t>
            </a:r>
            <a:r>
              <a:rPr lang="cs-CZ" b="1" dirty="0"/>
              <a:t>2012,  6.ročník, V/2 </a:t>
            </a:r>
            <a:r>
              <a:rPr lang="cs-CZ" b="1" dirty="0" smtClean="0"/>
              <a:t>W18, </a:t>
            </a:r>
            <a:r>
              <a:rPr lang="cs-CZ" b="1" dirty="0"/>
              <a:t>Přírodopis, </a:t>
            </a:r>
            <a:r>
              <a:rPr lang="cs-CZ" b="1" dirty="0" smtClean="0"/>
              <a:t>Procvičení dvoukřídlí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406239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2560" y="732680"/>
            <a:ext cx="7406640" cy="1472184"/>
          </a:xfrm>
        </p:spPr>
        <p:txBody>
          <a:bodyPr>
            <a:normAutofit/>
          </a:bodyPr>
          <a:lstStyle/>
          <a:p>
            <a:r>
              <a:rPr lang="cs-CZ" sz="8800" dirty="0" smtClean="0"/>
              <a:t>Dvoukřídlí </a:t>
            </a:r>
            <a:endParaRPr lang="cs-CZ" sz="8800" dirty="0"/>
          </a:p>
        </p:txBody>
      </p:sp>
    </p:spTree>
    <p:extLst>
      <p:ext uri="{BB962C8B-B14F-4D97-AF65-F5344CB8AC3E}">
        <p14:creationId xmlns:p14="http://schemas.microsoft.com/office/powerpoint/2010/main" xmlns="" val="1996091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052736"/>
            <a:ext cx="4438465" cy="480060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Dvoukřídlí - zástupci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96136" y="1305499"/>
            <a:ext cx="28083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/>
              <a:t>Užitečná – larvy se živí jiným (pro člověka často škodlivým) hmyzem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 rot="20697491">
            <a:off x="5238794" y="4963933"/>
            <a:ext cx="30963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kuklice</a:t>
            </a:r>
            <a:endParaRPr lang="cs-CZ" sz="6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223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Dvoukřídlí - zástupci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1305499"/>
            <a:ext cx="367240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/>
              <a:t>Velmi tenké nohy, ostrý a tvrdý sosák – živí se krví </a:t>
            </a:r>
            <a:r>
              <a:rPr lang="cs-CZ" sz="3600" dirty="0" smtClean="0"/>
              <a:t>                  (</a:t>
            </a:r>
            <a:r>
              <a:rPr lang="cs-CZ" sz="3600" dirty="0" smtClean="0"/>
              <a:t>i člověka)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 rot="20697491">
            <a:off x="2159960" y="4806707"/>
            <a:ext cx="53298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komár pisklavý</a:t>
            </a:r>
            <a:endParaRPr lang="cs-CZ" sz="5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7" y="1305499"/>
            <a:ext cx="4078257" cy="3092248"/>
          </a:xfrm>
        </p:spPr>
      </p:pic>
    </p:spTree>
    <p:extLst>
      <p:ext uri="{BB962C8B-B14F-4D97-AF65-F5344CB8AC3E}">
        <p14:creationId xmlns:p14="http://schemas.microsoft.com/office/powerpoint/2010/main" xmlns="" val="1431002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Dvoukřídlí - zástupci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06824" y="1305499"/>
            <a:ext cx="51416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/>
              <a:t>Pýřitá tykadla. Larvy </a:t>
            </a:r>
            <a:r>
              <a:rPr lang="cs-CZ" sz="3600" dirty="0" smtClean="0"/>
              <a:t>               ve </a:t>
            </a:r>
            <a:r>
              <a:rPr lang="cs-CZ" sz="3600" dirty="0" smtClean="0"/>
              <a:t>vodě – čistí ji </a:t>
            </a:r>
            <a:r>
              <a:rPr lang="cs-CZ" sz="3600" dirty="0" smtClean="0"/>
              <a:t>                  od </a:t>
            </a:r>
            <a:r>
              <a:rPr lang="cs-CZ" sz="3600" dirty="0" smtClean="0"/>
              <a:t>mikroorganismů. Samy jsou potravou </a:t>
            </a:r>
            <a:r>
              <a:rPr lang="cs-CZ" sz="3600" dirty="0" smtClean="0"/>
              <a:t>            ryb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 rot="20697491">
            <a:off x="5495135" y="4881437"/>
            <a:ext cx="28481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pakomár</a:t>
            </a:r>
            <a:endParaRPr lang="cs-CZ" sz="4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16348" y="2126574"/>
            <a:ext cx="4622870" cy="3312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5066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Dvoukřídlí - zástupci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40152" y="1305499"/>
            <a:ext cx="28083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/>
              <a:t>Samice sají krev, </a:t>
            </a:r>
            <a:r>
              <a:rPr lang="cs-CZ" sz="3600" dirty="0" smtClean="0"/>
              <a:t>                      i </a:t>
            </a:r>
            <a:r>
              <a:rPr lang="cs-CZ" sz="3600" dirty="0" smtClean="0"/>
              <a:t>lidskou. Bodnutí je velmi bolestivé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 rot="20697491">
            <a:off x="2259458" y="5295475"/>
            <a:ext cx="1730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ovád</a:t>
            </a:r>
            <a:endParaRPr lang="cs-CZ" sz="4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305498"/>
            <a:ext cx="4752528" cy="3394663"/>
          </a:xfrm>
        </p:spPr>
      </p:pic>
    </p:spTree>
    <p:extLst>
      <p:ext uri="{BB962C8B-B14F-4D97-AF65-F5344CB8AC3E}">
        <p14:creationId xmlns:p14="http://schemas.microsoft.com/office/powerpoint/2010/main" xmlns="" val="2547778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1286760"/>
            <a:ext cx="5192649" cy="480060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Dvoukřídlí - zástupci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24128" y="1305499"/>
            <a:ext cx="30243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/>
              <a:t>Výborný letec. Ostrý sosák (probodne </a:t>
            </a:r>
            <a:r>
              <a:rPr lang="cs-CZ" sz="3600" dirty="0" smtClean="0"/>
              <a:t>         i </a:t>
            </a:r>
            <a:r>
              <a:rPr lang="cs-CZ" sz="3600" dirty="0" smtClean="0"/>
              <a:t>krovky brouků).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 rot="20697491">
            <a:off x="2205996" y="4890524"/>
            <a:ext cx="4851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roupec sršňový</a:t>
            </a:r>
            <a:endParaRPr lang="cs-CZ" sz="4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19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Dvoukřídlí - zástupci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15616" y="1305499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/>
              <a:t>Maskuje se podobností s včelami, vosami (lidově „vosičky“)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 rot="1465035">
            <a:off x="1454121" y="5019953"/>
            <a:ext cx="33480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pestřenka</a:t>
            </a:r>
            <a:endParaRPr lang="cs-CZ" sz="4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9952" y="2505828"/>
            <a:ext cx="4392488" cy="3166906"/>
          </a:xfrm>
        </p:spPr>
      </p:pic>
    </p:spTree>
    <p:extLst>
      <p:ext uri="{BB962C8B-B14F-4D97-AF65-F5344CB8AC3E}">
        <p14:creationId xmlns:p14="http://schemas.microsoft.com/office/powerpoint/2010/main" xmlns="" val="3186509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47864" y="1976367"/>
            <a:ext cx="4961967" cy="380644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Dvoukřídlí - zástupci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1305499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/>
              <a:t>Larvy se vyvíjejí v třešních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 rot="1465035">
            <a:off x="1729167" y="4633253"/>
            <a:ext cx="4612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vrtule třešňová</a:t>
            </a:r>
            <a:endParaRPr lang="cs-CZ" sz="4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91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1124743"/>
            <a:ext cx="4680520" cy="3648851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Dvoukřídlí - zástupci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 rot="20229223">
            <a:off x="1586790" y="4783592"/>
            <a:ext cx="49510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moucha domácí</a:t>
            </a:r>
            <a:endParaRPr lang="cs-CZ" sz="4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508104" y="1305499"/>
            <a:ext cx="32403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/>
              <a:t>Nejznámější zástupce dvoukřídlých. Přenáší mnoho nemocí. Žije </a:t>
            </a:r>
            <a:r>
              <a:rPr lang="cs-CZ" sz="3600" dirty="0" smtClean="0"/>
              <a:t>                 v </a:t>
            </a:r>
            <a:r>
              <a:rPr lang="cs-CZ" sz="3600" dirty="0" smtClean="0"/>
              <a:t>blízkosti lidí.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770268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196752"/>
            <a:ext cx="4824536" cy="3929804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Dvoukřídlí - zástupci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 rot="20229223">
            <a:off x="1671952" y="5205065"/>
            <a:ext cx="27799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masařka</a:t>
            </a:r>
            <a:endParaRPr lang="cs-CZ" sz="4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508104" y="1305499"/>
            <a:ext cx="32403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/>
              <a:t>Šachovnicově zbarvený zadeček. Klade přímo larvy (do rozkládajícího se masa).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4234165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296138"/>
            <a:ext cx="5256584" cy="3942438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Dvoukřídlí - zástupci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 rot="20724351">
            <a:off x="1671952" y="5205065"/>
            <a:ext cx="27799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bzučivka</a:t>
            </a:r>
            <a:endParaRPr lang="cs-CZ" sz="4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508104" y="1305499"/>
            <a:ext cx="32403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/>
              <a:t>Kovově lesklá (modrá, zelená). Silně bzučí. Larvy žijí v mase.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930260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1542" y="2253064"/>
            <a:ext cx="5948730" cy="3983525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Dvoukřídlí - zástupci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 rot="20179677">
            <a:off x="6134037" y="5032232"/>
            <a:ext cx="27799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tiplice</a:t>
            </a:r>
            <a:endParaRPr lang="cs-CZ" sz="4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43608" y="1052736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/>
              <a:t>Podobná komárům, ale větší. Krev nesaje, býložravá.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4270116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Dvoukřídlí - zástupci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 rot="20179677">
            <a:off x="5115232" y="4939239"/>
            <a:ext cx="30340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octomilka</a:t>
            </a:r>
            <a:endParaRPr lang="cs-CZ" sz="4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508104" y="1305499"/>
            <a:ext cx="32403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/>
              <a:t>Velmi drobná. Na zkaženém (kvasícím) ovoci.</a:t>
            </a:r>
            <a:endParaRPr lang="cs-CZ" sz="3600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1324271"/>
            <a:ext cx="4896544" cy="3802444"/>
          </a:xfrm>
        </p:spPr>
      </p:pic>
    </p:spTree>
    <p:extLst>
      <p:ext uri="{BB962C8B-B14F-4D97-AF65-F5344CB8AC3E}">
        <p14:creationId xmlns:p14="http://schemas.microsoft.com/office/powerpoint/2010/main" xmlns="" val="2410113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484784"/>
            <a:ext cx="4464496" cy="4464496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Dvoukřídlí - zástupci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 rot="20898916">
            <a:off x="3877038" y="5364491"/>
            <a:ext cx="47646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bodalka tse</a:t>
            </a:r>
            <a:r>
              <a:rPr lang="cs-CZ" sz="4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tse</a:t>
            </a:r>
            <a:endParaRPr lang="cs-CZ" sz="4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652120" y="1305499"/>
            <a:ext cx="30963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/>
              <a:t>Přenáší prvoka způsobujícího spavou nemoc (trypanozomu spavičnou)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823325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980728"/>
            <a:ext cx="7704856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Odkazy</a:t>
            </a:r>
            <a:r>
              <a:rPr lang="cs-CZ" dirty="0" smtClean="0"/>
              <a:t>:</a:t>
            </a:r>
          </a:p>
          <a:p>
            <a:r>
              <a:rPr lang="cs-CZ" dirty="0" smtClean="0"/>
              <a:t>Kuklice: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en.wikipedia.org/wiki/Tachina_grossa</a:t>
            </a:r>
            <a:endParaRPr lang="cs-CZ" dirty="0" smtClean="0"/>
          </a:p>
          <a:p>
            <a:r>
              <a:rPr lang="cs-CZ" dirty="0" smtClean="0"/>
              <a:t>Komár:</a:t>
            </a:r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cs.wikipedia.org/wiki/Soubor:CulexPipiens.jpg</a:t>
            </a:r>
            <a:endParaRPr lang="cs-CZ" dirty="0" smtClean="0"/>
          </a:p>
          <a:p>
            <a:r>
              <a:rPr lang="cs-CZ" dirty="0" smtClean="0"/>
              <a:t>Pakomár:</a:t>
            </a:r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cs.wikipedia.org/wiki/Soubor:Chironomus_plumosus01.jpg</a:t>
            </a:r>
            <a:endParaRPr lang="cs-CZ" dirty="0" smtClean="0"/>
          </a:p>
          <a:p>
            <a:r>
              <a:rPr lang="cs-CZ" dirty="0" smtClean="0"/>
              <a:t>Ovád:</a:t>
            </a:r>
          </a:p>
          <a:p>
            <a:r>
              <a:rPr lang="cs-CZ" sz="1200" dirty="0">
                <a:hlinkClick r:id="rId5"/>
              </a:rPr>
              <a:t>http://en.wikipedia.org/wiki/File:Horse_Fly_(Tabanus_Melanocerus)_</a:t>
            </a:r>
            <a:r>
              <a:rPr lang="cs-CZ" sz="1200" dirty="0" smtClean="0">
                <a:hlinkClick r:id="rId5"/>
              </a:rPr>
              <a:t>Photograph_By_Shantanu_Kuveskar.jpg</a:t>
            </a:r>
            <a:endParaRPr lang="cs-CZ" sz="1200" dirty="0" smtClean="0"/>
          </a:p>
          <a:p>
            <a:r>
              <a:rPr lang="cs-CZ" dirty="0" smtClean="0"/>
              <a:t>Roupec:</a:t>
            </a:r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en.wikipedia.org/wiki/File:Asiluscrabroniformis.JPG</a:t>
            </a:r>
            <a:endParaRPr lang="cs-CZ" dirty="0" smtClean="0"/>
          </a:p>
          <a:p>
            <a:r>
              <a:rPr lang="cs-CZ" dirty="0" smtClean="0"/>
              <a:t>Pestřenka:</a:t>
            </a:r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cs.wikipedia.org/wiki/Soubor:Hoverfly_December_2007-4.jpg</a:t>
            </a:r>
            <a:endParaRPr lang="cs-CZ" dirty="0" smtClean="0"/>
          </a:p>
          <a:p>
            <a:r>
              <a:rPr lang="cs-CZ" dirty="0" smtClean="0"/>
              <a:t>Vrtule:</a:t>
            </a:r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en.wikipedia.org/wiki/File:Rhagoletis_cerasi01.jpg</a:t>
            </a:r>
            <a:endParaRPr lang="cs-CZ" dirty="0" smtClean="0"/>
          </a:p>
          <a:p>
            <a:r>
              <a:rPr lang="cs-CZ" dirty="0" smtClean="0"/>
              <a:t>Moucha:</a:t>
            </a:r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cs.wikipedia.org/wiki/Soubor:Musca_domestica_September_2007-1.jpg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417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980728"/>
            <a:ext cx="770485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Odkazy</a:t>
            </a:r>
            <a:r>
              <a:rPr lang="cs-CZ" dirty="0" smtClean="0"/>
              <a:t>:</a:t>
            </a:r>
          </a:p>
          <a:p>
            <a:r>
              <a:rPr lang="cs-CZ" dirty="0" smtClean="0"/>
              <a:t>Masařka: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cs.wikipedia.org/wiki/Soubor:A_Fly_by_Matthias_Zimmermann.jpg</a:t>
            </a:r>
            <a:endParaRPr lang="cs-CZ" dirty="0" smtClean="0"/>
          </a:p>
          <a:p>
            <a:r>
              <a:rPr lang="cs-CZ" dirty="0" smtClean="0"/>
              <a:t>Bzučivka:</a:t>
            </a:r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cs.wikipedia.org/wiki/Soubor:Goldfliege_Lucilia_sericata.JPG</a:t>
            </a:r>
            <a:endParaRPr lang="cs-CZ" dirty="0" smtClean="0"/>
          </a:p>
          <a:p>
            <a:r>
              <a:rPr lang="cs-CZ" dirty="0" smtClean="0"/>
              <a:t>Tiplice:</a:t>
            </a:r>
          </a:p>
          <a:p>
            <a:r>
              <a:rPr lang="cs-CZ" dirty="0">
                <a:hlinkClick r:id="rId4"/>
              </a:rPr>
              <a:t>http://en.wikipedia.org/wiki/File:Tipula.maxima.-.</a:t>
            </a:r>
            <a:r>
              <a:rPr lang="cs-CZ" dirty="0" smtClean="0">
                <a:hlinkClick r:id="rId4"/>
              </a:rPr>
              <a:t>lindsey.jpg</a:t>
            </a:r>
            <a:endParaRPr lang="cs-CZ" dirty="0" smtClean="0"/>
          </a:p>
          <a:p>
            <a:r>
              <a:rPr lang="cs-CZ" dirty="0" smtClean="0"/>
              <a:t>Octomilka:</a:t>
            </a:r>
          </a:p>
          <a:p>
            <a:r>
              <a:rPr lang="cs-CZ" dirty="0">
                <a:hlinkClick r:id="rId5"/>
              </a:rPr>
              <a:t>http://cs.wikipedia.org/wiki/Soubor:Drosophila_melanogaster_-_side_(aka).</a:t>
            </a:r>
            <a:r>
              <a:rPr lang="cs-CZ" dirty="0" smtClean="0">
                <a:hlinkClick r:id="rId5"/>
              </a:rPr>
              <a:t>jpg</a:t>
            </a:r>
            <a:endParaRPr lang="cs-CZ" dirty="0" smtClean="0"/>
          </a:p>
          <a:p>
            <a:r>
              <a:rPr lang="cs-CZ" dirty="0" err="1" smtClean="0"/>
              <a:t>Tse</a:t>
            </a:r>
            <a:r>
              <a:rPr lang="cs-CZ" dirty="0" smtClean="0"/>
              <a:t> </a:t>
            </a:r>
            <a:r>
              <a:rPr lang="cs-CZ" dirty="0" err="1" smtClean="0"/>
              <a:t>tse</a:t>
            </a:r>
            <a:r>
              <a:rPr lang="cs-CZ" dirty="0" smtClean="0"/>
              <a:t>:</a:t>
            </a:r>
          </a:p>
          <a:p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cs.wikipedia.org/wiki/Soubor:Glossina_morsitans_morsitans-pregnant_female.jpg</a:t>
            </a:r>
            <a:endParaRPr lang="cs-CZ" sz="1600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7889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421</TotalTime>
  <Words>323</Words>
  <Application>Microsoft Office PowerPoint</Application>
  <PresentationFormat>Předvádění na obrazovce (4:3)</PresentationFormat>
  <Paragraphs>77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Slunovrat</vt:lpstr>
      <vt:lpstr>Snímek 1</vt:lpstr>
      <vt:lpstr>Snímek 2</vt:lpstr>
      <vt:lpstr>Dvoukřídlí </vt:lpstr>
      <vt:lpstr>Dvoukřídlí - zástupci</vt:lpstr>
      <vt:lpstr>Dvoukřídlí - zástupci</vt:lpstr>
      <vt:lpstr>Dvoukřídlí - zástupci</vt:lpstr>
      <vt:lpstr>Dvoukřídlí - zástupci</vt:lpstr>
      <vt:lpstr>Dvoukřídlí - zástupci</vt:lpstr>
      <vt:lpstr>Dvoukřídlí - zástupci</vt:lpstr>
      <vt:lpstr>Dvoukřídlí - zástupci</vt:lpstr>
      <vt:lpstr>Dvoukřídlí - zástupci</vt:lpstr>
      <vt:lpstr>Dvoukřídlí - zástupci</vt:lpstr>
      <vt:lpstr>Dvoukřídlí - zástupci</vt:lpstr>
      <vt:lpstr>Dvoukřídlí - zástupci</vt:lpstr>
      <vt:lpstr>Dvoukřídlí - zástupci</vt:lpstr>
      <vt:lpstr>Dvoukřídlí - zástupci</vt:lpstr>
      <vt:lpstr>Snímek 17</vt:lpstr>
      <vt:lpstr>Snímek 18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Dvoukřídlí</dc:title>
  <dc:creator>olexa</dc:creator>
  <cp:lastModifiedBy>Dum</cp:lastModifiedBy>
  <cp:revision>31</cp:revision>
  <dcterms:created xsi:type="dcterms:W3CDTF">2012-04-30T07:46:52Z</dcterms:created>
  <dcterms:modified xsi:type="dcterms:W3CDTF">2013-09-01T17:30:11Z</dcterms:modified>
</cp:coreProperties>
</file>