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Časování silných sloves, změna e - 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Silná slovesa, 2.skupina, e, i, změna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806369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Časování silných sloves, 2.skupina, e – i</a:t>
            </a:r>
          </a:p>
          <a:p>
            <a:pPr algn="ctr"/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268215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VY_22_INOVACE_02_46</a:t>
            </a:r>
          </a:p>
          <a:p>
            <a:pPr algn="ctr"/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67586" y="-424590"/>
            <a:ext cx="8145756" cy="353943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Cíl:</a:t>
            </a:r>
          </a:p>
          <a:p>
            <a:pPr algn="ctr"/>
            <a:r>
              <a:rPr lang="cs-CZ" sz="3200" b="1" dirty="0" smtClean="0"/>
              <a:t>Časování silných sloves, 2. skupina, změna e - i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18742" y="-1286364"/>
            <a:ext cx="8643456" cy="5262979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2. skupina, změna e – i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Silná slovesa (nepravidelná) se časují nepravidelně.</a:t>
            </a:r>
          </a:p>
          <a:p>
            <a:pPr algn="ctr"/>
            <a:r>
              <a:rPr lang="cs-CZ" sz="2400" b="1" dirty="0" smtClean="0"/>
              <a:t>Ve 2. skupině těchto sloves dochází ke změně kmenové (kořenové)</a:t>
            </a:r>
          </a:p>
          <a:p>
            <a:pPr algn="ctr"/>
            <a:r>
              <a:rPr lang="cs-CZ" sz="2400" b="1" dirty="0" smtClean="0"/>
              <a:t> samohlásky 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b="1" dirty="0" smtClean="0"/>
              <a:t> na 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b="1" dirty="0" smtClean="0"/>
              <a:t>.</a:t>
            </a:r>
          </a:p>
          <a:p>
            <a:pPr algn="ctr"/>
            <a:r>
              <a:rPr lang="cs-CZ" sz="2400" b="1" dirty="0" smtClean="0"/>
              <a:t>Tato změna se projevuje </a:t>
            </a:r>
            <a:r>
              <a:rPr lang="cs-CZ" sz="2400" b="1" dirty="0" smtClean="0">
                <a:solidFill>
                  <a:srgbClr val="FF0000"/>
                </a:solidFill>
              </a:rPr>
              <a:t>VŽDY pouze ve 2. a 3. os. </a:t>
            </a:r>
          </a:p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jedn</a:t>
            </a:r>
            <a:r>
              <a:rPr lang="cs-CZ" sz="2400" b="1" dirty="0" smtClean="0">
                <a:solidFill>
                  <a:srgbClr val="FF0000"/>
                </a:solidFill>
              </a:rPr>
              <a:t>. čísla (</a:t>
            </a:r>
            <a:r>
              <a:rPr lang="cs-CZ" sz="2400" b="1" dirty="0" err="1" smtClean="0">
                <a:solidFill>
                  <a:srgbClr val="FF0000"/>
                </a:solidFill>
              </a:rPr>
              <a:t>du</a:t>
            </a:r>
            <a:r>
              <a:rPr lang="cs-CZ" sz="2400" b="1" dirty="0" smtClean="0">
                <a:solidFill>
                  <a:srgbClr val="FF0000"/>
                </a:solidFill>
              </a:rPr>
              <a:t> a </a:t>
            </a:r>
            <a:r>
              <a:rPr lang="cs-CZ" sz="2400" b="1" dirty="0" err="1" smtClean="0">
                <a:solidFill>
                  <a:srgbClr val="FF0000"/>
                </a:solidFill>
              </a:rPr>
              <a:t>er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sie</a:t>
            </a:r>
            <a:r>
              <a:rPr lang="cs-CZ" sz="2400" b="1" dirty="0" smtClean="0">
                <a:solidFill>
                  <a:srgbClr val="FF0000"/>
                </a:solidFill>
              </a:rPr>
              <a:t>, es).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75607" y="-1286364"/>
            <a:ext cx="8129726" cy="5262979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2. skupina, změna e – i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Patří sem například tato slovesa:</a:t>
            </a:r>
          </a:p>
          <a:p>
            <a:pPr algn="ctr"/>
            <a:r>
              <a:rPr lang="cs-CZ" sz="2400" b="1" dirty="0" err="1" smtClean="0"/>
              <a:t>Spr</a:t>
            </a:r>
            <a:r>
              <a:rPr lang="cs-CZ" sz="2400" b="1" dirty="0" err="1" smtClean="0">
                <a:solidFill>
                  <a:srgbClr val="FF0000"/>
                </a:solidFill>
              </a:rPr>
              <a:t>e</a:t>
            </a:r>
            <a:r>
              <a:rPr lang="cs-CZ" sz="2400" b="1" dirty="0" err="1" smtClean="0"/>
              <a:t>chen</a:t>
            </a:r>
            <a:r>
              <a:rPr lang="cs-CZ" sz="2400" b="1" dirty="0" smtClean="0"/>
              <a:t> – mluvit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b="1" dirty="0" smtClean="0"/>
              <a:t>ssen – jíst</a:t>
            </a:r>
          </a:p>
          <a:p>
            <a:pPr algn="ctr"/>
            <a:r>
              <a:rPr lang="cs-CZ" sz="2400" b="1" dirty="0" err="1" smtClean="0"/>
              <a:t>N</a:t>
            </a:r>
            <a:r>
              <a:rPr lang="cs-CZ" sz="2400" b="1" dirty="0" err="1" smtClean="0">
                <a:solidFill>
                  <a:srgbClr val="FF0000"/>
                </a:solidFill>
              </a:rPr>
              <a:t>e</a:t>
            </a:r>
            <a:r>
              <a:rPr lang="cs-CZ" sz="2400" b="1" dirty="0" err="1" smtClean="0"/>
              <a:t>hmen</a:t>
            </a:r>
            <a:r>
              <a:rPr lang="cs-CZ" sz="2400" b="1" dirty="0" smtClean="0"/>
              <a:t> – vzít, brát</a:t>
            </a:r>
          </a:p>
          <a:p>
            <a:pPr algn="ctr"/>
            <a:r>
              <a:rPr lang="cs-CZ" sz="2400" b="1" dirty="0" err="1" smtClean="0"/>
              <a:t>h</a:t>
            </a:r>
            <a:r>
              <a:rPr lang="cs-CZ" sz="2400" b="1" dirty="0" err="1" smtClean="0">
                <a:solidFill>
                  <a:srgbClr val="FF0000"/>
                </a:solidFill>
              </a:rPr>
              <a:t>e</a:t>
            </a:r>
            <a:r>
              <a:rPr lang="cs-CZ" sz="2400" b="1" dirty="0" err="1" smtClean="0"/>
              <a:t>lfen</a:t>
            </a:r>
            <a:r>
              <a:rPr lang="cs-CZ" sz="2400" b="1" dirty="0" smtClean="0"/>
              <a:t> – pomoci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19133" y="-2086582"/>
            <a:ext cx="8305735" cy="686341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2. skupina, změna e – i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Sprechen</a:t>
            </a:r>
            <a:r>
              <a:rPr lang="cs-CZ" sz="2400" b="1" dirty="0" smtClean="0"/>
              <a:t> – mluvit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spreche</a:t>
            </a:r>
            <a:r>
              <a:rPr lang="cs-CZ" sz="2400" b="1" dirty="0" smtClean="0"/>
              <a:t>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sprechen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chst</a:t>
            </a:r>
            <a:r>
              <a:rPr lang="cs-CZ" sz="2400" b="1" dirty="0" smtClean="0"/>
              <a:t>			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sprecht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cht</a:t>
            </a:r>
            <a:r>
              <a:rPr lang="cs-CZ" sz="2400" b="1" dirty="0" smtClean="0"/>
              <a:t>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sprechen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cht</a:t>
            </a:r>
            <a:r>
              <a:rPr lang="cs-CZ" sz="2400" b="1" dirty="0" smtClean="0"/>
              <a:t> 		   	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sprechen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spr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cht</a:t>
            </a:r>
            <a:endParaRPr lang="cs-CZ" sz="2400" b="1" dirty="0" smtClean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2050" name="Picture 2" descr="C:\Users\Pracovna\AppData\Local\Microsoft\Windows\Temporary Internet Files\Content.IE5\CHWIW0PM\MP9004421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204864"/>
            <a:ext cx="2016224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87605" y="-2086582"/>
            <a:ext cx="8305735" cy="686341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2. skupina, změna e – i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Essen – jíst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esse</a:t>
            </a:r>
            <a:r>
              <a:rPr lang="cs-CZ" sz="2400" b="1" dirty="0" smtClean="0"/>
              <a:t>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essen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sst</a:t>
            </a:r>
            <a:r>
              <a:rPr lang="cs-CZ" sz="2400" b="1" dirty="0" smtClean="0"/>
              <a:t>		            	              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esst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sst</a:t>
            </a:r>
            <a:r>
              <a:rPr lang="cs-CZ" sz="2400" b="1" dirty="0" smtClean="0"/>
              <a:t> 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essen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sst</a:t>
            </a:r>
            <a:r>
              <a:rPr lang="cs-CZ" sz="2400" b="1" dirty="0" smtClean="0"/>
              <a:t> 		   	 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essen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sst</a:t>
            </a:r>
            <a:endParaRPr lang="cs-CZ" sz="2400" b="1" dirty="0" smtClean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1026" name="Picture 2" descr="C:\Users\Pracovna\AppData\Local\Microsoft\Windows\Temporary Internet Files\Content.IE5\ZA3WJWZ3\MP9004100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132856"/>
            <a:ext cx="1800200" cy="1800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2683" y="-2517469"/>
            <a:ext cx="8435579" cy="772519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2. skupina, změna e – i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Nehmen</a:t>
            </a:r>
            <a:r>
              <a:rPr lang="cs-CZ" sz="2400" b="1" dirty="0" smtClean="0"/>
              <a:t> – vzít, brát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ne</a:t>
            </a:r>
            <a:r>
              <a:rPr lang="cs-CZ" sz="2400" b="1" dirty="0" err="1" smtClean="0">
                <a:solidFill>
                  <a:srgbClr val="0070C0"/>
                </a:solidFill>
              </a:rPr>
              <a:t>h</a:t>
            </a:r>
            <a:r>
              <a:rPr lang="cs-CZ" sz="2400" b="1" dirty="0" err="1" smtClean="0"/>
              <a:t>me</a:t>
            </a:r>
            <a:r>
              <a:rPr lang="cs-CZ" sz="2400" b="1" dirty="0" smtClean="0"/>
              <a:t>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nehmen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>
                <a:solidFill>
                  <a:srgbClr val="0070C0"/>
                </a:solidFill>
              </a:rPr>
              <a:t>m</a:t>
            </a:r>
            <a:r>
              <a:rPr lang="cs-CZ" sz="2400" b="1" dirty="0" err="1" smtClean="0"/>
              <a:t>mst</a:t>
            </a:r>
            <a:r>
              <a:rPr lang="cs-CZ" sz="2400" b="1" dirty="0" smtClean="0"/>
              <a:t>		            </a:t>
            </a:r>
            <a:r>
              <a:rPr lang="cs-CZ" sz="2400" b="1" dirty="0" smtClean="0"/>
              <a:t>               </a:t>
            </a:r>
            <a:r>
              <a:rPr lang="cs-CZ" sz="2400" b="1" dirty="0" smtClean="0"/>
              <a:t>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nehmt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>
                <a:solidFill>
                  <a:srgbClr val="0070C0"/>
                </a:solidFill>
              </a:rPr>
              <a:t>m</a:t>
            </a:r>
            <a:r>
              <a:rPr lang="cs-CZ" sz="2400" b="1" dirty="0" err="1" smtClean="0"/>
              <a:t>mt</a:t>
            </a:r>
            <a:r>
              <a:rPr lang="cs-CZ" sz="2400" b="1" dirty="0" smtClean="0"/>
              <a:t>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nehmen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>
                <a:solidFill>
                  <a:srgbClr val="0070C0"/>
                </a:solidFill>
              </a:rPr>
              <a:t>m</a:t>
            </a:r>
            <a:r>
              <a:rPr lang="cs-CZ" sz="2400" b="1" dirty="0" err="1" smtClean="0"/>
              <a:t>mt</a:t>
            </a:r>
            <a:r>
              <a:rPr lang="cs-CZ" sz="2400" b="1" dirty="0" smtClean="0"/>
              <a:t>			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nehmen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n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>
                <a:solidFill>
                  <a:srgbClr val="0070C0"/>
                </a:solidFill>
              </a:rPr>
              <a:t>m</a:t>
            </a:r>
            <a:r>
              <a:rPr lang="cs-CZ" sz="2400" b="1" dirty="0" err="1" smtClean="0"/>
              <a:t>mt</a:t>
            </a:r>
            <a:r>
              <a:rPr lang="cs-CZ" sz="2400" b="1" dirty="0" smtClean="0"/>
              <a:t>	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čísla!!! U tohoto </a:t>
            </a:r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Slovesa se mění i souhláska </a:t>
            </a:r>
            <a:r>
              <a:rPr lang="cs-CZ" sz="2400" b="1" dirty="0" smtClean="0">
                <a:solidFill>
                  <a:srgbClr val="0070C0"/>
                </a:solidFill>
              </a:rPr>
              <a:t>„h“</a:t>
            </a:r>
            <a:r>
              <a:rPr lang="cs-CZ" sz="2400" b="1" dirty="0" smtClean="0">
                <a:solidFill>
                  <a:srgbClr val="FF0000"/>
                </a:solidFill>
              </a:rPr>
              <a:t> v </a:t>
            </a:r>
            <a:r>
              <a:rPr lang="cs-CZ" sz="2400" b="1" dirty="0" smtClean="0">
                <a:solidFill>
                  <a:srgbClr val="0070C0"/>
                </a:solidFill>
              </a:rPr>
              <a:t>„m“</a:t>
            </a:r>
            <a:r>
              <a:rPr lang="cs-CZ" sz="2400" b="1" dirty="0" smtClean="0">
                <a:solidFill>
                  <a:srgbClr val="FF0000"/>
                </a:solidFill>
              </a:rPr>
              <a:t>!!!</a:t>
            </a:r>
          </a:p>
        </p:txBody>
      </p:sp>
      <p:pic>
        <p:nvPicPr>
          <p:cNvPr id="3075" name="Picture 3" descr="C:\Users\Pracovna\AppData\Local\Microsoft\Windows\Temporary Internet Files\Content.IE5\CHWIW0PM\MC9001963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204864"/>
            <a:ext cx="1552651" cy="17254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87605" y="-2332803"/>
            <a:ext cx="8305735" cy="735586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2. skupina, změna e – i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helfen</a:t>
            </a:r>
            <a:r>
              <a:rPr lang="cs-CZ" sz="2400" b="1" dirty="0" smtClean="0"/>
              <a:t> – pomoci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helfe</a:t>
            </a:r>
            <a:r>
              <a:rPr lang="cs-CZ" sz="2400" b="1" dirty="0" smtClean="0"/>
              <a:t>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helfen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lfst</a:t>
            </a:r>
            <a:r>
              <a:rPr lang="cs-CZ" sz="2400" b="1" dirty="0" smtClean="0"/>
              <a:t>	             			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helft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lft</a:t>
            </a:r>
            <a:r>
              <a:rPr lang="cs-CZ" sz="2400" b="1" dirty="0" smtClean="0"/>
              <a:t>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helfen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lft</a:t>
            </a:r>
            <a:r>
              <a:rPr lang="cs-CZ" sz="2400" b="1" dirty="0" smtClean="0"/>
              <a:t> 		    	 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helfen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h</a:t>
            </a:r>
            <a:r>
              <a:rPr lang="cs-CZ" sz="2400" b="1" dirty="0" err="1" smtClean="0">
                <a:solidFill>
                  <a:srgbClr val="FF0000"/>
                </a:solidFill>
              </a:rPr>
              <a:t>i</a:t>
            </a:r>
            <a:r>
              <a:rPr lang="cs-CZ" sz="2400" b="1" dirty="0" err="1" smtClean="0"/>
              <a:t>lft</a:t>
            </a:r>
            <a:r>
              <a:rPr lang="cs-CZ" sz="2400" b="1" dirty="0" smtClean="0"/>
              <a:t> 	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4098" name="Picture 2" descr="C:\Users\Pracovna\AppData\Local\Microsoft\Windows\Temporary Internet Files\Content.IE5\CHWIW0PM\MC9000787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420888"/>
            <a:ext cx="2160240" cy="20882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 tabulku:</a:t>
            </a: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259632" y="2204864"/>
          <a:ext cx="6096000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298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Kochen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Essen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Nehmen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(ona)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(oni,y,a)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(Vykání)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767</TotalTime>
  <Words>399</Words>
  <Application>Microsoft Office PowerPoint</Application>
  <PresentationFormat>Předvádění na obrazovce (4:3)</PresentationFormat>
  <Paragraphs>172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54</cp:revision>
  <dcterms:created xsi:type="dcterms:W3CDTF">2010-11-01T23:40:31Z</dcterms:created>
  <dcterms:modified xsi:type="dcterms:W3CDTF">2013-08-09T09:37:18Z</dcterms:modified>
</cp:coreProperties>
</file>