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1" r:id="rId4"/>
    <p:sldId id="262" r:id="rId5"/>
    <p:sldId id="263" r:id="rId6"/>
    <p:sldId id="264" r:id="rId7"/>
    <p:sldId id="259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Časování silných sloves, změna e -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Silná slovesa, 3.skupina, e,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změna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Časování silných sloves, 3.skupina, e - </a:t>
            </a:r>
            <a:r>
              <a:rPr lang="cs-CZ" sz="2400" b="1" dirty="0" err="1" smtClean="0"/>
              <a:t>ie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VY_22_INOVACE_02_47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12283" y="-424590"/>
            <a:ext cx="8256363" cy="353943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Cíl:</a:t>
            </a:r>
          </a:p>
          <a:p>
            <a:pPr algn="ctr"/>
            <a:r>
              <a:rPr lang="cs-CZ" sz="3200" b="1" dirty="0" smtClean="0"/>
              <a:t>Časování silných sloves, 3. skupina, změna e - </a:t>
            </a:r>
            <a:r>
              <a:rPr lang="cs-CZ" sz="3200" b="1" dirty="0" err="1" smtClean="0"/>
              <a:t>ie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18742" y="-1286364"/>
            <a:ext cx="8643456" cy="5262979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3. skupina, změna e – </a:t>
            </a:r>
            <a:r>
              <a:rPr lang="cs-CZ" sz="3200" b="1" dirty="0" err="1" smtClean="0"/>
              <a:t>ie</a:t>
            </a:r>
            <a:endParaRPr lang="cs-CZ" sz="32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Silná slovesa (nepravidelná) se časují nepravidelně.</a:t>
            </a:r>
          </a:p>
          <a:p>
            <a:pPr algn="ctr"/>
            <a:r>
              <a:rPr lang="cs-CZ" sz="2400" b="1" dirty="0" smtClean="0"/>
              <a:t>Ve 3. skupině těchto sloves dochází ke změně kmenové (kořenové)</a:t>
            </a:r>
          </a:p>
          <a:p>
            <a:pPr algn="ctr"/>
            <a:r>
              <a:rPr lang="cs-CZ" sz="2400" b="1" dirty="0" smtClean="0"/>
              <a:t> samohlásky 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b="1" dirty="0" smtClean="0"/>
              <a:t> na 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smtClean="0"/>
              <a:t>.</a:t>
            </a:r>
          </a:p>
          <a:p>
            <a:pPr algn="ctr"/>
            <a:r>
              <a:rPr lang="cs-CZ" sz="2400" b="1" dirty="0" smtClean="0"/>
              <a:t>Tato změna se projevuje </a:t>
            </a:r>
            <a:r>
              <a:rPr lang="cs-CZ" sz="2400" b="1" dirty="0" smtClean="0">
                <a:solidFill>
                  <a:srgbClr val="FF0000"/>
                </a:solidFill>
              </a:rPr>
              <a:t>VŽDY pouze ve 2. a 3. os. </a:t>
            </a:r>
          </a:p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jedn</a:t>
            </a:r>
            <a:r>
              <a:rPr lang="cs-CZ" sz="2400" b="1" dirty="0" smtClean="0">
                <a:solidFill>
                  <a:srgbClr val="FF0000"/>
                </a:solidFill>
              </a:rPr>
              <a:t>. čísla (</a:t>
            </a:r>
            <a:r>
              <a:rPr lang="cs-CZ" sz="2400" b="1" dirty="0" err="1" smtClean="0">
                <a:solidFill>
                  <a:srgbClr val="FF0000"/>
                </a:solidFill>
              </a:rPr>
              <a:t>du</a:t>
            </a:r>
            <a:r>
              <a:rPr lang="cs-CZ" sz="2400" b="1" dirty="0" smtClean="0">
                <a:solidFill>
                  <a:srgbClr val="FF0000"/>
                </a:solidFill>
              </a:rPr>
              <a:t> a </a:t>
            </a:r>
            <a:r>
              <a:rPr lang="cs-CZ" sz="2400" b="1" dirty="0" err="1" smtClean="0">
                <a:solidFill>
                  <a:srgbClr val="FF0000"/>
                </a:solidFill>
              </a:rPr>
              <a:t>er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sie</a:t>
            </a:r>
            <a:r>
              <a:rPr lang="cs-CZ" sz="2400" b="1" dirty="0" smtClean="0">
                <a:solidFill>
                  <a:srgbClr val="FF0000"/>
                </a:solidFill>
              </a:rPr>
              <a:t>, es).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72214" y="-917032"/>
            <a:ext cx="8336513" cy="452431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3. skupina, změna e – </a:t>
            </a:r>
            <a:r>
              <a:rPr lang="cs-CZ" sz="3200" b="1" dirty="0" err="1" smtClean="0"/>
              <a:t>ie</a:t>
            </a:r>
            <a:endParaRPr lang="cs-CZ" sz="32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Patří sem například tato slovesa:</a:t>
            </a:r>
          </a:p>
          <a:p>
            <a:pPr algn="ctr"/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e</a:t>
            </a:r>
            <a:r>
              <a:rPr lang="cs-CZ" sz="2400" b="1" dirty="0" err="1" smtClean="0"/>
              <a:t>sen</a:t>
            </a:r>
            <a:r>
              <a:rPr lang="cs-CZ" sz="2400" b="1" dirty="0" smtClean="0"/>
              <a:t> – číst</a:t>
            </a:r>
          </a:p>
          <a:p>
            <a:pPr algn="ctr"/>
            <a:r>
              <a:rPr lang="cs-CZ" sz="2400" b="1" dirty="0" err="1" smtClean="0"/>
              <a:t>S</a:t>
            </a:r>
            <a:r>
              <a:rPr lang="cs-CZ" sz="2400" b="1" dirty="0" err="1" smtClean="0">
                <a:solidFill>
                  <a:srgbClr val="FF0000"/>
                </a:solidFill>
              </a:rPr>
              <a:t>e</a:t>
            </a:r>
            <a:r>
              <a:rPr lang="cs-CZ" sz="2400" b="1" dirty="0" err="1" smtClean="0"/>
              <a:t>hen</a:t>
            </a:r>
            <a:r>
              <a:rPr lang="cs-CZ" sz="2400" b="1" dirty="0" smtClean="0"/>
              <a:t> – vidět</a:t>
            </a:r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19133" y="-2086582"/>
            <a:ext cx="8305735" cy="686341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3. skupina, změna e – </a:t>
            </a:r>
            <a:r>
              <a:rPr lang="cs-CZ" sz="3200" b="1" dirty="0" err="1" smtClean="0"/>
              <a:t>ie</a:t>
            </a:r>
            <a:endParaRPr lang="cs-CZ" sz="32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Lesen</a:t>
            </a:r>
            <a:r>
              <a:rPr lang="cs-CZ" sz="2400" b="1" dirty="0" smtClean="0"/>
              <a:t> – číst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lese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lesen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err="1" smtClean="0"/>
              <a:t>st</a:t>
            </a:r>
            <a:r>
              <a:rPr lang="cs-CZ" sz="2400" b="1" dirty="0" smtClean="0"/>
              <a:t>				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lest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err="1" smtClean="0"/>
              <a:t>st</a:t>
            </a:r>
            <a:r>
              <a:rPr lang="cs-CZ" sz="2400" b="1" dirty="0" smtClean="0"/>
              <a:t> 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lesen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err="1" smtClean="0"/>
              <a:t>st</a:t>
            </a:r>
            <a:r>
              <a:rPr lang="cs-CZ" sz="2400" b="1" dirty="0" smtClean="0"/>
              <a:t> 		   	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lesen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err="1" smtClean="0"/>
              <a:t>st</a:t>
            </a:r>
            <a:endParaRPr lang="cs-CZ" sz="2400" b="1" dirty="0" smtClean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1026" name="Picture 2" descr="C:\Users\Pracovna\AppData\Local\Microsoft\Windows\Temporary Internet Files\Content.IE5\MF7ETGFB\MC9004379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204864"/>
            <a:ext cx="1816100" cy="17303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87605" y="-2086582"/>
            <a:ext cx="8305735" cy="686341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3. skupina, změna e – </a:t>
            </a:r>
            <a:r>
              <a:rPr lang="cs-CZ" sz="3200" b="1" dirty="0" err="1" smtClean="0"/>
              <a:t>ie</a:t>
            </a:r>
            <a:endParaRPr lang="cs-CZ" sz="32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Sehen</a:t>
            </a:r>
            <a:r>
              <a:rPr lang="cs-CZ" sz="2400" b="1" dirty="0" smtClean="0"/>
              <a:t> – vidět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sehe</a:t>
            </a:r>
            <a:r>
              <a:rPr lang="cs-CZ" sz="2400" b="1" dirty="0" smtClean="0"/>
              <a:t>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sehen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err="1" smtClean="0"/>
              <a:t>hst</a:t>
            </a:r>
            <a:r>
              <a:rPr lang="cs-CZ" sz="2400" b="1" dirty="0" smtClean="0"/>
              <a:t>		            	              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seht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err="1" smtClean="0"/>
              <a:t>ht</a:t>
            </a:r>
            <a:r>
              <a:rPr lang="cs-CZ" sz="2400" b="1" dirty="0" smtClean="0"/>
              <a:t> 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sehen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err="1" smtClean="0"/>
              <a:t>ht</a:t>
            </a:r>
            <a:r>
              <a:rPr lang="cs-CZ" sz="2400" b="1" dirty="0" smtClean="0"/>
              <a:t> 		   	 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sehen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s</a:t>
            </a:r>
            <a:r>
              <a:rPr lang="cs-CZ" sz="2400" b="1" dirty="0" err="1" smtClean="0">
                <a:solidFill>
                  <a:srgbClr val="FF0000"/>
                </a:solidFill>
              </a:rPr>
              <a:t>ie</a:t>
            </a:r>
            <a:r>
              <a:rPr lang="cs-CZ" sz="2400" b="1" dirty="0" err="1" smtClean="0"/>
              <a:t>ht</a:t>
            </a:r>
            <a:r>
              <a:rPr lang="cs-CZ" sz="2400" b="1" dirty="0" smtClean="0"/>
              <a:t> 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2051" name="Picture 3" descr="C:\Users\Pracovna\AppData\Local\Microsoft\Windows\Temporary Internet Files\Content.IE5\ZA3WJWZ3\MP9004096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2276872"/>
            <a:ext cx="2304256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 tabulku:</a:t>
            </a: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259632" y="2204864"/>
          <a:ext cx="6096000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298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Empfehlen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Lesen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(ona)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baseline="0" dirty="0" smtClean="0"/>
                        <a:t> (oni,y,a)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(Vykání)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96866" y="1080000"/>
            <a:ext cx="139653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Cvičení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48883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Co jíš k snídani? ………………………………………………………………………………..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Kdy přijede vlak z Berlína? ………………………………………………………………..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Ona spí velmi dlouho. ……………………………………………………………………….</a:t>
            </a:r>
          </a:p>
          <a:p>
            <a:endParaRPr lang="cs-CZ" sz="2000" dirty="0" smtClean="0"/>
          </a:p>
        </p:txBody>
      </p:sp>
      <p:pic>
        <p:nvPicPr>
          <p:cNvPr id="3075" name="Picture 3" descr="C:\Users\Pracovna\AppData\Local\Microsoft\Windows\Temporary Internet Files\Content.IE5\ZA3WJWZ3\MP9004304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124744"/>
            <a:ext cx="1440160" cy="941643"/>
          </a:xfrm>
          <a:prstGeom prst="rect">
            <a:avLst/>
          </a:prstGeom>
          <a:noFill/>
        </p:spPr>
      </p:pic>
      <p:pic>
        <p:nvPicPr>
          <p:cNvPr id="3077" name="Picture 5" descr="C:\Users\Pracovna\AppData\Local\Microsoft\Windows\Temporary Internet Files\Content.IE5\ZA3WJWZ3\MP90042652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515808"/>
            <a:ext cx="1440160" cy="981927"/>
          </a:xfrm>
          <a:prstGeom prst="rect">
            <a:avLst/>
          </a:prstGeom>
          <a:noFill/>
        </p:spPr>
      </p:pic>
      <p:pic>
        <p:nvPicPr>
          <p:cNvPr id="3078" name="Picture 6" descr="C:\Users\Pracovna\AppData\Local\Microsoft\Windows\Temporary Internet Files\Content.IE5\ZA3WJWZ3\MP90040890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3933056"/>
            <a:ext cx="1512168" cy="10124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96866" y="1080000"/>
            <a:ext cx="139653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Cvičení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48883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dirty="0" smtClean="0"/>
              <a:t>Er </a:t>
            </a:r>
            <a:r>
              <a:rPr lang="cs-CZ" sz="2000" dirty="0" smtClean="0"/>
              <a:t>……………</a:t>
            </a:r>
            <a:r>
              <a:rPr lang="de-DE" sz="2000" dirty="0" smtClean="0"/>
              <a:t>heute nach </a:t>
            </a:r>
            <a:r>
              <a:rPr lang="cs-CZ" sz="2000" dirty="0" err="1" smtClean="0"/>
              <a:t>Prag</a:t>
            </a:r>
            <a:r>
              <a:rPr lang="de-DE" sz="2000" dirty="0" smtClean="0"/>
              <a:t>. (fahren) </a:t>
            </a:r>
          </a:p>
          <a:p>
            <a:r>
              <a:rPr lang="de-DE" sz="2000" dirty="0" smtClean="0"/>
              <a:t>Sie </a:t>
            </a:r>
            <a:r>
              <a:rPr lang="cs-CZ" sz="2000" dirty="0" smtClean="0"/>
              <a:t>…………………</a:t>
            </a:r>
            <a:r>
              <a:rPr lang="de-DE" sz="2000" dirty="0" smtClean="0"/>
              <a:t>jeden Tag </a:t>
            </a:r>
            <a:r>
              <a:rPr lang="cs-CZ" sz="2000" dirty="0" smtClean="0"/>
              <a:t>durch den Park</a:t>
            </a:r>
            <a:r>
              <a:rPr lang="de-DE" sz="2000" dirty="0" smtClean="0"/>
              <a:t>. (laufen) </a:t>
            </a:r>
            <a:r>
              <a:rPr lang="cs-CZ" sz="2000" dirty="0" smtClean="0"/>
              <a:t>(ona)</a:t>
            </a:r>
            <a:endParaRPr lang="de-DE" sz="2000" dirty="0" smtClean="0"/>
          </a:p>
          <a:p>
            <a:r>
              <a:rPr lang="de-DE" sz="2000" dirty="0" smtClean="0"/>
              <a:t>Was </a:t>
            </a:r>
            <a:r>
              <a:rPr lang="cs-CZ" sz="2000" dirty="0" smtClean="0"/>
              <a:t>……………….</a:t>
            </a:r>
            <a:r>
              <a:rPr lang="de-DE" sz="2000" dirty="0" smtClean="0"/>
              <a:t>du </a:t>
            </a:r>
            <a:r>
              <a:rPr lang="cs-CZ" sz="2000" dirty="0" err="1" smtClean="0"/>
              <a:t>heute</a:t>
            </a:r>
            <a:r>
              <a:rPr lang="de-DE" sz="2000" dirty="0" smtClean="0"/>
              <a:t> . (tragen) </a:t>
            </a:r>
          </a:p>
          <a:p>
            <a:r>
              <a:rPr lang="cs-CZ" sz="2000" dirty="0" smtClean="0"/>
              <a:t>Petra</a:t>
            </a:r>
            <a:r>
              <a:rPr lang="de-DE" sz="2000" dirty="0" smtClean="0"/>
              <a:t> </a:t>
            </a:r>
            <a:r>
              <a:rPr lang="cs-CZ" sz="2000" dirty="0" smtClean="0"/>
              <a:t>…………….</a:t>
            </a:r>
            <a:r>
              <a:rPr lang="de-DE" sz="2000" dirty="0" smtClean="0"/>
              <a:t> einen Kuchen. (backen) </a:t>
            </a:r>
          </a:p>
          <a:p>
            <a:r>
              <a:rPr lang="cs-CZ" sz="2000" dirty="0" smtClean="0"/>
              <a:t>Es</a:t>
            </a:r>
            <a:r>
              <a:rPr lang="de-DE" sz="2000" dirty="0" smtClean="0"/>
              <a:t> </a:t>
            </a:r>
            <a:r>
              <a:rPr lang="cs-CZ" sz="2000" dirty="0" smtClean="0"/>
              <a:t>…………..</a:t>
            </a:r>
            <a:r>
              <a:rPr lang="de-DE" sz="2000" dirty="0" smtClean="0"/>
              <a:t>immer </a:t>
            </a:r>
            <a:r>
              <a:rPr lang="cs-CZ" sz="2000" dirty="0" err="1" smtClean="0"/>
              <a:t>alles</a:t>
            </a:r>
            <a:r>
              <a:rPr lang="cs-CZ" sz="2000" dirty="0" smtClean="0"/>
              <a:t>.</a:t>
            </a:r>
            <a:r>
              <a:rPr lang="de-DE" sz="2000" dirty="0" smtClean="0"/>
              <a:t> (essen) </a:t>
            </a:r>
          </a:p>
          <a:p>
            <a:r>
              <a:rPr lang="de-DE" sz="2000" dirty="0" smtClean="0"/>
              <a:t>Was</a:t>
            </a:r>
            <a:r>
              <a:rPr lang="cs-CZ" sz="2000" dirty="0" smtClean="0"/>
              <a:t> ………………………….</a:t>
            </a:r>
            <a:r>
              <a:rPr lang="de-DE" sz="2000" dirty="0" smtClean="0"/>
              <a:t> du alles mit? (nehmen) </a:t>
            </a:r>
          </a:p>
          <a:p>
            <a:r>
              <a:rPr lang="de-DE" sz="2000" dirty="0" smtClean="0"/>
              <a:t>Ich </a:t>
            </a:r>
            <a:r>
              <a:rPr lang="cs-CZ" sz="2000" dirty="0" smtClean="0"/>
              <a:t>……………………</a:t>
            </a:r>
            <a:r>
              <a:rPr lang="de-DE" sz="2000" dirty="0" smtClean="0"/>
              <a:t>jeden Tag </a:t>
            </a:r>
            <a:r>
              <a:rPr lang="cs-CZ" sz="2000" dirty="0" smtClean="0"/>
              <a:t>7</a:t>
            </a:r>
            <a:r>
              <a:rPr lang="de-DE" sz="2000" dirty="0" smtClean="0"/>
              <a:t> Stunden. (schlafen) </a:t>
            </a:r>
          </a:p>
          <a:p>
            <a:r>
              <a:rPr lang="de-DE" sz="2000" dirty="0" smtClean="0"/>
              <a:t>Welches Buch</a:t>
            </a:r>
            <a:r>
              <a:rPr lang="cs-CZ" sz="2000" dirty="0" smtClean="0"/>
              <a:t> ……………………………..</a:t>
            </a:r>
            <a:r>
              <a:rPr lang="de-DE" sz="2000" dirty="0" smtClean="0"/>
              <a:t> du? (lesen) </a:t>
            </a:r>
          </a:p>
          <a:p>
            <a:r>
              <a:rPr lang="cs-CZ" sz="2000" dirty="0" err="1" smtClean="0"/>
              <a:t>Mein</a:t>
            </a:r>
            <a:r>
              <a:rPr lang="cs-CZ" sz="2000" dirty="0" smtClean="0"/>
              <a:t> Vater…………………..</a:t>
            </a:r>
            <a:r>
              <a:rPr lang="de-DE" sz="2000" dirty="0" smtClean="0"/>
              <a:t>mir mit meinen Hausaufgaben. (helfen) </a:t>
            </a:r>
          </a:p>
          <a:p>
            <a:r>
              <a:rPr lang="de-DE" sz="2000" dirty="0" smtClean="0"/>
              <a:t>Wo ist </a:t>
            </a:r>
            <a:r>
              <a:rPr lang="cs-CZ" sz="2000" dirty="0" smtClean="0"/>
              <a:t>Alex</a:t>
            </a:r>
            <a:r>
              <a:rPr lang="de-DE" sz="2000" dirty="0" smtClean="0"/>
              <a:t>? – Er</a:t>
            </a:r>
            <a:r>
              <a:rPr lang="cs-CZ" sz="2000" dirty="0" smtClean="0"/>
              <a:t>…………………</a:t>
            </a:r>
            <a:r>
              <a:rPr lang="de-DE" sz="2000" dirty="0" smtClean="0"/>
              <a:t> noch. (schlafen) 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815</TotalTime>
  <Words>473</Words>
  <Application>Microsoft Office PowerPoint</Application>
  <PresentationFormat>Předvádění na obrazovce (4:3)</PresentationFormat>
  <Paragraphs>159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58</cp:revision>
  <dcterms:created xsi:type="dcterms:W3CDTF">2010-11-01T23:40:31Z</dcterms:created>
  <dcterms:modified xsi:type="dcterms:W3CDTF">2013-08-09T09:20:36Z</dcterms:modified>
</cp:coreProperties>
</file>