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2" r:id="rId2"/>
    <p:sldId id="260" r:id="rId3"/>
    <p:sldId id="259" r:id="rId4"/>
    <p:sldId id="269" r:id="rId5"/>
    <p:sldId id="270" r:id="rId6"/>
    <p:sldId id="271" r:id="rId7"/>
    <p:sldId id="256" r:id="rId8"/>
    <p:sldId id="257" r:id="rId9"/>
    <p:sldId id="263" r:id="rId10"/>
    <p:sldId id="258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6A156-551B-4056-A6CF-6BD2B1D25D0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9C206-2D85-4BE3-8EBD-17CEFEE9E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746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8C82-05FF-4C68-B6AC-FFA4B64D97EB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68BFD-44BA-4489-A752-641E89784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36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953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5A6D9-415F-4AC7-855A-19C05638236E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58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1C1F-FFD8-4EDA-8E0D-D45402C7B401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620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CD903-C558-4B05-A419-B851DE2EC4AF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6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C473-2449-4200-9102-E22F24B58C49}" type="datetime1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697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7B32B-34A9-4B0D-B109-8AC6976A52A3}" type="datetime1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72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2A082-0D85-4F01-A149-729F49EFA5B2}" type="datetime1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3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C42DF-C05D-4741-B3AE-D35922DF2AB3}" type="datetime1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81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E3722-58C5-43F4-9497-AAF9DAA8EE2F}" type="datetime1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19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AF0D6-EC0F-4DD0-907C-DDE4FBEB34A3}" type="datetime1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05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996D2-3A5E-4AED-B10A-42261E43A7B9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52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1E221-7F5D-4F0A-BBDC-FEFAD20A2A11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1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75679-91FC-48CF-8AB8-AC030766C350}" type="datetime1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07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vesmir.yc.cz/upload/slunecni_soustava/uran.jpg" TargetMode="External"/><Relationship Id="rId13" Type="http://schemas.openxmlformats.org/officeDocument/2006/relationships/hyperlink" Target="http://cs.wikipedia.org/wiki/Slune%C4%8Dn%C3%AD_soustava" TargetMode="External"/><Relationship Id="rId3" Type="http://schemas.openxmlformats.org/officeDocument/2006/relationships/hyperlink" Target="http://upload.wikimedia.org/wikipedia/commons/thumb/8/85/Venus_globe.jpg/220px-Venus_globe.jpg" TargetMode="External"/><Relationship Id="rId7" Type="http://schemas.openxmlformats.org/officeDocument/2006/relationships/hyperlink" Target="http://planety.astro.cz/obr/planety/saturn/saturn2_full.jpg" TargetMode="External"/><Relationship Id="rId12" Type="http://schemas.openxmlformats.org/officeDocument/2006/relationships/hyperlink" Target="http://cs.wikipedia.org/wiki/Galaxie_Ml%C3%A9%C4%8Dn%C3%A1_dr%C3%A1ha" TargetMode="External"/><Relationship Id="rId2" Type="http://schemas.openxmlformats.org/officeDocument/2006/relationships/hyperlink" Target="http://www.toulkyvesmirem.estranky.cz/img/picture/17/merkur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thumb/5/5a/Jupiter_by_Cassini-Huygens.jpg/260px-Jupiter_by_Cassini-Huygens.jpg" TargetMode="External"/><Relationship Id="rId11" Type="http://schemas.openxmlformats.org/officeDocument/2006/relationships/hyperlink" Target="http://gimeda.cz/slunce.html" TargetMode="External"/><Relationship Id="rId5" Type="http://schemas.openxmlformats.org/officeDocument/2006/relationships/hyperlink" Target="http://2.bp.blogspot.com/-POaZ46Hixgw/UQG2QNNcnmI/AAAAAAAAKOA/NcVA9vJd8IY/s1600/mars-planet.jpg" TargetMode="External"/><Relationship Id="rId10" Type="http://schemas.openxmlformats.org/officeDocument/2006/relationships/hyperlink" Target="http://cs.wikipedia.org/wiki/Slunce" TargetMode="External"/><Relationship Id="rId4" Type="http://schemas.openxmlformats.org/officeDocument/2006/relationships/hyperlink" Target="http://www.komenskeho66.cz/materialy/zemepis/obrazky/zeme3.jpg" TargetMode="External"/><Relationship Id="rId9" Type="http://schemas.openxmlformats.org/officeDocument/2006/relationships/hyperlink" Target="http://www.boskowan.com/www/jirka/vesmir/planets/neptun/neptu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512" y="1844675"/>
            <a:ext cx="8640762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Čachovice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Označení</a:t>
            </a:r>
            <a:r>
              <a:rPr lang="cs-CZ" sz="2000" b="1">
                <a:latin typeface="Calibri" pitchFamily="34" charset="0"/>
              </a:rPr>
              <a:t>:   </a:t>
            </a:r>
            <a:r>
              <a:rPr lang="cs-CZ" sz="2000" b="1" smtClean="0">
                <a:latin typeface="Calibri" pitchFamily="34" charset="0"/>
              </a:rPr>
              <a:t>VY_32_INOVACE_231_PR5</a:t>
            </a:r>
            <a:r>
              <a:rPr lang="cs-CZ" sz="2000" dirty="0">
                <a:latin typeface="Calibri" pitchFamily="34" charset="0"/>
              </a:rPr>
              <a:t>	</a:t>
            </a: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 Přírodověda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5</a:t>
            </a:r>
            <a:r>
              <a:rPr lang="cs-CZ" sz="2000" b="1" dirty="0" smtClean="0">
                <a:latin typeface="Calibri" pitchFamily="34" charset="0"/>
              </a:rPr>
              <a:t>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V</a:t>
            </a:r>
            <a:r>
              <a:rPr lang="cs-CZ" sz="2000" b="1" dirty="0" smtClean="0">
                <a:latin typeface="Calibri" pitchFamily="34" charset="0"/>
              </a:rPr>
              <a:t>esmír</a:t>
            </a:r>
          </a:p>
          <a:p>
            <a:r>
              <a:rPr lang="cs-CZ" sz="2000" b="1" dirty="0" smtClean="0">
                <a:latin typeface="Calibri" pitchFamily="34" charset="0"/>
              </a:rPr>
              <a:t>Název:    Sluneční soustava</a:t>
            </a:r>
            <a:endParaRPr lang="cs-CZ" sz="2000" b="1" dirty="0" smtClean="0">
              <a:latin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</a:rPr>
              <a:t>Autor</a:t>
            </a:r>
            <a:r>
              <a:rPr lang="cs-CZ" sz="2000" b="1" dirty="0">
                <a:latin typeface="Calibri" pitchFamily="34" charset="0"/>
              </a:rPr>
              <a:t>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Lucie Kováčová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Prezentace . Výukový materiál. Slouží jako doplnění učiva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93296"/>
            <a:ext cx="6147000" cy="84573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94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7479" y="476672"/>
            <a:ext cx="17180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Metodika:</a:t>
            </a:r>
            <a:endParaRPr lang="cs-CZ" sz="2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5689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Prezentace slouží jako výukový materiál k doplnění a upevnění učiva.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Žáci si osvojují poznatky z probrané látky.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Dokument můžeme využít jak při práci skupinové, tak i při samostatné práci žáků. Navíc umožňují samostatnou práci žáků, aktivní vyhledávaní a doplňování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informací.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383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1788" y="264121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SLUNCE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08" y="1856515"/>
            <a:ext cx="3687097" cy="2669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817505" y="528976"/>
            <a:ext cx="524764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000" b="1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Slunce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 je </a:t>
            </a:r>
            <a:r>
              <a:rPr lang="cs-CZ" sz="2000" u="none" strike="noStrike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hvězda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.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/>
            </a:r>
            <a:b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    Obíhá okolo středu </a:t>
            </a:r>
            <a:r>
              <a:rPr lang="cs-CZ" sz="2000" u="none" strike="noStrike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Mléčné dráhy 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ve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vzdálenosti 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 od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25 000 do 28 000 </a:t>
            </a:r>
            <a:r>
              <a:rPr lang="cs-CZ" sz="2000" u="none" strike="noStrike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světelných let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.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Oběh trvá přibližně 226 milionů let. Tvoří centrum </a:t>
            </a:r>
            <a:r>
              <a:rPr lang="cs-CZ" sz="2000" strike="noStrike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sluneční soustavy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,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od </a:t>
            </a:r>
            <a:r>
              <a:rPr lang="cs-CZ" sz="2000" dirty="0" smtClean="0">
                <a:latin typeface="Arial" pitchFamily="34" charset="0"/>
                <a:ea typeface="Times New Roman"/>
                <a:cs typeface="Arial" pitchFamily="34" charset="0"/>
              </a:rPr>
              <a:t>Země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je vzdálená asi 150 milionů km. </a:t>
            </a:r>
            <a:b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    Jde tedy o hvězdu Zemi nejbližší. Hmotnost Slunce je asi 330 000 krát větší než hmotnost Země </a:t>
            </a:r>
            <a:b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a představuje 99,8 % hmotnosti </a:t>
            </a:r>
            <a:r>
              <a:rPr lang="cs-CZ" sz="2000" u="none" strike="noStrike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sluneční </a:t>
            </a:r>
            <a:r>
              <a:rPr lang="cs-CZ" sz="2000" u="none" strike="noStrike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soustavy 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.        </a:t>
            </a:r>
            <a:b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    Slunce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je koule žhavého </a:t>
            </a:r>
            <a:r>
              <a:rPr lang="cs-CZ" sz="2000" u="none" strike="noStrike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plazmatu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, neustále produkuje ohromné množství </a:t>
            </a:r>
            <a:r>
              <a:rPr lang="cs-CZ" sz="2000" u="none" strike="noStrike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energie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. Slunce je staré přibližně</a:t>
            </a:r>
            <a:b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4,6 miliard let, což je řadí mezi hvězdy středního věku.     </a:t>
            </a: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/>
            </a:r>
            <a:b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2000" kern="1200" dirty="0" smtClean="0">
                <a:effectLst/>
                <a:latin typeface="Arial" pitchFamily="34" charset="0"/>
                <a:ea typeface="Times New Roman"/>
                <a:cs typeface="Arial" pitchFamily="34" charset="0"/>
              </a:rPr>
              <a:t>     Bude </a:t>
            </a:r>
            <a:r>
              <a:rPr lang="cs-CZ" sz="2000" kern="1200" dirty="0">
                <a:effectLst/>
                <a:latin typeface="Arial" pitchFamily="34" charset="0"/>
                <a:ea typeface="Times New Roman"/>
                <a:cs typeface="Arial" pitchFamily="34" charset="0"/>
              </a:rPr>
              <a:t>svítit ještě asi 5 až 7 miliard let</a:t>
            </a:r>
            <a:r>
              <a:rPr lang="cs-CZ" sz="1800" kern="1200" dirty="0">
                <a:effectLst/>
                <a:latin typeface="Calibri"/>
                <a:ea typeface="Times New Roman"/>
                <a:cs typeface="Times New Roman"/>
              </a:rPr>
              <a:t>.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08921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92696"/>
            <a:ext cx="4699387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7504" y="302625"/>
            <a:ext cx="38884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Většina informací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složení Slunce pochází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výzkumu spektrálních čar.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jádře vlivem jaderných reakcí je větší obsah helia, než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jeho povrchu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Předpokládá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se, že v jádře je vodík zastoupen z 34 % a hélium z 64 %. Sluneční spektrum současně ukazuje, že se ve Slunci nachází ve stopovém množství většina prvků, které jsou známé na Zemi. </a:t>
            </a:r>
          </a:p>
        </p:txBody>
      </p:sp>
    </p:spTree>
    <p:extLst>
      <p:ext uri="{BB962C8B-B14F-4D97-AF65-F5344CB8AC3E}">
        <p14:creationId xmlns:p14="http://schemas.microsoft.com/office/powerpoint/2010/main" val="692223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42492"/>
            <a:ext cx="5334348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MLÉČNÁ DRÁHA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27" y="1556792"/>
            <a:ext cx="3937620" cy="3937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44008" y="2318642"/>
            <a:ext cx="42484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Naše galaxie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Mléčná dráha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či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Galaxie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je galaxie, v níž se nachází Slunce spolu se sluneční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soustavou.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970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1" b="19836"/>
          <a:stretch/>
        </p:blipFill>
        <p:spPr bwMode="auto">
          <a:xfrm>
            <a:off x="179512" y="1196752"/>
            <a:ext cx="8739931" cy="4149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80778" y="256384"/>
            <a:ext cx="6624736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SLUNEČNÍ SOUSTAVA</a:t>
            </a:r>
            <a:endParaRPr lang="cs-CZ" sz="4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63055" y="3933056"/>
            <a:ext cx="6912768" cy="22467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b="1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Sluneční soustava</a:t>
            </a:r>
            <a:r>
              <a:rPr lang="cs-CZ" sz="2000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planetární systém hvězdy známé pod názvem Slunce, ve kterém se nachází naše domovská planeta Země.</a:t>
            </a:r>
          </a:p>
          <a:p>
            <a:r>
              <a:rPr lang="cs-CZ" sz="2000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Systém tvoří především 8 planet, 5 trpasličích planet, přes 150 měsíců planet (především u 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Jupitera</a:t>
            </a:r>
            <a:r>
              <a:rPr lang="cs-CZ" sz="2000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, Saturnu, Uranu a Neptuna) a další menší tělesa jako planetky, komety, </a:t>
            </a:r>
            <a:r>
              <a:rPr lang="cs-CZ" sz="2000" dirty="0" err="1" smtClean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meteoriry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n>
                  <a:solidFill>
                    <a:schemeClr val="tx1"/>
                  </a:solidFill>
                </a:ln>
                <a:latin typeface="Arial" pitchFamily="34" charset="0"/>
                <a:cs typeface="Arial" pitchFamily="34" charset="0"/>
              </a:rPr>
              <a:t>apod.</a:t>
            </a:r>
          </a:p>
        </p:txBody>
      </p:sp>
    </p:spTree>
    <p:extLst>
      <p:ext uri="{BB962C8B-B14F-4D97-AF65-F5344CB8AC3E}">
        <p14:creationId xmlns:p14="http://schemas.microsoft.com/office/powerpoint/2010/main" val="359930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2742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MERKUR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41" y="1844824"/>
            <a:ext cx="352839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71999" y="2564904"/>
            <a:ext cx="43924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Merkur je Slunci nejbližší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současně i nejmenší planetou sluneční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soustavy.</a:t>
            </a:r>
            <a:r>
              <a:rPr lang="cs-CZ" sz="2400" dirty="0"/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Jeden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oběh kolem Slunce trvá pouze 87,969 dne. </a:t>
            </a:r>
          </a:p>
        </p:txBody>
      </p:sp>
    </p:spTree>
    <p:extLst>
      <p:ext uri="{BB962C8B-B14F-4D97-AF65-F5344CB8AC3E}">
        <p14:creationId xmlns:p14="http://schemas.microsoft.com/office/powerpoint/2010/main" val="2986166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obrázek 4" descr="http://upload.wikimedia.org/wikipedia/commons/thumb/8/85/Venus_globe.jpg/220px-Venus_glo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360040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VENUŠE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162797" y="2132856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Venuše je druhá planeta od Slunce ve sluneční soustavě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pl-PL" sz="2400" dirty="0">
                <a:latin typeface="Arial" pitchFamily="34" charset="0"/>
                <a:cs typeface="Arial" pitchFamily="34" charset="0"/>
              </a:rPr>
              <a:t> Okolo Slunce oběhne jednou za 224,7 pozemského dne.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742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ZEMĚ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obrázek 7" descr="http://www.komenskeho66.cz/materialy/zemepis/obrazky/zeme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3600400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27985" y="1977514"/>
            <a:ext cx="401661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Země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třetí planeta sluneční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soustavy.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Země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nejspíše vznikla před 4,6 miliardami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Jediné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planetární těleso, na němž je dle současných vědeckých poznatků potvrzen život. </a:t>
            </a:r>
          </a:p>
        </p:txBody>
      </p:sp>
    </p:spTree>
    <p:extLst>
      <p:ext uri="{BB962C8B-B14F-4D97-AF65-F5344CB8AC3E}">
        <p14:creationId xmlns:p14="http://schemas.microsoft.com/office/powerpoint/2010/main" val="3333556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MARS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09" y="1916832"/>
            <a:ext cx="3312368" cy="315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23928" y="234032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Mars je čtvrtá planeta sluneční soustavy, druhá nejmenší planeta soustavy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Má dva měsíce nepravidelného tvaru pojmenované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Phobos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Deimos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84114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JUPITER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81386"/>
            <a:ext cx="350688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67944" y="1829696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Jupiter je největší planeta sluneční soustavy, v pořadí pátá od Slunce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Okolo planety se nacházejí slabé prstence, které jsou ze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Země špatně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viditelné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Jupiter má nejméně 63 měsíců.</a:t>
            </a:r>
          </a:p>
        </p:txBody>
      </p:sp>
    </p:spTree>
    <p:extLst>
      <p:ext uri="{BB962C8B-B14F-4D97-AF65-F5344CB8AC3E}">
        <p14:creationId xmlns:p14="http://schemas.microsoft.com/office/powerpoint/2010/main" val="2059793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5696" y="5805491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SATURN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36802"/>
            <a:ext cx="3598588" cy="280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19578" y="2060848"/>
            <a:ext cx="500342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Saturn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šestá, po Jupiteru druhá největší planeta sluneční soustavy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Saturn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patří mezi velké plynné obry, pro které je typické, že nemají pevný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povrch.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Jeden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oběh okolo Slunce vykoná Saturn za 29,46 pozemského roku.</a:t>
            </a:r>
          </a:p>
        </p:txBody>
      </p:sp>
    </p:spTree>
    <p:extLst>
      <p:ext uri="{BB962C8B-B14F-4D97-AF65-F5344CB8AC3E}">
        <p14:creationId xmlns:p14="http://schemas.microsoft.com/office/powerpoint/2010/main" val="2174205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URAN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3312368" cy="3485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87936" y="1844824"/>
            <a:ext cx="49485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Uran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sedmá planeta od Slunce, třetí největší a čtvrtá nejhmotnější planeta ve sluneční soustavě.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Tvoří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ji převážně plynné formy vodíku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helia.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Podobně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jako další plynné planety má i Uran planetární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prstence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obíhá ho řada měsíců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54431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260648"/>
            <a:ext cx="3024335" cy="92333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NEPTUN</a:t>
            </a:r>
            <a:endParaRPr lang="cs-CZ" sz="54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11960" y="162880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Neptun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osmá a od Slunce nejvzdálenější planeta sluneční soustavy a řadí se mezi představitele plynných obrů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Uran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Neptun jsou proto někdy vyčleňováni do zvláštní kategorie jako tzv. „ledoví obři“.</a:t>
            </a:r>
          </a:p>
        </p:txBody>
      </p:sp>
    </p:spTree>
    <p:extLst>
      <p:ext uri="{BB962C8B-B14F-4D97-AF65-F5344CB8AC3E}">
        <p14:creationId xmlns:p14="http://schemas.microsoft.com/office/powerpoint/2010/main" val="762897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88640"/>
            <a:ext cx="87129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Citace: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1600" u="sng" dirty="0">
                <a:hlinkClick r:id="rId2"/>
              </a:rPr>
              <a:t>http://www.toulkyvesmirem.estranky.cz/img/picture/17/merkur1.jpg</a:t>
            </a:r>
            <a:endParaRPr lang="cs-CZ" sz="1600" dirty="0"/>
          </a:p>
          <a:p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upload.wikimedia.org/wikipedia/commons/thumb/8/85/Venus_globe.jpg/220px-Venus_globe.jpg</a:t>
            </a:r>
            <a:endParaRPr lang="cs-CZ" sz="1600" dirty="0"/>
          </a:p>
          <a:p>
            <a:r>
              <a:rPr lang="cs-CZ" sz="1600" u="sng" dirty="0">
                <a:hlinkClick r:id="rId4"/>
              </a:rPr>
              <a:t>http://www.komenskeho66.cz/materialy/zemepis/obrazky/zeme3.jpg</a:t>
            </a:r>
            <a:endParaRPr lang="cs-CZ" sz="1600" dirty="0"/>
          </a:p>
          <a:p>
            <a:r>
              <a:rPr lang="cs-CZ" sz="1600" u="sng" dirty="0">
                <a:hlinkClick r:id="rId5"/>
              </a:rPr>
              <a:t>http://2.bp.blogspot.com/-POaZ46Hixgw/UQG2QNNcnmI/AAAAAAAAKOA/NcVA9vJd8IY/s1600/mars-planet.jpg</a:t>
            </a:r>
            <a:endParaRPr lang="cs-CZ" sz="1600" dirty="0"/>
          </a:p>
          <a:p>
            <a:r>
              <a:rPr lang="cs-CZ" sz="1600" u="sng" dirty="0">
                <a:hlinkClick r:id="rId6"/>
              </a:rPr>
              <a:t>http://upload.wikimedia.org/wikipedia/commons/thumb/5/5a/Jupiter_by_Cassini-Huygens.jpg/260px-Jupiter_by_Cassini-Huygens.jpg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http://planety.astro.cz/obr/planety/saturn/saturn2_full.jpg</a:t>
            </a:r>
            <a:endParaRPr lang="cs-CZ" sz="1600" dirty="0"/>
          </a:p>
          <a:p>
            <a:r>
              <a:rPr lang="cs-CZ" sz="1600" u="sng" dirty="0">
                <a:hlinkClick r:id="rId8"/>
              </a:rPr>
              <a:t>http://vesmir.yc.cz/upload/slunecni_soustava/uran.jpg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</a:t>
            </a:r>
            <a:r>
              <a:rPr lang="cs-CZ" sz="1600" u="sng" dirty="0" smtClean="0">
                <a:hlinkClick r:id="rId9"/>
              </a:rPr>
              <a:t>www.boskowan.com/www/jirka/vesmir/planets/neptun/neptun.jpg</a:t>
            </a:r>
            <a:endParaRPr lang="cs-CZ" sz="1600" u="sng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cs.wikipedia.org/wiki/Slunce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gimeda.cz/slunce.html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cs.wikipedia.org/wiki/Galaxie_Ml%C3%A9%C4%8Dn%C3%A1_dr%C3%A1ha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cs.wikipedia.org/wiki/Slune%C4%8Dn%C3%AD_soustava</a:t>
            </a:r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607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580</Words>
  <Application>Microsoft Office PowerPoint</Application>
  <PresentationFormat>Předvádění na obrazovce (4:3)</PresentationFormat>
  <Paragraphs>94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44</cp:revision>
  <dcterms:created xsi:type="dcterms:W3CDTF">2013-04-21T19:16:35Z</dcterms:created>
  <dcterms:modified xsi:type="dcterms:W3CDTF">2013-05-19T11:03:22Z</dcterms:modified>
</cp:coreProperties>
</file>