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62" r:id="rId2"/>
    <p:sldId id="260" r:id="rId3"/>
    <p:sldId id="263" r:id="rId4"/>
    <p:sldId id="264" r:id="rId5"/>
    <p:sldId id="265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2" r:id="rId21"/>
    <p:sldId id="28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53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6A156-551B-4056-A6CF-6BD2B1D25D0E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9C206-2D85-4BE3-8EBD-17CEFEE9E34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97465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78C82-05FF-4C68-B6AC-FFA4B64D97EB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68BFD-44BA-4489-A752-641E8978487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673671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98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5A6D9-415F-4AC7-855A-19C05638236E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65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1C1F-FFD8-4EDA-8E0D-D45402C7B401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62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CD903-C558-4B05-A419-B851DE2EC4AF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796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C473-2449-4200-9102-E22F24B58C49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69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7B32B-34A9-4B0D-B109-8AC6976A52A3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97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2A082-0D85-4F01-A149-729F49EFA5B2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439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C42DF-C05D-4741-B3AE-D35922DF2AB3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78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E3722-58C5-43F4-9497-AAF9DAA8EE2F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419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AF0D6-EC0F-4DD0-907C-DDE4FBEB34A3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3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996D2-3A5E-4AED-B10A-42261E43A7B9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752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1E221-7F5D-4F0A-BBDC-FEFAD20A2A11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0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75679-91FC-48CF-8AB8-AC030766C350}" type="datetime1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C5645-6D33-4EA7-957D-10B7CEDCBE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072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reewebs.com/aloeveratablety/tabletky.jpg" TargetMode="External"/><Relationship Id="rId13" Type="http://schemas.openxmlformats.org/officeDocument/2006/relationships/hyperlink" Target="http://mesta.obce.cz/VismoOnline_ActionScripts/Image.aspx?id_org=6506&amp;id_obrazky=202520" TargetMode="External"/><Relationship Id="rId3" Type="http://schemas.openxmlformats.org/officeDocument/2006/relationships/hyperlink" Target="http://www.hbl.cz/image/200608050829_zmije.jpg" TargetMode="External"/><Relationship Id="rId7" Type="http://schemas.openxmlformats.org/officeDocument/2006/relationships/hyperlink" Target="http://www.msborovskeho.eu/images/ho23.gif" TargetMode="External"/><Relationship Id="rId12" Type="http://schemas.openxmlformats.org/officeDocument/2006/relationships/hyperlink" Target="http://shop.sorudo.cz/shop/img/p/7/4/74-thickbox_default.jpg" TargetMode="External"/><Relationship Id="rId2" Type="http://schemas.openxmlformats.org/officeDocument/2006/relationships/hyperlink" Target="http://www.jsdh-prosimerice.wz.cz/images/p023_0_01_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standa.vojta.sweb.cz/poradce/strip_krvaceni2.jpg" TargetMode="External"/><Relationship Id="rId11" Type="http://schemas.openxmlformats.org/officeDocument/2006/relationships/hyperlink" Target="http://www.nazeleno.cz/Files/ResizedImages/obrazky/Dum-a-zahrada/5cisticichprostredku/perex_329x-1_0901251854.jpg" TargetMode="External"/><Relationship Id="rId5" Type="http://schemas.openxmlformats.org/officeDocument/2006/relationships/hyperlink" Target="http://standa.vojta.sweb.cz/poradce/strip_krvaceni.jpg" TargetMode="External"/><Relationship Id="rId15" Type="http://schemas.openxmlformats.org/officeDocument/2006/relationships/hyperlink" Target="http://www.mixxer.sk/fotky4756/fotom/gen__vyr_1200productimages_nitrileltblue_300.jpg" TargetMode="External"/><Relationship Id="rId10" Type="http://schemas.openxmlformats.org/officeDocument/2006/relationships/hyperlink" Target="http://aa.ecn.cz/img_upload/e6ffb6c50bc1424ab10ecf09e063cd63/kour_komin.jpg" TargetMode="External"/><Relationship Id="rId4" Type="http://schemas.openxmlformats.org/officeDocument/2006/relationships/hyperlink" Target="http://www.hypro.cz/images/lboy.gif" TargetMode="External"/><Relationship Id="rId9" Type="http://schemas.openxmlformats.org/officeDocument/2006/relationships/hyperlink" Target="http://tb.ziareromania.ro/Otrava-pe-care-o-va-inghiti-castigatorul-alegerilor/18890d33aba87c1cd/240/0/1/70/Otrava-pe-care-o-va-inghiti-castigatorul-alegerilor.jpg" TargetMode="External"/><Relationship Id="rId14" Type="http://schemas.openxmlformats.org/officeDocument/2006/relationships/hyperlink" Target="http://www.sdovlcatarl.estranky.cz/img/picture/137/aaaa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 descr="Logolink_projekt_2011 v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Obdélník 5"/>
          <p:cNvSpPr>
            <a:spLocks noChangeArrowheads="1"/>
          </p:cNvSpPr>
          <p:nvPr/>
        </p:nvSpPr>
        <p:spPr bwMode="auto">
          <a:xfrm>
            <a:off x="179388" y="1844675"/>
            <a:ext cx="8640762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>
                <a:latin typeface="Calibri" pitchFamily="34" charset="0"/>
              </a:rPr>
              <a:t>EU peníze školám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Základní škola Čachovice a Mateřská škola Struhy, Komenského 96,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 příspěvková organizace</a:t>
            </a: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Označení:  </a:t>
            </a:r>
            <a:r>
              <a:rPr lang="cs-CZ" sz="2000" b="1" dirty="0" smtClean="0">
                <a:latin typeface="Calibri" pitchFamily="34" charset="0"/>
              </a:rPr>
              <a:t>VY_32_INOVACE_237_PR5 </a:t>
            </a:r>
            <a:r>
              <a:rPr lang="cs-CZ" sz="2000" dirty="0">
                <a:latin typeface="Calibri" pitchFamily="34" charset="0"/>
              </a:rPr>
              <a:t>	</a:t>
            </a:r>
          </a:p>
          <a:p>
            <a:r>
              <a:rPr lang="cs-CZ" sz="2000" b="1" dirty="0">
                <a:latin typeface="Calibri" pitchFamily="34" charset="0"/>
              </a:rPr>
              <a:t>Předmět</a:t>
            </a:r>
            <a:r>
              <a:rPr lang="cs-CZ" sz="2000" b="1" dirty="0" smtClean="0">
                <a:latin typeface="Calibri" pitchFamily="34" charset="0"/>
              </a:rPr>
              <a:t>:  Přírodověda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>
                <a:latin typeface="Calibri" pitchFamily="34" charset="0"/>
              </a:rPr>
              <a:t>5</a:t>
            </a:r>
            <a:r>
              <a:rPr lang="cs-CZ" sz="2000" b="1" dirty="0" smtClean="0">
                <a:latin typeface="Calibri" pitchFamily="34" charset="0"/>
              </a:rPr>
              <a:t>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cs typeface="Arial" pitchFamily="34" charset="0"/>
              </a:rPr>
              <a:t>1.pomoc</a:t>
            </a:r>
            <a:endParaRPr lang="cs-CZ" sz="2000" b="1" dirty="0">
              <a:cs typeface="Arial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Název: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Standardy 1.pomoci</a:t>
            </a:r>
          </a:p>
          <a:p>
            <a:r>
              <a:rPr lang="cs-CZ" sz="2000" b="1" dirty="0" smtClean="0">
                <a:latin typeface="Calibri" pitchFamily="34" charset="0"/>
              </a:rPr>
              <a:t>Autor</a:t>
            </a:r>
            <a:r>
              <a:rPr lang="cs-CZ" sz="2000" b="1" dirty="0">
                <a:latin typeface="Calibri" pitchFamily="34" charset="0"/>
              </a:rPr>
              <a:t>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Lucie Kováčová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Popis: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Prezentace – slouží jako výukový materiál a doplnění učiva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093296"/>
            <a:ext cx="6147000" cy="84573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39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7479" y="476672"/>
            <a:ext cx="17180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Metodika:</a:t>
            </a:r>
            <a:endParaRPr lang="cs-CZ" sz="28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6496" y="566124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66247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slouží jako výukový materiál.</a:t>
            </a:r>
          </a:p>
          <a:p>
            <a:r>
              <a:rPr lang="cs-CZ" sz="2400" dirty="0" smtClean="0"/>
              <a:t>Žáci si osvojí zásady laické první pomoci a </a:t>
            </a:r>
            <a:r>
              <a:rPr lang="cs-CZ" sz="2400" dirty="0"/>
              <a:t>poznatky z probrané látky.</a:t>
            </a:r>
            <a:r>
              <a:rPr lang="cs-CZ" sz="2400" dirty="0" smtClean="0"/>
              <a:t> </a:t>
            </a:r>
            <a:r>
              <a:rPr lang="cs-CZ" sz="2400" dirty="0"/>
              <a:t>Tento materiál slouží </a:t>
            </a:r>
            <a:r>
              <a:rPr lang="cs-CZ" sz="2400" dirty="0" smtClean="0"/>
              <a:t>i k </a:t>
            </a:r>
            <a:r>
              <a:rPr lang="cs-CZ" sz="2400" dirty="0"/>
              <a:t>procvičení látky. </a:t>
            </a:r>
          </a:p>
          <a:p>
            <a:r>
              <a:rPr lang="cs-CZ" sz="2400" dirty="0"/>
              <a:t>Dokument můžeme využít jak při práci skupinové, tak i při samostatné práci </a:t>
            </a:r>
            <a:r>
              <a:rPr lang="cs-CZ" sz="2400" dirty="0" smtClean="0"/>
              <a:t>žáků.</a:t>
            </a:r>
          </a:p>
          <a:p>
            <a:r>
              <a:rPr lang="cs-CZ" sz="2400" dirty="0" smtClean="0"/>
              <a:t>Po kliknutí </a:t>
            </a:r>
            <a:r>
              <a:rPr lang="cs-CZ" sz="2400" smtClean="0"/>
              <a:t>se objevují </a:t>
            </a:r>
            <a:r>
              <a:rPr lang="cs-CZ" sz="2400" dirty="0" smtClean="0"/>
              <a:t>správné odpovědi nebo další informace.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3038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6496" y="566124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32698" y="355817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Book Antiqua" pitchFamily="18" charset="0"/>
              </a:rPr>
              <a:t>DROBNÁ PORANĚNÍ</a:t>
            </a:r>
            <a:endParaRPr lang="cs-CZ" sz="3200" b="1" dirty="0">
              <a:latin typeface="Book Antiqu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79167" y="128284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ODŘENINY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92486" y="2564904"/>
            <a:ext cx="78399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>
                <a:latin typeface="Book Antiqua" pitchFamily="18" charset="0"/>
              </a:rPr>
              <a:t>Nejčastěji vznikají při pádu na drsném povrchu</a:t>
            </a:r>
            <a:r>
              <a:rPr lang="cs-CZ" sz="2400" b="1" dirty="0" smtClean="0">
                <a:latin typeface="Book Antiqua" pitchFamily="18" charset="0"/>
              </a:rPr>
              <a:t>	</a:t>
            </a:r>
            <a:endParaRPr lang="cs-CZ" sz="2000" b="1" dirty="0" smtClean="0">
              <a:latin typeface="Book Antiqua" pitchFamily="18" charset="0"/>
            </a:endParaRPr>
          </a:p>
          <a:p>
            <a:endParaRPr lang="cs-CZ" sz="2000" b="1" dirty="0">
              <a:latin typeface="Book Antiqu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1701717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B050"/>
                </a:solidFill>
              </a:rPr>
              <a:t>J</a:t>
            </a:r>
            <a:r>
              <a:rPr lang="cs-CZ" sz="3200" b="1" dirty="0" smtClean="0">
                <a:solidFill>
                  <a:srgbClr val="00B050"/>
                </a:solidFill>
              </a:rPr>
              <a:t>ak odřeniny vznikají?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3911" y="3334345"/>
            <a:ext cx="747848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Ránu a okolí rány opláchneme roztokem peroxidu vodíku, po případně postačí mýdlová voda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Přiložíme sterilní krytí (POUŽIJEME RUKAVICE!!!)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Sterilní krytí zajistíme obvazem (pokud se jedná o odřeninu menšího rozsahu, postačí polštářková náplast)</a:t>
            </a:r>
          </a:p>
          <a:p>
            <a:pPr marL="800100" lvl="1" indent="-342900">
              <a:buFont typeface="+mj-lt"/>
              <a:buAutoNum type="arabicPeriod"/>
            </a:pPr>
            <a:endParaRPr lang="cs-CZ" dirty="0"/>
          </a:p>
        </p:txBody>
      </p:sp>
      <p:pic>
        <p:nvPicPr>
          <p:cNvPr id="4098" name="Picture 2" descr="http://www.hypro.cz/images/lboy.gif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219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042" y="287194"/>
            <a:ext cx="1866340" cy="201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0085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6496" y="566124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2349" y="26064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BODNUTÍ A KOUSNUTÍ ZVÍŘETEM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19672" y="77036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26992" y="1316315"/>
            <a:ext cx="391997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sz="2000" b="1" dirty="0" smtClean="0">
                <a:latin typeface="Book Antiqua" pitchFamily="18" charset="0"/>
              </a:rPr>
              <a:t>Bodnutí hmyzem:</a:t>
            </a:r>
          </a:p>
          <a:p>
            <a:pPr marL="1714500" lvl="3" indent="-342900">
              <a:buFont typeface="Book Antiqua" pitchFamily="18" charset="0"/>
              <a:buChar char="–"/>
            </a:pPr>
            <a:r>
              <a:rPr lang="cs-CZ" dirty="0">
                <a:latin typeface="Book Antiqua" pitchFamily="18" charset="0"/>
              </a:rPr>
              <a:t>O</a:t>
            </a:r>
            <a:r>
              <a:rPr lang="cs-CZ" dirty="0" smtClean="0">
                <a:latin typeface="Book Antiqua" pitchFamily="18" charset="0"/>
              </a:rPr>
              <a:t>strá bolest</a:t>
            </a:r>
          </a:p>
          <a:p>
            <a:pPr marL="1714500" lvl="3" indent="-342900">
              <a:buFont typeface="Book Antiqua" pitchFamily="18" charset="0"/>
              <a:buChar char="–"/>
            </a:pPr>
            <a:r>
              <a:rPr lang="cs-CZ" dirty="0">
                <a:latin typeface="Book Antiqua" pitchFamily="18" charset="0"/>
              </a:rPr>
              <a:t>Z</a:t>
            </a:r>
            <a:r>
              <a:rPr lang="cs-CZ" dirty="0" smtClean="0">
                <a:latin typeface="Book Antiqua" pitchFamily="18" charset="0"/>
              </a:rPr>
              <a:t>arudnutí</a:t>
            </a:r>
          </a:p>
          <a:p>
            <a:pPr marL="1714500" lvl="3" indent="-342900">
              <a:buFont typeface="Book Antiqua" pitchFamily="18" charset="0"/>
              <a:buChar char="–"/>
            </a:pPr>
            <a:r>
              <a:rPr lang="cs-CZ" dirty="0" smtClean="0">
                <a:latin typeface="Book Antiqua" pitchFamily="18" charset="0"/>
              </a:rPr>
              <a:t>Otok kolem rány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61898" y="1318027"/>
            <a:ext cx="501044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sz="2000" b="1" dirty="0" smtClean="0">
                <a:latin typeface="Book Antiqua" pitchFamily="18" charset="0"/>
              </a:rPr>
              <a:t>Uštknutí hadem:</a:t>
            </a:r>
          </a:p>
          <a:p>
            <a:pPr marL="1714500" lvl="3" indent="-342900">
              <a:buFont typeface="Book Antiqua" pitchFamily="18" charset="0"/>
              <a:buChar char="–"/>
            </a:pPr>
            <a:r>
              <a:rPr lang="cs-CZ" dirty="0" smtClean="0">
                <a:latin typeface="Book Antiqua" pitchFamily="18" charset="0"/>
              </a:rPr>
              <a:t>Dvě bodné rány</a:t>
            </a:r>
          </a:p>
          <a:p>
            <a:pPr marL="1714500" lvl="3" indent="-342900">
              <a:buFont typeface="Book Antiqua" pitchFamily="18" charset="0"/>
              <a:buChar char="–"/>
            </a:pPr>
            <a:r>
              <a:rPr lang="cs-CZ" dirty="0" smtClean="0">
                <a:latin typeface="Book Antiqua" pitchFamily="18" charset="0"/>
              </a:rPr>
              <a:t>Otok a zarudnutí kolem rány</a:t>
            </a:r>
          </a:p>
          <a:p>
            <a:pPr marL="1714500" lvl="3" indent="-342900">
              <a:buFont typeface="Book Antiqua" pitchFamily="18" charset="0"/>
              <a:buChar char="–"/>
            </a:pPr>
            <a:r>
              <a:rPr lang="cs-CZ" dirty="0" smtClean="0">
                <a:latin typeface="Book Antiqua" pitchFamily="18" charset="0"/>
              </a:rPr>
              <a:t>Návaly nevolnosti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95799" y="2542660"/>
            <a:ext cx="399564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uklidníme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Vyjmeme z rány žihadlo (nejlépe pinzetou)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Na postižené místo přiložíme studený obklad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18259" y="2542660"/>
            <a:ext cx="4354079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uklidníme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Zabráníme raněnému možnost pohybu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Přiložíme studený obklad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Případně na poraněnou končetinu přiložíme obinadlo utažené tak, aby se pod něj dal vložit 1 prst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Zavoláme záchrannou službu (do jejího příjezdu postiženého sledujeme)</a:t>
            </a:r>
          </a:p>
        </p:txBody>
      </p:sp>
      <p:pic>
        <p:nvPicPr>
          <p:cNvPr id="3074" name="Picture 2" descr="http://www.hbl.cz/image/200608050829_zmij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38" b="98270" l="1000" r="996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10160">
            <a:off x="6707096" y="427322"/>
            <a:ext cx="2235191" cy="1291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ntor\Pictures\Obrázky\pic 1\8177k1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22" y="3810215"/>
            <a:ext cx="2290100" cy="2427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53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2698" y="189557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Book Antiqua" pitchFamily="18" charset="0"/>
              </a:rPr>
              <a:t>ZLOMENINY</a:t>
            </a:r>
            <a:endParaRPr lang="cs-CZ" sz="3200" b="1" dirty="0">
              <a:latin typeface="Book Antiqu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9167" y="802625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ZLOMENINY OTEVŘENÉ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8842" y="1167305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7" y="1752080"/>
            <a:ext cx="482893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Bolest poraněného místa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Vyčnívající úlomky kostí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Otok, modřina, krvácení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Snížená hybnost poraněného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>
                <a:latin typeface="Book Antiqua" pitchFamily="18" charset="0"/>
              </a:rPr>
              <a:t>Deformace postiženého místa</a:t>
            </a:r>
            <a:endParaRPr lang="cs-CZ" sz="2000" dirty="0" smtClean="0">
              <a:latin typeface="Book Antiqu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4888" y="3284984"/>
            <a:ext cx="8072746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uklidníme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Zastavíme krvácení, vyčnívající úlomky kostí obložíme tak, aby </a:t>
            </a:r>
            <a:br>
              <a:rPr lang="cs-CZ" dirty="0" smtClean="0">
                <a:latin typeface="Book Antiqua" pitchFamily="18" charset="0"/>
              </a:rPr>
            </a:br>
            <a:r>
              <a:rPr lang="cs-CZ" dirty="0" smtClean="0">
                <a:latin typeface="Book Antiqua" pitchFamily="18" charset="0"/>
              </a:rPr>
              <a:t>se následně přiložené sterilní krytí nedotýkalo úlomků a netlačilo </a:t>
            </a:r>
            <a:br>
              <a:rPr lang="cs-CZ" dirty="0" smtClean="0">
                <a:latin typeface="Book Antiqua" pitchFamily="18" charset="0"/>
              </a:rPr>
            </a:br>
            <a:r>
              <a:rPr lang="cs-CZ" dirty="0" smtClean="0">
                <a:latin typeface="Book Antiqua" pitchFamily="18" charset="0"/>
              </a:rPr>
              <a:t>na ně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Přiložíme studený obklad 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Poraněnou část znehybníme </a:t>
            </a:r>
            <a:r>
              <a:rPr lang="en-US" sz="2000" dirty="0">
                <a:latin typeface="Book Antiqua" pitchFamily="18" charset="0"/>
              </a:rPr>
              <a:t>[</a:t>
            </a:r>
            <a:r>
              <a:rPr lang="cs-CZ" b="1" dirty="0" smtClean="0">
                <a:latin typeface="Book Antiqua" pitchFamily="18" charset="0"/>
              </a:rPr>
              <a:t>a)</a:t>
            </a:r>
            <a:r>
              <a:rPr lang="cs-CZ" dirty="0" smtClean="0">
                <a:latin typeface="Book Antiqua" pitchFamily="18" charset="0"/>
              </a:rPr>
              <a:t> obložením poraněné končetiny </a:t>
            </a:r>
            <a:r>
              <a:rPr lang="cs-CZ" b="1" dirty="0" smtClean="0">
                <a:latin typeface="Book Antiqua" pitchFamily="18" charset="0"/>
              </a:rPr>
              <a:t>b) </a:t>
            </a:r>
            <a:r>
              <a:rPr lang="cs-CZ" dirty="0" smtClean="0">
                <a:latin typeface="Book Antiqua" pitchFamily="18" charset="0"/>
              </a:rPr>
              <a:t>připevněním zdravé končetiny k nemocné, svázáním 2 kloubů nad a pod zlomeninou </a:t>
            </a:r>
            <a:r>
              <a:rPr lang="cs-CZ" b="1" dirty="0" smtClean="0">
                <a:latin typeface="Book Antiqua" pitchFamily="18" charset="0"/>
              </a:rPr>
              <a:t>c) </a:t>
            </a:r>
            <a:r>
              <a:rPr lang="cs-CZ" dirty="0" smtClean="0">
                <a:latin typeface="Book Antiqua" pitchFamily="18" charset="0"/>
              </a:rPr>
              <a:t>pomocí závěsu</a:t>
            </a:r>
            <a:r>
              <a:rPr lang="en-US" sz="2000" dirty="0" smtClean="0">
                <a:latin typeface="Book Antiqua" pitchFamily="18" charset="0"/>
              </a:rPr>
              <a:t>]</a:t>
            </a:r>
            <a:endParaRPr lang="cs-CZ" sz="2000" dirty="0" smtClean="0">
              <a:latin typeface="Book Antiqua" pitchFamily="18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Zavoláme záchrannou službu (do jejího příjezdu postiženého sledujeme, kontrolujeme životní funkce)</a:t>
            </a:r>
          </a:p>
        </p:txBody>
      </p:sp>
      <p:pic>
        <p:nvPicPr>
          <p:cNvPr id="1026" name="Picture 2" descr="http://www.jsdh-prosimerice.wz.cz/images/p023_0_01_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715"/>
          <a:stretch/>
        </p:blipFill>
        <p:spPr bwMode="auto">
          <a:xfrm>
            <a:off x="5292080" y="2042226"/>
            <a:ext cx="3471308" cy="1112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474079" y="6309320"/>
            <a:ext cx="735973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/>
              <a:t>Autorem materiálu a všech jeho částí, není-li uvedeno jinak, je Lucie Kováčová.</a:t>
            </a:r>
          </a:p>
          <a:p>
            <a:pPr algn="ctr"/>
            <a:r>
              <a:rPr lang="cs-CZ" sz="1000" i="1" dirty="0"/>
              <a:t>Financované z ESF a státního rozpočtu ČR.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59284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9167" y="34096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ZLOMENINY ZAVŘENÉ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8842" y="90406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7" y="1752080"/>
            <a:ext cx="48289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Bolest poraněného místa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Deformace postiženého místa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Otok, modřina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Snížená hybnost poraněného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4888" y="3354845"/>
            <a:ext cx="807274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uklidníme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Přiložíme studený obklad na poraněné místo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Poraněnou část znehybníme </a:t>
            </a:r>
            <a:r>
              <a:rPr lang="en-US" sz="2000" dirty="0">
                <a:latin typeface="Book Antiqua" pitchFamily="18" charset="0"/>
              </a:rPr>
              <a:t>[</a:t>
            </a:r>
            <a:r>
              <a:rPr lang="cs-CZ" b="1" dirty="0" smtClean="0">
                <a:latin typeface="Book Antiqua" pitchFamily="18" charset="0"/>
              </a:rPr>
              <a:t>a)</a:t>
            </a:r>
            <a:r>
              <a:rPr lang="cs-CZ" dirty="0" smtClean="0">
                <a:latin typeface="Book Antiqua" pitchFamily="18" charset="0"/>
              </a:rPr>
              <a:t> obložením poraněné končetiny </a:t>
            </a:r>
            <a:r>
              <a:rPr lang="cs-CZ" b="1" dirty="0" smtClean="0">
                <a:latin typeface="Book Antiqua" pitchFamily="18" charset="0"/>
              </a:rPr>
              <a:t>b) </a:t>
            </a:r>
            <a:r>
              <a:rPr lang="cs-CZ" dirty="0" smtClean="0">
                <a:latin typeface="Book Antiqua" pitchFamily="18" charset="0"/>
              </a:rPr>
              <a:t>připevněním zdravé končetiny k nemocné, svázáním 2 kloubů nad a pod zlomeninou </a:t>
            </a:r>
            <a:r>
              <a:rPr lang="cs-CZ" b="1" dirty="0" smtClean="0">
                <a:latin typeface="Book Antiqua" pitchFamily="18" charset="0"/>
              </a:rPr>
              <a:t>c) </a:t>
            </a:r>
            <a:r>
              <a:rPr lang="cs-CZ" dirty="0" smtClean="0">
                <a:latin typeface="Book Antiqua" pitchFamily="18" charset="0"/>
              </a:rPr>
              <a:t>pomocí závěsu</a:t>
            </a:r>
            <a:r>
              <a:rPr lang="en-US" sz="2000" dirty="0" smtClean="0">
                <a:latin typeface="Book Antiqua" pitchFamily="18" charset="0"/>
              </a:rPr>
              <a:t>]</a:t>
            </a:r>
            <a:endParaRPr lang="cs-CZ" sz="2000" dirty="0" smtClean="0">
              <a:latin typeface="Book Antiqua" pitchFamily="18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Zavoláme záchrannou službu (do jejího příjezdu postiženého sledujeme, kontrolujeme životní funkce)</a:t>
            </a:r>
          </a:p>
        </p:txBody>
      </p:sp>
      <p:pic>
        <p:nvPicPr>
          <p:cNvPr id="2050" name="Picture 2" descr="http://www.jsdh-prosimerice.wz.cz/images/p023_0_01_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03" b="45367"/>
          <a:stretch/>
        </p:blipFill>
        <p:spPr bwMode="auto">
          <a:xfrm>
            <a:off x="5292080" y="2060848"/>
            <a:ext cx="3428339" cy="116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65741" y="6206143"/>
            <a:ext cx="760353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992211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9167" y="34096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 PORANĚNÍ PÁTEŘE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8842" y="90406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7" y="1752080"/>
            <a:ext cx="61970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Bolest krku a zad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Ztráta pohyblivosti a citlivosti končetin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Problémy s dýcháním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4888" y="2924944"/>
            <a:ext cx="807274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Prioritou zůstává zajištění životních funkcí (při oživování fixujeme postiženému hlavu)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S poraněným nemanipulujeme =&gt; pokud poraněnému nehrozí jiné nebezpečí v této poloze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postižený při vědomí, snažíme se postiženého uklidnit a přesvědčit postiženého aby se nehýbat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poraněný v bezvědomí, udržujeme volné dýchací cesty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Vhodnými předměty obložíme celé tělo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Zavoláme záchrannou službu (do jejího příjezdu postiženého sledujeme, kontrolujeme životní funkce)</a:t>
            </a:r>
          </a:p>
        </p:txBody>
      </p:sp>
      <p:sp>
        <p:nvSpPr>
          <p:cNvPr id="3" name="Obdélník 2"/>
          <p:cNvSpPr/>
          <p:nvPr/>
        </p:nvSpPr>
        <p:spPr>
          <a:xfrm>
            <a:off x="784888" y="6365557"/>
            <a:ext cx="709948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61448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2698" y="37735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Book Antiqua" pitchFamily="18" charset="0"/>
              </a:rPr>
              <a:t>KRVÁCENÍ</a:t>
            </a:r>
            <a:endParaRPr lang="cs-CZ" sz="3200" b="1" dirty="0">
              <a:latin typeface="Book Antiqu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9167" y="62251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ŽILNÍ KRVÁCENÍ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8842" y="90406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7" y="1336430"/>
            <a:ext cx="817846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Z rány vytéká </a:t>
            </a:r>
            <a:r>
              <a:rPr lang="cs-CZ" sz="2400" b="1" dirty="0" smtClean="0">
                <a:latin typeface="Book Antiqua" pitchFamily="18" charset="0"/>
              </a:rPr>
              <a:t>tmavě</a:t>
            </a:r>
            <a:r>
              <a:rPr lang="cs-CZ" sz="2000" dirty="0" smtClean="0">
                <a:latin typeface="Book Antiqua" pitchFamily="18" charset="0"/>
              </a:rPr>
              <a:t> červená krev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Po ztrátě většího množství krve =&gt; šok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Bledá a chladná kůže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Studené krůpěje potu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000" dirty="0" smtClean="0">
                <a:latin typeface="Book Antiqua" pitchFamily="18" charset="0"/>
              </a:rPr>
              <a:t>Zrychlený a slabý tep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4888" y="3001491"/>
            <a:ext cx="8072746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Nic, co z rány vyčnívá nevracíme zpět, hluboko zaražené předměty </a:t>
            </a:r>
            <a:r>
              <a:rPr lang="cs-CZ" b="1" dirty="0" smtClean="0">
                <a:latin typeface="Book Antiqua" pitchFamily="18" charset="0"/>
              </a:rPr>
              <a:t>NEVYTAHUJEME!</a:t>
            </a:r>
            <a:r>
              <a:rPr lang="cs-CZ" dirty="0" smtClean="0">
                <a:latin typeface="Book Antiqua" pitchFamily="18" charset="0"/>
              </a:rPr>
              <a:t> Ránu očistíme od hrubých nečistot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položíme, nebo posadíme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Stlačíme krvácející cévu přímo v ráně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to situace vyžaduje, zhotovíme tlakový obvaz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2000" dirty="0" smtClean="0">
                <a:latin typeface="Book Antiqua" pitchFamily="18" charset="0"/>
              </a:rPr>
              <a:t>V případě krvácení, které nemůžeme zastavit, použijeme </a:t>
            </a:r>
            <a:r>
              <a:rPr lang="cs-CZ" sz="2000" dirty="0" err="1" smtClean="0">
                <a:latin typeface="Book Antiqua" pitchFamily="18" charset="0"/>
              </a:rPr>
              <a:t>zaškrcovadlo</a:t>
            </a:r>
            <a:r>
              <a:rPr lang="cs-CZ" sz="2000" dirty="0">
                <a:latin typeface="Book Antiqua" pitchFamily="18" charset="0"/>
              </a:rPr>
              <a:t> </a:t>
            </a:r>
            <a:r>
              <a:rPr lang="cs-CZ" sz="2000" dirty="0" smtClean="0">
                <a:latin typeface="Book Antiqua" pitchFamily="18" charset="0"/>
              </a:rPr>
              <a:t>=&gt; používáme jen při hromadném neštětí!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2000" dirty="0" smtClean="0">
                <a:latin typeface="Book Antiqua" pitchFamily="18" charset="0"/>
              </a:rPr>
              <a:t>Zajistíme protišoková opatření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Zavoláme záchrannou službu (do jejího příjezdu postiženého sledujeme, kontrolujeme životní funkce)</a:t>
            </a:r>
          </a:p>
        </p:txBody>
      </p:sp>
      <p:pic>
        <p:nvPicPr>
          <p:cNvPr id="5122" name="Picture 2" descr="http://standa.vojta.sweb.cz/poradce/strip_krvaceni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74"/>
          <a:stretch/>
        </p:blipFill>
        <p:spPr bwMode="auto">
          <a:xfrm>
            <a:off x="6217666" y="1510330"/>
            <a:ext cx="2714644" cy="1804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043608" y="6365557"/>
            <a:ext cx="720080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93487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9167" y="109875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TEPENNÉ KRVÁCENÍ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8842" y="446845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7" y="1031620"/>
            <a:ext cx="7421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Z rány pulzuje </a:t>
            </a:r>
            <a:r>
              <a:rPr lang="cs-CZ" b="1" dirty="0" smtClean="0">
                <a:latin typeface="Book Antiqua" pitchFamily="18" charset="0"/>
              </a:rPr>
              <a:t>jasně </a:t>
            </a:r>
            <a:r>
              <a:rPr lang="cs-CZ" dirty="0" smtClean="0">
                <a:latin typeface="Book Antiqua" pitchFamily="18" charset="0"/>
              </a:rPr>
              <a:t>červená krev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 ztrátě většího množství krve =&gt; šok, selhání životních funkcí =&gt; do 90 s od vzniku poranění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Bledá a chladná kůže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Studené krůpěje potu, zrychlený a slabý tep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4888" y="2530421"/>
            <a:ext cx="807274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mtClean="0">
                <a:latin typeface="Book Antiqua" pitchFamily="18" charset="0"/>
              </a:rPr>
              <a:t>Tepenné krvácení ošetřujeme jako </a:t>
            </a:r>
            <a:r>
              <a:rPr lang="cs-CZ" b="1" smtClean="0">
                <a:latin typeface="Book Antiqua" pitchFamily="18" charset="0"/>
              </a:rPr>
              <a:t>PRVNÍ</a:t>
            </a:r>
            <a:endParaRPr lang="cs-CZ" smtClean="0">
              <a:latin typeface="Book Antiqua" pitchFamily="18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s-CZ" smtClean="0">
                <a:latin typeface="Book Antiqua" pitchFamily="18" charset="0"/>
              </a:rPr>
              <a:t>Nic, co z rány vyčnívá nevracíme zpět, hluboko zaražené předměty </a:t>
            </a:r>
            <a:r>
              <a:rPr lang="cs-CZ" b="1" smtClean="0">
                <a:latin typeface="Book Antiqua" pitchFamily="18" charset="0"/>
              </a:rPr>
              <a:t>NEVYTAHUJEME!</a:t>
            </a:r>
            <a:r>
              <a:rPr lang="cs-CZ" smtClean="0">
                <a:latin typeface="Book Antiqua" pitchFamily="18" charset="0"/>
              </a:rPr>
              <a:t> 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mtClean="0">
                <a:latin typeface="Book Antiqua" pitchFamily="18" charset="0"/>
              </a:rPr>
              <a:t>Postiženého položíme, nebo posadíme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mtClean="0">
                <a:latin typeface="Book Antiqua" pitchFamily="18" charset="0"/>
              </a:rPr>
              <a:t>Stlačíme krvácející cévu přímo v ráně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mtClean="0">
                <a:latin typeface="Book Antiqua" pitchFamily="18" charset="0"/>
              </a:rPr>
              <a:t>Pokud to situace vyžaduje, zhotovíme tlakový obvaz, při průsaku přiložíme na nejvýš </a:t>
            </a:r>
            <a:r>
              <a:rPr lang="cs-CZ" b="1" smtClean="0">
                <a:latin typeface="Book Antiqua" pitchFamily="18" charset="0"/>
              </a:rPr>
              <a:t>3 </a:t>
            </a:r>
            <a:r>
              <a:rPr lang="cs-CZ" smtClean="0">
                <a:latin typeface="Book Antiqua" pitchFamily="18" charset="0"/>
              </a:rPr>
              <a:t>vrstvy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2000" smtClean="0">
                <a:latin typeface="Book Antiqua" pitchFamily="18" charset="0"/>
              </a:rPr>
              <a:t>V případě krvácení, které nemůžeme zastavit, použijeme zaškrcovadlo =&gt; používáme jen při hromadném neštětí!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2000" smtClean="0">
                <a:latin typeface="Book Antiqua" pitchFamily="18" charset="0"/>
              </a:rPr>
              <a:t>Zajistíme protišoková opatření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mtClean="0">
                <a:latin typeface="Book Antiqua" pitchFamily="18" charset="0"/>
              </a:rPr>
              <a:t>Zavoláme záchrannou službu (do jejího příjezdu postiženého sledujeme, kontrolujeme životní funkce)</a:t>
            </a:r>
            <a:endParaRPr lang="cs-CZ" dirty="0" smtClean="0">
              <a:latin typeface="Book Antiqua" pitchFamily="18" charset="0"/>
            </a:endParaRPr>
          </a:p>
        </p:txBody>
      </p:sp>
      <p:pic>
        <p:nvPicPr>
          <p:cNvPr id="7170" name="Picture 2" descr="http://standa.vojta.sweb.cz/poradce/strip_krvaceni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35" r="33874"/>
          <a:stretch/>
        </p:blipFill>
        <p:spPr bwMode="auto">
          <a:xfrm>
            <a:off x="6876256" y="1664709"/>
            <a:ext cx="2134328" cy="142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6346850"/>
            <a:ext cx="727280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/>
              <a:t>Autorem materiálu a všech jeho částí, není-li uvedeno jinak, je Lucie Kováčová.</a:t>
            </a:r>
          </a:p>
          <a:p>
            <a:pPr algn="ctr"/>
            <a:r>
              <a:rPr lang="cs-CZ" sz="1000" i="1" dirty="0"/>
              <a:t>Financované z ESF a státního rozpočtu ČR.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658000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432698" y="37735"/>
            <a:ext cx="8424936" cy="991020"/>
            <a:chOff x="432698" y="37735"/>
            <a:chExt cx="8424936" cy="991020"/>
          </a:xfrm>
        </p:grpSpPr>
        <p:sp>
          <p:nvSpPr>
            <p:cNvPr id="3" name="TextovéPole 2"/>
            <p:cNvSpPr txBox="1"/>
            <p:nvPr/>
          </p:nvSpPr>
          <p:spPr>
            <a:xfrm>
              <a:off x="432698" y="37735"/>
              <a:ext cx="842493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atin typeface="Book Antiqua" pitchFamily="18" charset="0"/>
                </a:rPr>
                <a:t>OTRAVA</a:t>
              </a:r>
              <a:endParaRPr lang="cs-CZ" sz="3200" b="1" dirty="0">
                <a:latin typeface="Book Antiqua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79167" y="567090"/>
              <a:ext cx="58326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1. POZŘENÍ JEDOVATÉ LÁTKY</a:t>
              </a: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728842" y="95948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6" y="1556792"/>
            <a:ext cx="74212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Závisí na druhu pozřené látky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Nejčastěji: 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Poruchy chování, vědomí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Bolesti břicha, nadýmání, zvracení, průjem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Projevy halucinace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Poškození sliznic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Porucha krevního oběhu a dýchání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8793" y="3717032"/>
            <a:ext cx="807274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Přerušíme kontakt s jedem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Pokusíme se zjistit druh a množství pozřeného jedu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postižený při vědomí, pokusíme se vyvolat zvracení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Přivoláme odbornou pomoc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uklidňujeme a kontrolujeme vědomí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postižený v bezvědomí a DÝCHÁ =&gt; zotavovací poloha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postižený nedýchá =&gt; začneme s oživováním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6592783" y="567090"/>
            <a:ext cx="2264851" cy="3819133"/>
            <a:chOff x="6420377" y="117287"/>
            <a:chExt cx="2264851" cy="3819133"/>
          </a:xfrm>
        </p:grpSpPr>
        <p:pic>
          <p:nvPicPr>
            <p:cNvPr id="8194" name="Picture 2" descr="http://t1.gstatic.com/images?q=tbn:ANd9GcQGxhuGhJelOMrNubCNTYtUzXOT-4UmCAAu38hqxUo-QAmUznvN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9816" r="8957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0377" y="117287"/>
              <a:ext cx="1552575" cy="15525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98" name="Picture 6" descr="http://www.freewebs.com/aloeveratablety/tabletky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835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2678" y="1051366"/>
              <a:ext cx="1352550" cy="1038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00" name="Picture 8" descr="http://www.msborovskeho.eu/images/ho23.gif"/>
            <p:cNvPicPr>
              <a:picLocks noChangeAspect="1" noChangeArrowheads="1" noCrop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2060848"/>
              <a:ext cx="1450297" cy="18755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Obdélník 9"/>
          <p:cNvSpPr/>
          <p:nvPr/>
        </p:nvSpPr>
        <p:spPr>
          <a:xfrm>
            <a:off x="861386" y="6365557"/>
            <a:ext cx="705678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99704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9167" y="193005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 VDECHNUTÍ JEDOVATÉ LÁTKY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8842" y="726027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6" y="1556792"/>
            <a:ext cx="74212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Závisí na druhu pozřené látky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Nejčastěji: 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Problémy s dýcháním, kašel, dušnost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Šedomodré zabarvení kůže, červené zabarvení obličeje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Projevy halucinací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Bolest hlavy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Porucha vidění a vědomí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8793" y="3453787"/>
            <a:ext cx="807274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Přerušíme kontakt s jedem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Pokusíme se zjistit druh vdechnutého jedu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vyneseme co nejrychleji na čerstvý vzduch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Přivoláme odbornou pomoc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uklidňujeme a kontrolujeme vědomí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postižený při vědomí =&gt; necháme postiženého zaujmout polohu, která mu nejvíce vyhovuje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postižený v bezvědomí =&gt; postup viz kapitola bezvědomí)</a:t>
            </a:r>
          </a:p>
        </p:txBody>
      </p:sp>
      <p:pic>
        <p:nvPicPr>
          <p:cNvPr id="9218" name="Picture 2" descr="http://aa.ecn.cz/img_upload/e6ffb6c50bc1424ab10ecf09e063cd63/kour_kom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800" y="176803"/>
            <a:ext cx="2167739" cy="216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74851" y="6262668"/>
            <a:ext cx="614063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523125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9167" y="193005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 VSTŘEBANÍ JEDOVATÉ LÁTKY POKOŽKOU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28842" y="726027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6" y="1556792"/>
            <a:ext cx="7421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Závisí na druhu pozřené látky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Nejčastěji: 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Štiplavá bolest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Otok, vyrážky, puchýře</a:t>
            </a:r>
          </a:p>
          <a:p>
            <a:pPr marL="1657350" lvl="3" indent="-285750">
              <a:buFont typeface="Courier New" pitchFamily="49" charset="0"/>
              <a:buChar char="o"/>
            </a:pPr>
            <a:r>
              <a:rPr lang="cs-CZ" dirty="0" smtClean="0">
                <a:latin typeface="Book Antiqua" pitchFamily="18" charset="0"/>
              </a:rPr>
              <a:t>Zarudnutí a svědění pokožky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8424" y="3176877"/>
            <a:ext cx="807274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vyzveme ke svlečení potřísněného oděvu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Pokusíme se zjistit druh jedu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Potřísněná místa důkladně omyjeme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Přivoláme odbornou pomoc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uklidňujeme a kontrolujeme vědomí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postižený při vědomí =&gt; necháme postiženého zaujmout polohu, která mu nejvíce vyhovuje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je postižený v bezvědomí =&gt; postup viz kapitola bezvědomí)</a:t>
            </a:r>
          </a:p>
        </p:txBody>
      </p:sp>
      <p:pic>
        <p:nvPicPr>
          <p:cNvPr id="10242" name="Picture 2" descr="http://www.nazeleno.cz/Files/ResizedImages/obrazky/Dum-a-zahrada/5cisticichprostredku/perex_329x-1_0901251854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091" b="99587" l="6079" r="945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18414"/>
            <a:ext cx="3133725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28842" y="6257835"/>
            <a:ext cx="5996613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76206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2698" y="176285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Book Antiqua" pitchFamily="18" charset="0"/>
              </a:rPr>
              <a:t>ŠOK</a:t>
            </a:r>
            <a:endParaRPr lang="cs-CZ" sz="3200" b="1" dirty="0">
              <a:latin typeface="Book Antiqu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32038" y="622510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6" y="1404387"/>
            <a:ext cx="74212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Patrné vnější krvácení, nebo podezření na vnitřní krvácení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Bledá, chladná kůže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Studené krůpěje potu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Slabost, postižený bývá unavený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Dochází k poruše vědomí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Postižený má pocit žízně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4392" y="3254351"/>
            <a:ext cx="807274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položíme a zastavíme případné krvácení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Zavoláme zdravotnickou záchranou službu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Pokud postižený netoleruje polohu v leže, dovolíme mu zaujmout jinou polohu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Vyvarujeme se bolestivých manipulací, zabráníme poraněnému, aby se vystavoval fyzické námaze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Bráníme podchlazení postiženého =&gt; izolujeme od země a přikryjeme ho pokrývkou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nepřetržitě sledujeme, pokud možno ihned reagujeme na změnu stavu</a:t>
            </a:r>
          </a:p>
        </p:txBody>
      </p:sp>
      <p:sp>
        <p:nvSpPr>
          <p:cNvPr id="4" name="Obdélník 3"/>
          <p:cNvSpPr/>
          <p:nvPr/>
        </p:nvSpPr>
        <p:spPr>
          <a:xfrm>
            <a:off x="2317067" y="6424450"/>
            <a:ext cx="526505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93582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2698" y="176285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Book Antiqua" pitchFamily="18" charset="0"/>
              </a:rPr>
              <a:t>BEZVĚDOMÍ</a:t>
            </a:r>
            <a:endParaRPr lang="cs-CZ" sz="3200" b="1" dirty="0">
              <a:latin typeface="Book Antiqu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3454" y="818667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9166" y="1404387"/>
            <a:ext cx="74212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Postižený sedí nebo leží ve zhroucené poloze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Postižený nereaguje na slovní, fyzické ani bolestivé podněty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85245" y="2050718"/>
            <a:ext cx="8072746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oslovíme, zatřeseme jím =&gt; zjistíme, zda reaguje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Pokud reaguje: necháme postiženého v poloze, ve které se postižený nachází, pokud mu v ní nehrozí jiné nebezpečí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Pokud nereaguje: zjistíme, zda postižený normálně dýchá.</a:t>
            </a:r>
          </a:p>
          <a:p>
            <a:pPr marL="3486150" lvl="7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 Pokud dýchá: necháme postiženého v poloze, ve které se nachází, trvale udržujeme průchozí dýchací cesty =&gt; nejčastěji </a:t>
            </a:r>
            <a:r>
              <a:rPr lang="cs-CZ" b="1" dirty="0" smtClean="0">
                <a:latin typeface="Book Antiqua" pitchFamily="18" charset="0"/>
              </a:rPr>
              <a:t>záklonem hlavy</a:t>
            </a:r>
          </a:p>
          <a:p>
            <a:pPr marL="3486150" lvl="7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Pokud nedýchá: postupujeme dle standardu neodkladné resuscitace (viz KPR)</a:t>
            </a:r>
            <a:endParaRPr lang="cs-CZ" dirty="0">
              <a:latin typeface="Book Antiqua" pitchFamily="18" charset="0"/>
            </a:endParaRPr>
          </a:p>
          <a:p>
            <a:pPr marL="1657350" lvl="3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Postižného nepřetržitě sledujeme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23728" y="6203038"/>
            <a:ext cx="540473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88173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92696"/>
            <a:ext cx="820891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57350" lvl="3" indent="-285750">
              <a:buFont typeface="Arial" pitchFamily="34" charset="0"/>
              <a:buChar char="•"/>
            </a:pPr>
            <a:r>
              <a:rPr lang="cs-CZ" dirty="0">
                <a:latin typeface="Book Antiqua" pitchFamily="18" charset="0"/>
              </a:rPr>
              <a:t>Postiženého uvedeme do zotavovací polohy pouze:</a:t>
            </a:r>
          </a:p>
          <a:p>
            <a:pPr marL="3486150" lvl="7" indent="-285750">
              <a:buFont typeface="Wingdings" pitchFamily="2" charset="2"/>
              <a:buChar char="q"/>
            </a:pPr>
            <a:r>
              <a:rPr lang="cs-CZ" dirty="0">
                <a:latin typeface="Book Antiqua" pitchFamily="18" charset="0"/>
              </a:rPr>
              <a:t>Jedná-li se o opilost, či jinou </a:t>
            </a:r>
            <a:r>
              <a:rPr lang="cs-CZ" dirty="0" smtClean="0">
                <a:latin typeface="Book Antiqua" pitchFamily="18" charset="0"/>
              </a:rPr>
              <a:t>otravu</a:t>
            </a:r>
            <a:endParaRPr lang="cs-CZ" dirty="0">
              <a:latin typeface="Book Antiqua" pitchFamily="18" charset="0"/>
            </a:endParaRPr>
          </a:p>
          <a:p>
            <a:pPr marL="3486150" lvl="7" indent="-285750">
              <a:buFont typeface="Wingdings" pitchFamily="2" charset="2"/>
              <a:buChar char="q"/>
            </a:pPr>
            <a:r>
              <a:rPr lang="cs-CZ" dirty="0">
                <a:latin typeface="Book Antiqua" pitchFamily="18" charset="0"/>
              </a:rPr>
              <a:t>Postižný zvrací nebo krvácí z úst či </a:t>
            </a:r>
            <a:r>
              <a:rPr lang="cs-CZ" dirty="0" smtClean="0">
                <a:latin typeface="Book Antiqua" pitchFamily="18" charset="0"/>
              </a:rPr>
              <a:t>nosu</a:t>
            </a:r>
            <a:endParaRPr lang="cs-CZ" dirty="0">
              <a:latin typeface="Book Antiqua" pitchFamily="18" charset="0"/>
            </a:endParaRPr>
          </a:p>
          <a:p>
            <a:pPr marL="3486150" lvl="7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Jedná-li se o bezvědomí následkem tonutí</a:t>
            </a:r>
          </a:p>
          <a:p>
            <a:pPr marL="3486150" lvl="7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Je-li nutné postiženého z jistých důvodů opustit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08270" y="2708920"/>
            <a:ext cx="50589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NEVHODNÝ POSTUP: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Nevytahujeme jazyk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Nepodkládáme hlavu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Postiženého se nepokoušíme posadit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14985" y="2520416"/>
            <a:ext cx="709401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!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08270" y="6236151"/>
            <a:ext cx="679212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92347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9382" y="176285"/>
            <a:ext cx="87871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Book Antiqua" pitchFamily="18" charset="0"/>
              </a:rPr>
              <a:t>ZÁKLADNÍ NEODKLADNÁ RESUSCITACE</a:t>
            </a:r>
          </a:p>
          <a:p>
            <a:pPr algn="ctr"/>
            <a:r>
              <a:rPr lang="cs-CZ" sz="3200" b="1" dirty="0" smtClean="0">
                <a:latin typeface="Book Antiqua" pitchFamily="18" charset="0"/>
              </a:rPr>
              <a:t>=&gt; KPR </a:t>
            </a:r>
            <a:r>
              <a:rPr lang="cs-CZ" sz="2000" b="1" dirty="0" smtClean="0">
                <a:latin typeface="Book Antiqua" pitchFamily="18" charset="0"/>
              </a:rPr>
              <a:t>(kardiopulmonální resuscitace)</a:t>
            </a:r>
            <a:endParaRPr lang="cs-CZ" sz="3200" b="1" dirty="0" smtClean="0">
              <a:latin typeface="Book Antiqua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94802" y="1161597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Nejčastější příznaky?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58772" y="1760716"/>
            <a:ext cx="74212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Náhlá ztráta vědomí postiženého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Postižený nereaguje na oslovení ani zatřesení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Postižený dýchá povrchně =&gt; lapavé vdechy, nebo nedýchá vůbec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6822" y="2892870"/>
            <a:ext cx="8335657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OŠETŘENÍ: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dirty="0" smtClean="0">
                <a:latin typeface="Book Antiqua" pitchFamily="18" charset="0"/>
              </a:rPr>
              <a:t>Postiženého oslovíme, mírně s ním zatřeseme =&gt; zjistíme zda reaguje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Pokud reaguje: </a:t>
            </a:r>
          </a:p>
          <a:p>
            <a:pPr marL="2571750" lvl="5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ponecháme postiženého v poloze ve které se nachází (nehrozí-li mu v ní jiné nebezpečí) </a:t>
            </a:r>
          </a:p>
          <a:p>
            <a:pPr marL="2571750" lvl="5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ošetříme ostatní poranění</a:t>
            </a:r>
          </a:p>
          <a:p>
            <a:pPr marL="2571750" lvl="5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zavoláme záchrannou službu</a:t>
            </a:r>
          </a:p>
          <a:p>
            <a:pPr marL="1657350" lvl="3" indent="-285750">
              <a:buFont typeface="Arial" pitchFamily="34" charset="0"/>
              <a:buChar char="•"/>
            </a:pPr>
            <a:r>
              <a:rPr lang="cs-CZ" dirty="0" smtClean="0">
                <a:latin typeface="Book Antiqua" pitchFamily="18" charset="0"/>
              </a:rPr>
              <a:t>Pokud nereaguje: </a:t>
            </a:r>
          </a:p>
          <a:p>
            <a:pPr marL="2571750" lvl="5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přivoláme někoho dalšího a postiženého opatrně přetočíme na záda</a:t>
            </a:r>
          </a:p>
          <a:p>
            <a:pPr marL="2571750" lvl="5" indent="-285750">
              <a:buFont typeface="Wingdings" pitchFamily="2" charset="2"/>
              <a:buChar char="q"/>
            </a:pPr>
            <a:r>
              <a:rPr lang="cs-CZ" dirty="0" smtClean="0">
                <a:latin typeface="Book Antiqua" pitchFamily="18" charset="0"/>
              </a:rPr>
              <a:t>Záklonem hlavy uvolníme dýchací cesty =&gt; jednu ruku položíme na čelo a tlakem na ni zakloníme hlavu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6339968"/>
            <a:ext cx="763284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86108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96144"/>
            <a:ext cx="835292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Takto uvolněné dýchací cesty udržujeme =&gt; kontrolu provádíme sledováním hrudníku, tváří a uchem přiložený k ústům raněného a pociťujeme proudící vzduch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cs-CZ" dirty="0" smtClean="0"/>
              <a:t> Pokud nereaguje a máme pochybnosti, zda postižený dýchá: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poklekneme vedle hrudníku postiženého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Dlaň jedné ruky přiložíme do středu hrudníku, hranu druhé ruky přiložíme na ruku první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Zaujmeme polohu kolmo k hrudníku postiženého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Pažemi propnuté v loktech stlačujeme hrudník o frekvenci alespoň 100 stlačení/min, do hloubky 5—6 cm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Po každém stlačení, umožníme hrudníku vrátit se do původní polohy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Nikdy ruce z hrudníku </a:t>
            </a:r>
            <a:r>
              <a:rPr lang="cs-CZ" b="1" dirty="0" smtClean="0"/>
              <a:t>NESUNDÁVÁME!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Takto pokračujeme až do příjezdu záchranné služby</a:t>
            </a:r>
            <a:endParaRPr lang="cs-CZ" dirty="0"/>
          </a:p>
          <a:p>
            <a:pPr marL="1200150" lvl="2" indent="-285750">
              <a:buFont typeface="Arial" pitchFamily="34" charset="0"/>
              <a:buChar char="•"/>
            </a:pPr>
            <a:r>
              <a:rPr lang="cs-CZ" dirty="0" smtClean="0"/>
              <a:t>Pokud je zachránce vyškolen a je ochoten provést umělé dýchání: </a:t>
            </a:r>
          </a:p>
          <a:p>
            <a:pPr marL="2114550" lvl="4" indent="-285750">
              <a:buFont typeface="Wingdings" pitchFamily="2" charset="2"/>
              <a:buChar char="q"/>
            </a:pPr>
            <a:r>
              <a:rPr lang="cs-CZ" dirty="0" smtClean="0"/>
              <a:t>Kombinujeme stlačení hrudníku s umělými v dechy v poměru </a:t>
            </a:r>
            <a:r>
              <a:rPr lang="cs-CZ" sz="2400" dirty="0" smtClean="0"/>
              <a:t> </a:t>
            </a:r>
            <a:r>
              <a:rPr lang="cs-CZ" sz="2400" b="1" dirty="0" smtClean="0"/>
              <a:t>30:2 </a:t>
            </a:r>
            <a:r>
              <a:rPr lang="cs-CZ" dirty="0" smtClean="0"/>
              <a:t>=&gt; 30 stlačení + 2 umělé vdechy (výdech plynulý, postižený má hlavu v záklonu)</a:t>
            </a:r>
          </a:p>
          <a:p>
            <a:pPr marL="2114550" lvl="4" indent="-285750">
              <a:buFont typeface="Wingdings" pitchFamily="2" charset="2"/>
              <a:buChar char="q"/>
            </a:pPr>
            <a:endParaRPr lang="cs-CZ" b="1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907704" y="6365557"/>
            <a:ext cx="640871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956189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mesta.obce.cz/VismoOnline_ActionScripts/Image.aspx?id_org=6506&amp;id_obrazky=2025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5143500" cy="328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www.sdovlcatarl.estranky.cz/img/picture/137/aaaa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4664"/>
            <a:ext cx="2857500" cy="206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http://shop.sorudo.cz/shop/img/p/7/4/74-thickbox_default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29" t="1739" r="19433"/>
          <a:stretch/>
        </p:blipFill>
        <p:spPr bwMode="auto">
          <a:xfrm>
            <a:off x="6044514" y="2708920"/>
            <a:ext cx="2504759" cy="373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6236151"/>
            <a:ext cx="576064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4365104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30 : 2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11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10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44114" y="404664"/>
            <a:ext cx="8084134" cy="501675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PRO SVOU OCHRANU </a:t>
            </a:r>
            <a:r>
              <a:rPr lang="cs-CZ" sz="8000" b="1" cap="none" spc="0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POUŽÍVÁM </a:t>
            </a:r>
            <a:r>
              <a:rPr lang="cs-CZ" sz="8000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RUKAVICE!!!</a:t>
            </a:r>
            <a:endParaRPr lang="cs-CZ" sz="8000" b="1" cap="none" spc="0" dirty="0">
              <a:ln w="10541" cmpd="sng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pic>
        <p:nvPicPr>
          <p:cNvPr id="16386" name="Picture 2" descr="http://www.mixxer.sk/fotky4756/fotom/gen__vyr_1200productimages_nitrileltblue_300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62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49313"/>
            <a:ext cx="1944216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mixxer.sk/fotky4756/fotom/gen__vyr_1200productimages_nitrileltblue_300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625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60" y="116632"/>
            <a:ext cx="1944216" cy="194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33233" y="158971"/>
            <a:ext cx="8531255" cy="6276898"/>
            <a:chOff x="433233" y="158971"/>
            <a:chExt cx="8531255" cy="6276898"/>
          </a:xfrm>
        </p:grpSpPr>
        <p:pic>
          <p:nvPicPr>
            <p:cNvPr id="6" name="Picture 2" descr="http://www.mixxer.sk/fotky4756/fotom/gen__vyr_1200productimages_nitrileltblue_3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62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84032" y="4460642"/>
              <a:ext cx="1944216" cy="19442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http://www.mixxer.sk/fotky4756/fotom/gen__vyr_1200productimages_nitrileltblue_3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62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272" y="1119394"/>
              <a:ext cx="1944216" cy="19442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http://www.mixxer.sk/fotky4756/fotom/gen__vyr_1200productimages_nitrileltblue_3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62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017" y="4491652"/>
              <a:ext cx="1944216" cy="19442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http://www.mixxer.sk/fotky4756/fotom/gen__vyr_1200productimages_nitrileltblue_3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0" b="100000" l="62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233" y="158971"/>
              <a:ext cx="1944216" cy="19442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" name="Obdélník 9"/>
          <p:cNvSpPr/>
          <p:nvPr/>
        </p:nvSpPr>
        <p:spPr>
          <a:xfrm>
            <a:off x="1385392" y="6362752"/>
            <a:ext cx="713557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060151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4114" y="404664"/>
            <a:ext cx="8084134" cy="526297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Přímé číslo na ZÁCHRANNOU SLUŽBU:</a:t>
            </a:r>
          </a:p>
          <a:p>
            <a:pPr algn="ctr"/>
            <a:r>
              <a:rPr lang="cs-CZ" sz="9600" b="1" cap="none" spc="0" dirty="0" smtClean="0">
                <a:ln w="10541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155</a:t>
            </a:r>
            <a:endParaRPr lang="cs-CZ" sz="9600" b="1" cap="none" spc="0" dirty="0">
              <a:ln w="10541" cmpd="sng">
                <a:solidFill>
                  <a:schemeClr val="tx1"/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33675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807" y="496142"/>
            <a:ext cx="892899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sz="1600" u="sng" dirty="0">
                <a:hlinkClick r:id="rId2"/>
              </a:rPr>
              <a:t>http://www.jsdh-prosimerice.wz.cz/images/p023_0_01_01.jpg</a:t>
            </a:r>
            <a:endParaRPr lang="cs-CZ" sz="1600" dirty="0"/>
          </a:p>
          <a:p>
            <a:r>
              <a:rPr lang="cs-CZ" sz="1600" u="sng" dirty="0">
                <a:hlinkClick r:id="rId3"/>
              </a:rPr>
              <a:t>http://www.hbl.cz/image/200608050829_zmije.jpg</a:t>
            </a:r>
            <a:endParaRPr lang="cs-CZ" sz="1600" dirty="0"/>
          </a:p>
          <a:p>
            <a:r>
              <a:rPr lang="cs-CZ" sz="1600" u="sng" dirty="0">
                <a:hlinkClick r:id="rId4"/>
              </a:rPr>
              <a:t>http://www.hypro.cz/images/lboy.gif</a:t>
            </a:r>
            <a:endParaRPr lang="cs-CZ" sz="1600" dirty="0"/>
          </a:p>
          <a:p>
            <a:r>
              <a:rPr lang="cs-CZ" sz="1600" u="sng" dirty="0">
                <a:hlinkClick r:id="rId5"/>
              </a:rPr>
              <a:t>http://standa.vojta.sweb.cz/poradce/strip_krvaceni.jpg</a:t>
            </a:r>
            <a:endParaRPr lang="cs-CZ" sz="1600" dirty="0"/>
          </a:p>
          <a:p>
            <a:r>
              <a:rPr lang="cs-CZ" sz="1600" u="sng" dirty="0">
                <a:hlinkClick r:id="rId6"/>
              </a:rPr>
              <a:t>http://standa.vojta.sweb.cz/poradce/strip_krvaceni2.jpg</a:t>
            </a:r>
            <a:endParaRPr lang="cs-CZ" sz="1600" dirty="0"/>
          </a:p>
          <a:p>
            <a:r>
              <a:rPr lang="cs-CZ" sz="1600" u="sng" dirty="0">
                <a:hlinkClick r:id="rId7"/>
              </a:rPr>
              <a:t>http://www.msborovskeho.eu/images/ho23.gif</a:t>
            </a:r>
            <a:endParaRPr lang="cs-CZ" sz="1600" dirty="0"/>
          </a:p>
          <a:p>
            <a:r>
              <a:rPr lang="cs-CZ" sz="1600" u="sng" dirty="0">
                <a:hlinkClick r:id="rId8"/>
              </a:rPr>
              <a:t>http://www.freewebs.com/aloeveratablety/tabletky.jpg</a:t>
            </a:r>
            <a:endParaRPr lang="cs-CZ" sz="1600" dirty="0"/>
          </a:p>
          <a:p>
            <a:r>
              <a:rPr lang="cs-CZ" sz="1600" u="sng" dirty="0">
                <a:hlinkClick r:id="rId9"/>
              </a:rPr>
              <a:t>http://tb.ziareromania.ro/Otrava-pe-care-o-va-inghiti-castigatorul-alegerilor/18890d33aba87c1cd/240/0/1/70/Otrava-pe-care-o-va-inghiti-castigatorul-alegerilor.jpg</a:t>
            </a:r>
            <a:r>
              <a:rPr lang="cs-CZ" sz="1600" dirty="0"/>
              <a:t> </a:t>
            </a:r>
          </a:p>
          <a:p>
            <a:r>
              <a:rPr lang="cs-CZ" sz="1600" u="sng" dirty="0">
                <a:hlinkClick r:id="rId10"/>
              </a:rPr>
              <a:t>http://aa.ecn.cz/img_upload/e6ffb6c50bc1424ab10ecf09e063cd63/kour_komin.jpg</a:t>
            </a:r>
            <a:endParaRPr lang="cs-CZ" sz="1600" dirty="0"/>
          </a:p>
          <a:p>
            <a:r>
              <a:rPr lang="cs-CZ" sz="1600" u="sng" dirty="0">
                <a:hlinkClick r:id="rId11"/>
              </a:rPr>
              <a:t>http://www.nazeleno.cz/Files/ResizedImages/obrazky/Dum-a-zahrada/5cisticichprostredku/perex_329x-1_0901251854.jpg</a:t>
            </a:r>
            <a:endParaRPr lang="cs-CZ" sz="1600" dirty="0"/>
          </a:p>
          <a:p>
            <a:r>
              <a:rPr lang="cs-CZ" sz="1600" u="sng" dirty="0">
                <a:hlinkClick r:id="rId12"/>
              </a:rPr>
              <a:t>http://shop.sorudo.cz/shop/img/p/7/4/74-thickbox_default.jpg</a:t>
            </a:r>
            <a:endParaRPr lang="cs-CZ" sz="1600" dirty="0"/>
          </a:p>
          <a:p>
            <a:r>
              <a:rPr lang="cs-CZ" sz="1600" u="sng" dirty="0">
                <a:hlinkClick r:id="rId13"/>
              </a:rPr>
              <a:t>http://mesta.obce.cz/VismoOnline_ActionScripts/Image.aspx?id_org=6506&amp;id_obrazky=202520</a:t>
            </a:r>
            <a:endParaRPr lang="cs-CZ" sz="1600" dirty="0"/>
          </a:p>
          <a:p>
            <a:r>
              <a:rPr lang="cs-CZ" sz="1600" u="sng" dirty="0">
                <a:hlinkClick r:id="rId14"/>
              </a:rPr>
              <a:t>http://www.sdovlcatarl.estranky.cz/img/picture/137/aaaaa.jpg</a:t>
            </a:r>
            <a:endParaRPr lang="cs-CZ" sz="1600" dirty="0"/>
          </a:p>
          <a:p>
            <a:r>
              <a:rPr lang="cs-CZ" sz="1600" u="sng" dirty="0">
                <a:hlinkClick r:id="rId15"/>
              </a:rPr>
              <a:t>http://www.mixxer.sk/fotky4756/fotom/gen__vyr_1200productimages_nitrileltblue_300.jpg</a:t>
            </a:r>
            <a:endParaRPr lang="cs-CZ" sz="16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6236360"/>
            <a:ext cx="720080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Autorem materiálu a všech jeho částí, není-li uvedeno jinak, je Lucie Kováčová.</a:t>
            </a:r>
          </a:p>
          <a:p>
            <a:pPr algn="ctr"/>
            <a:r>
              <a:rPr lang="cs-CZ" sz="1100" i="1" dirty="0"/>
              <a:t>Financované z ESF a státního rozpočtu ČR.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12731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656</TotalTime>
  <Words>1783</Words>
  <Application>Microsoft Office PowerPoint</Application>
  <PresentationFormat>Předvádění na obrazovce (4:3)</PresentationFormat>
  <Paragraphs>288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79</cp:revision>
  <dcterms:created xsi:type="dcterms:W3CDTF">2013-04-21T19:16:35Z</dcterms:created>
  <dcterms:modified xsi:type="dcterms:W3CDTF">2013-06-17T11:48:54Z</dcterms:modified>
</cp:coreProperties>
</file>