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CC62C-0F43-4BAD-9109-BA6700E00B60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C73FB3-D6D3-4286-BAB0-0E67E113D7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900744A-7762-4804-959D-14A9A91C12B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3CE4E52-E142-47B5-847A-63335338E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 dir="in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unwrrrELx4" TargetMode="External"/><Relationship Id="rId2" Type="http://schemas.openxmlformats.org/officeDocument/2006/relationships/hyperlink" Target="http://www.youtube.com/watch?v=TJjdQaLKr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HBqcSMBWTN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20. ledna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moderním 		   hudebním žánrem romské hudby –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Rompopem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 Pozornost je 	   věnována obecné charakteristice hudebního žánru, hudebním 	   kapelám, textům i melodiím. V závěrečné části si žáci můžou 	   prostřednictvím hypertextových odkazů poslechnout ukázky 	   tohoto hudebního žánru.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Rompop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V druhé polovině 20. stol. začíná tradiční romskou hudbu ovlivňovat hudba </a:t>
            </a:r>
            <a:r>
              <a:rPr lang="cs-CZ" b="1" dirty="0" smtClean="0">
                <a:solidFill>
                  <a:schemeClr val="bg1"/>
                </a:solidFill>
              </a:rPr>
              <a:t>populární. 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Čím je to způsobeno především?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Rozšířením rozhlasu a televize.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Romové začínají více pronikat do nových hudebních oblastí (pop music a rock), vytvářejí svérázné směsice, v nichž dominují: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b="1" dirty="0">
                <a:solidFill>
                  <a:schemeClr val="accent1"/>
                </a:solidFill>
              </a:rPr>
              <a:t>emotivní projev a velká dávka </a:t>
            </a:r>
            <a:r>
              <a:rPr lang="cs-CZ" b="1" dirty="0" smtClean="0">
                <a:solidFill>
                  <a:schemeClr val="accent1"/>
                </a:solidFill>
              </a:rPr>
              <a:t>muzikálnosti.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7452320" y="2564904"/>
            <a:ext cx="1152128" cy="864096"/>
          </a:xfrm>
          <a:prstGeom prst="cloudCallout">
            <a:avLst>
              <a:gd name="adj1" fmla="val -146761"/>
              <a:gd name="adj2" fmla="val 25815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Romské kapely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Romské kapely začínají </a:t>
            </a:r>
            <a:r>
              <a:rPr lang="cs-CZ" sz="2200" b="1" dirty="0">
                <a:solidFill>
                  <a:schemeClr val="bg1"/>
                </a:solidFill>
              </a:rPr>
              <a:t>veřejně vystupovat, nahrávají hudební nosiče a účastní se festivalů</a:t>
            </a:r>
            <a:r>
              <a:rPr lang="cs-CZ" sz="2200" b="1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200" b="1" dirty="0" smtClean="0">
                <a:solidFill>
                  <a:schemeClr val="bg1"/>
                </a:solidFill>
              </a:rPr>
              <a:t>K významným hudebním osobnostem tohoto žánru patří </a:t>
            </a:r>
            <a:r>
              <a:rPr lang="cs-CZ" sz="2200" b="1" dirty="0" smtClean="0">
                <a:solidFill>
                  <a:schemeClr val="accent1"/>
                </a:solidFill>
              </a:rPr>
              <a:t>Věra Bílá a Kale.</a:t>
            </a:r>
          </a:p>
          <a:p>
            <a:r>
              <a:rPr lang="cs-CZ" sz="2200" b="1" dirty="0" smtClean="0">
                <a:solidFill>
                  <a:schemeClr val="bg1"/>
                </a:solidFill>
              </a:rPr>
              <a:t>V písních Věry Bílé se mísí prvky tradiční romské hudby s prvky španělské a latinskoamerické hudby.</a:t>
            </a:r>
          </a:p>
          <a:p>
            <a:r>
              <a:rPr lang="cs-CZ" sz="2200" b="1" dirty="0" smtClean="0">
                <a:solidFill>
                  <a:schemeClr val="bg1"/>
                </a:solidFill>
              </a:rPr>
              <a:t>Mezi další známé osobnosti </a:t>
            </a:r>
            <a:r>
              <a:rPr lang="cs-CZ" sz="2200" b="1" dirty="0" err="1" smtClean="0">
                <a:solidFill>
                  <a:schemeClr val="bg1"/>
                </a:solidFill>
              </a:rPr>
              <a:t>Rompopu</a:t>
            </a:r>
            <a:r>
              <a:rPr lang="cs-CZ" sz="2200" b="1" dirty="0" smtClean="0">
                <a:solidFill>
                  <a:schemeClr val="bg1"/>
                </a:solidFill>
              </a:rPr>
              <a:t> patří: </a:t>
            </a:r>
          </a:p>
          <a:p>
            <a:pPr>
              <a:buNone/>
            </a:pPr>
            <a:r>
              <a:rPr lang="cs-CZ" sz="2200" b="1" dirty="0" smtClean="0">
                <a:solidFill>
                  <a:schemeClr val="accent1"/>
                </a:solidFill>
              </a:rPr>
              <a:t>	</a:t>
            </a:r>
            <a:r>
              <a:rPr lang="cs-CZ" sz="2200" b="1" dirty="0" err="1" smtClean="0">
                <a:solidFill>
                  <a:schemeClr val="accent1"/>
                </a:solidFill>
              </a:rPr>
              <a:t>Čilágos</a:t>
            </a:r>
            <a:r>
              <a:rPr lang="cs-CZ" sz="2200" b="1" dirty="0" smtClean="0">
                <a:solidFill>
                  <a:schemeClr val="accent1"/>
                </a:solidFill>
              </a:rPr>
              <a:t>,</a:t>
            </a:r>
            <a:r>
              <a:rPr lang="cs-CZ" sz="2200" b="1" dirty="0" smtClean="0">
                <a:solidFill>
                  <a:srgbClr val="800080"/>
                </a:solidFill>
              </a:rPr>
              <a:t> </a:t>
            </a:r>
            <a:r>
              <a:rPr lang="cs-CZ" sz="2200" b="1" dirty="0" smtClean="0">
                <a:solidFill>
                  <a:schemeClr val="accent1"/>
                </a:solidFill>
              </a:rPr>
              <a:t>Ida </a:t>
            </a:r>
            <a:r>
              <a:rPr lang="cs-CZ" sz="2200" b="1" dirty="0" err="1">
                <a:solidFill>
                  <a:schemeClr val="accent1"/>
                </a:solidFill>
              </a:rPr>
              <a:t>Kelarová</a:t>
            </a:r>
            <a:r>
              <a:rPr lang="cs-CZ" sz="2200" b="1" i="1" dirty="0">
                <a:solidFill>
                  <a:schemeClr val="accent1"/>
                </a:solidFill>
              </a:rPr>
              <a:t> </a:t>
            </a:r>
            <a:r>
              <a:rPr lang="cs-CZ" sz="2200" b="1" dirty="0">
                <a:solidFill>
                  <a:schemeClr val="accent1"/>
                </a:solidFill>
              </a:rPr>
              <a:t>a Romano </a:t>
            </a:r>
            <a:r>
              <a:rPr lang="cs-CZ" sz="2200" b="1" dirty="0" err="1">
                <a:solidFill>
                  <a:schemeClr val="accent1"/>
                </a:solidFill>
              </a:rPr>
              <a:t>Rat</a:t>
            </a:r>
            <a:r>
              <a:rPr lang="cs-CZ" sz="2200" b="1" i="1" dirty="0">
                <a:solidFill>
                  <a:schemeClr val="accent1"/>
                </a:solidFill>
              </a:rPr>
              <a:t>, </a:t>
            </a:r>
            <a:r>
              <a:rPr lang="cs-CZ" sz="2200" b="1" dirty="0" err="1">
                <a:solidFill>
                  <a:schemeClr val="accent1"/>
                </a:solidFill>
              </a:rPr>
              <a:t>Terne</a:t>
            </a:r>
            <a:r>
              <a:rPr lang="cs-CZ" sz="2200" b="1" dirty="0">
                <a:solidFill>
                  <a:schemeClr val="accent1"/>
                </a:solidFill>
              </a:rPr>
              <a:t> </a:t>
            </a:r>
            <a:r>
              <a:rPr lang="cs-CZ" sz="2200" b="1" dirty="0" err="1">
                <a:solidFill>
                  <a:schemeClr val="accent1"/>
                </a:solidFill>
              </a:rPr>
              <a:t>Čhave</a:t>
            </a:r>
            <a:r>
              <a:rPr lang="cs-CZ" sz="2200" b="1" dirty="0">
                <a:solidFill>
                  <a:schemeClr val="accent1"/>
                </a:solidFill>
              </a:rPr>
              <a:t>, </a:t>
            </a:r>
            <a:r>
              <a:rPr lang="cs-CZ" sz="2200" b="1" dirty="0" err="1">
                <a:solidFill>
                  <a:schemeClr val="accent1"/>
                </a:solidFill>
              </a:rPr>
              <a:t>Točkolotoč</a:t>
            </a:r>
            <a:r>
              <a:rPr lang="cs-CZ" sz="2200" b="1" dirty="0">
                <a:solidFill>
                  <a:srgbClr val="800080"/>
                </a:solidFill>
              </a:rPr>
              <a:t> </a:t>
            </a:r>
            <a:r>
              <a:rPr lang="cs-CZ" sz="2200" b="1" dirty="0" smtClean="0">
                <a:solidFill>
                  <a:schemeClr val="accent1"/>
                </a:solidFill>
              </a:rPr>
              <a:t>ad..</a:t>
            </a:r>
          </a:p>
          <a:p>
            <a:r>
              <a:rPr lang="cs-CZ" sz="2200" b="1" dirty="0" smtClean="0">
                <a:solidFill>
                  <a:schemeClr val="bg1"/>
                </a:solidFill>
              </a:rPr>
              <a:t>Hudba </a:t>
            </a:r>
            <a:r>
              <a:rPr lang="cs-CZ" sz="2200" b="1" dirty="0">
                <a:solidFill>
                  <a:schemeClr val="bg1"/>
                </a:solidFill>
              </a:rPr>
              <a:t>těchto skupin si stále </a:t>
            </a:r>
            <a:r>
              <a:rPr lang="cs-CZ" sz="2200" b="1" dirty="0" smtClean="0">
                <a:solidFill>
                  <a:schemeClr val="bg1"/>
                </a:solidFill>
              </a:rPr>
              <a:t>drží </a:t>
            </a:r>
            <a:r>
              <a:rPr lang="cs-CZ" sz="2200" b="1" dirty="0">
                <a:solidFill>
                  <a:schemeClr val="bg1"/>
                </a:solidFill>
              </a:rPr>
              <a:t>tradiční prvky, nicméně je otevřena i prvkům populární hudby. </a:t>
            </a:r>
            <a:r>
              <a:rPr lang="cs-CZ" sz="2200" b="1" dirty="0" smtClean="0">
                <a:solidFill>
                  <a:schemeClr val="bg1"/>
                </a:solidFill>
              </a:rPr>
              <a:t> </a:t>
            </a:r>
            <a:endParaRPr lang="cs-CZ" sz="2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Texty písní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Texty písní </a:t>
            </a:r>
            <a:r>
              <a:rPr lang="cs-CZ" b="1" dirty="0" err="1" smtClean="0">
                <a:solidFill>
                  <a:schemeClr val="bg1"/>
                </a:solidFill>
              </a:rPr>
              <a:t>Rompopu</a:t>
            </a:r>
            <a:r>
              <a:rPr lang="cs-CZ" b="1" dirty="0" smtClean="0">
                <a:solidFill>
                  <a:schemeClr val="bg1"/>
                </a:solidFill>
              </a:rPr>
              <a:t> jsou různé, liší se obsahem i kvalitou.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Méně kvalitní písně po obsahové stránce často opakují klišé typu: „miluju tě“, „proč mě nemiluješ?“…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Ostatní texty reflektují pocity současných Romů a jsou pokračováním romské tradice.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Většina textařů romských písní se řídí romským příslovím</a:t>
            </a:r>
            <a:r>
              <a:rPr lang="cs-CZ" b="1" dirty="0" smtClean="0">
                <a:solidFill>
                  <a:schemeClr val="accent1"/>
                </a:solidFill>
              </a:rPr>
              <a:t>: „Dobrá píseň mluví pravdu“</a:t>
            </a:r>
            <a:r>
              <a:rPr lang="cs-CZ" b="1" dirty="0">
                <a:solidFill>
                  <a:schemeClr val="accent1"/>
                </a:solidFill>
              </a:rPr>
              <a:t>.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Melodie </a:t>
            </a:r>
            <a:r>
              <a:rPr lang="cs-CZ" b="1" dirty="0" err="1" smtClean="0"/>
              <a:t>rompopových</a:t>
            </a:r>
            <a:r>
              <a:rPr lang="cs-CZ" b="1" dirty="0" smtClean="0"/>
              <a:t> písní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Melodie </a:t>
            </a:r>
            <a:r>
              <a:rPr lang="cs-CZ" b="1" dirty="0" err="1" smtClean="0">
                <a:solidFill>
                  <a:schemeClr val="bg1"/>
                </a:solidFill>
              </a:rPr>
              <a:t>rompopových</a:t>
            </a:r>
            <a:r>
              <a:rPr lang="cs-CZ" b="1" dirty="0" smtClean="0">
                <a:solidFill>
                  <a:schemeClr val="bg1"/>
                </a:solidFill>
              </a:rPr>
              <a:t> písní </a:t>
            </a:r>
            <a:r>
              <a:rPr lang="cs-CZ" b="1" dirty="0">
                <a:solidFill>
                  <a:schemeClr val="bg1"/>
                </a:solidFill>
              </a:rPr>
              <a:t>jsou formálně symetrické, často tvoří strofu a refrén. 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>
                <a:solidFill>
                  <a:schemeClr val="bg1"/>
                </a:solidFill>
              </a:rPr>
              <a:t>Nejčastější je instrumentálně-vokální interpretace, zpěv bývá vícehlasý a nástrojové obsazení tvoří hlavně kytary, klávesy a bicí. 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Často se užívají staré texty písní k novým melodiím.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Odkazy na </a:t>
            </a:r>
            <a:r>
              <a:rPr lang="cs-CZ" b="1" dirty="0" err="1" smtClean="0">
                <a:effectLst/>
              </a:rPr>
              <a:t>rompopové</a:t>
            </a:r>
            <a:r>
              <a:rPr lang="cs-CZ" b="1" dirty="0" smtClean="0">
                <a:effectLst/>
              </a:rPr>
              <a:t> písně</a:t>
            </a:r>
            <a:endParaRPr lang="cs-CZ" b="1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" pitchFamily="18" charset="0"/>
              </a:rPr>
              <a:t>    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Věra Bíla &amp; Kale Live 1. Pro Kalo </a:t>
            </a:r>
            <a:r>
              <a:rPr lang="cs-CZ" b="1" dirty="0" err="1" smtClean="0">
                <a:solidFill>
                  <a:schemeClr val="accent1"/>
                </a:solidFill>
                <a:latin typeface="Century" pitchFamily="18" charset="0"/>
              </a:rPr>
              <a:t>Gadoro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 (</a:t>
            </a:r>
            <a:r>
              <a:rPr lang="cs-CZ" b="1" dirty="0" err="1" smtClean="0">
                <a:solidFill>
                  <a:schemeClr val="accent1"/>
                </a:solidFill>
                <a:latin typeface="Century" pitchFamily="18" charset="0"/>
              </a:rPr>
              <a:t>Black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  <a:latin typeface="Century" pitchFamily="18" charset="0"/>
              </a:rPr>
              <a:t>Shirt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) – koncert + </a:t>
            </a:r>
            <a:r>
              <a:rPr lang="cs-CZ" b="1" dirty="0" err="1" smtClean="0">
                <a:solidFill>
                  <a:schemeClr val="accent1"/>
                </a:solidFill>
                <a:latin typeface="Century" pitchFamily="18" charset="0"/>
              </a:rPr>
              <a:t>rohovor</a:t>
            </a:r>
            <a:endParaRPr lang="cs-CZ" b="1" dirty="0" smtClean="0">
              <a:solidFill>
                <a:schemeClr val="accent1"/>
              </a:solidFill>
              <a:latin typeface="Century" pitchFamily="18" charset="0"/>
            </a:endParaRPr>
          </a:p>
          <a:p>
            <a:r>
              <a:rPr lang="cs-CZ" b="1" dirty="0" smtClean="0">
                <a:latin typeface="Century" pitchFamily="18" charset="0"/>
                <a:hlinkClick r:id="rId2"/>
              </a:rPr>
              <a:t>http://www.</a:t>
            </a:r>
            <a:r>
              <a:rPr lang="cs-CZ" b="1" dirty="0" err="1" smtClean="0">
                <a:latin typeface="Century" pitchFamily="18" charset="0"/>
                <a:hlinkClick r:id="rId2"/>
              </a:rPr>
              <a:t>youtube.com</a:t>
            </a:r>
            <a:r>
              <a:rPr lang="cs-CZ" b="1" dirty="0" smtClean="0">
                <a:latin typeface="Century" pitchFamily="18" charset="0"/>
                <a:hlinkClick r:id="rId2"/>
              </a:rPr>
              <a:t>/</a:t>
            </a:r>
            <a:r>
              <a:rPr lang="cs-CZ" b="1" dirty="0" err="1" smtClean="0">
                <a:latin typeface="Century" pitchFamily="18" charset="0"/>
                <a:hlinkClick r:id="rId2"/>
              </a:rPr>
              <a:t>watch</a:t>
            </a:r>
            <a:r>
              <a:rPr lang="cs-CZ" b="1" dirty="0" smtClean="0">
                <a:latin typeface="Century" pitchFamily="18" charset="0"/>
                <a:hlinkClick r:id="rId2"/>
              </a:rPr>
              <a:t>?v=</a:t>
            </a:r>
            <a:r>
              <a:rPr lang="cs-CZ" b="1" dirty="0" err="1" smtClean="0">
                <a:latin typeface="Century" pitchFamily="18" charset="0"/>
                <a:hlinkClick r:id="rId2"/>
              </a:rPr>
              <a:t>TJjdQaLKroM</a:t>
            </a:r>
            <a:endParaRPr lang="cs-CZ" b="1" dirty="0" smtClean="0">
              <a:latin typeface="Century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" pitchFamily="18" charset="0"/>
              </a:rPr>
              <a:t>	</a:t>
            </a:r>
            <a:r>
              <a:rPr lang="it-IT" b="1" dirty="0" smtClean="0">
                <a:solidFill>
                  <a:schemeClr val="accent1"/>
                </a:solidFill>
                <a:latin typeface="Century" pitchFamily="18" charset="0"/>
              </a:rPr>
              <a:t>V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ě</a:t>
            </a:r>
            <a:r>
              <a:rPr lang="it-IT" b="1" dirty="0" smtClean="0">
                <a:solidFill>
                  <a:schemeClr val="accent1"/>
                </a:solidFill>
                <a:latin typeface="Century" pitchFamily="18" charset="0"/>
              </a:rPr>
              <a:t>ra B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í</a:t>
            </a:r>
            <a:r>
              <a:rPr lang="it-IT" b="1" dirty="0" smtClean="0">
                <a:solidFill>
                  <a:schemeClr val="accent1"/>
                </a:solidFill>
                <a:latin typeface="Century" pitchFamily="18" charset="0"/>
              </a:rPr>
              <a:t>l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á</a:t>
            </a:r>
            <a:r>
              <a:rPr lang="it-IT" b="1" dirty="0" smtClean="0">
                <a:solidFill>
                  <a:schemeClr val="accent1"/>
                </a:solidFill>
                <a:latin typeface="Century" pitchFamily="18" charset="0"/>
              </a:rPr>
              <a:t> &amp; Kale - Pas o panori</a:t>
            </a:r>
          </a:p>
          <a:p>
            <a:r>
              <a:rPr lang="cs-CZ" b="1" dirty="0" smtClean="0">
                <a:latin typeface="Century" pitchFamily="18" charset="0"/>
                <a:hlinkClick r:id="rId3"/>
              </a:rPr>
              <a:t>http://www.</a:t>
            </a:r>
            <a:r>
              <a:rPr lang="cs-CZ" b="1" dirty="0" err="1" smtClean="0">
                <a:latin typeface="Century" pitchFamily="18" charset="0"/>
                <a:hlinkClick r:id="rId3"/>
              </a:rPr>
              <a:t>youtube.com</a:t>
            </a:r>
            <a:r>
              <a:rPr lang="cs-CZ" b="1" dirty="0" smtClean="0">
                <a:latin typeface="Century" pitchFamily="18" charset="0"/>
                <a:hlinkClick r:id="rId3"/>
              </a:rPr>
              <a:t>/</a:t>
            </a:r>
            <a:r>
              <a:rPr lang="cs-CZ" b="1" dirty="0" err="1" smtClean="0">
                <a:latin typeface="Century" pitchFamily="18" charset="0"/>
                <a:hlinkClick r:id="rId3"/>
              </a:rPr>
              <a:t>watch</a:t>
            </a:r>
            <a:r>
              <a:rPr lang="cs-CZ" b="1" dirty="0" smtClean="0">
                <a:latin typeface="Century" pitchFamily="18" charset="0"/>
                <a:hlinkClick r:id="rId3"/>
              </a:rPr>
              <a:t>?v=qunwrrrELx4</a:t>
            </a:r>
            <a:endParaRPr lang="cs-CZ" b="1" dirty="0" smtClean="0">
              <a:latin typeface="Century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Century" pitchFamily="18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Ida </a:t>
            </a:r>
            <a:r>
              <a:rPr lang="cs-CZ" b="1" dirty="0" err="1" smtClean="0">
                <a:solidFill>
                  <a:schemeClr val="accent1"/>
                </a:solidFill>
                <a:latin typeface="Century" pitchFamily="18" charset="0"/>
              </a:rPr>
              <a:t>Kelarova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, </a:t>
            </a:r>
            <a:r>
              <a:rPr lang="cs-CZ" b="1" dirty="0" err="1" smtClean="0">
                <a:solidFill>
                  <a:schemeClr val="accent1"/>
                </a:solidFill>
                <a:latin typeface="Century" pitchFamily="18" charset="0"/>
              </a:rPr>
              <a:t>Desiderius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  <a:latin typeface="Century" pitchFamily="18" charset="0"/>
              </a:rPr>
              <a:t>Duzda</a:t>
            </a:r>
            <a:r>
              <a:rPr lang="cs-CZ" b="1" dirty="0" smtClean="0">
                <a:solidFill>
                  <a:schemeClr val="accent1"/>
                </a:solidFill>
                <a:latin typeface="Century" pitchFamily="18" charset="0"/>
              </a:rPr>
              <a:t> – Mamo </a:t>
            </a:r>
            <a:r>
              <a:rPr lang="cs-CZ" b="1" dirty="0" err="1" smtClean="0">
                <a:solidFill>
                  <a:schemeClr val="accent1"/>
                </a:solidFill>
                <a:latin typeface="Century" pitchFamily="18" charset="0"/>
              </a:rPr>
              <a:t>Miri</a:t>
            </a:r>
            <a:endParaRPr lang="cs-CZ" b="1" dirty="0" smtClean="0">
              <a:solidFill>
                <a:schemeClr val="accent1"/>
              </a:solidFill>
              <a:latin typeface="Century" pitchFamily="18" charset="0"/>
            </a:endParaRPr>
          </a:p>
          <a:p>
            <a:r>
              <a:rPr lang="cs-CZ" b="1" dirty="0" smtClean="0">
                <a:latin typeface="Century" pitchFamily="18" charset="0"/>
                <a:hlinkClick r:id="rId4"/>
              </a:rPr>
              <a:t>http://www.</a:t>
            </a:r>
            <a:r>
              <a:rPr lang="cs-CZ" b="1" dirty="0" err="1" smtClean="0">
                <a:latin typeface="Century" pitchFamily="18" charset="0"/>
                <a:hlinkClick r:id="rId4"/>
              </a:rPr>
              <a:t>youtube.com</a:t>
            </a:r>
            <a:r>
              <a:rPr lang="cs-CZ" b="1" dirty="0" smtClean="0">
                <a:latin typeface="Century" pitchFamily="18" charset="0"/>
                <a:hlinkClick r:id="rId4"/>
              </a:rPr>
              <a:t>/</a:t>
            </a:r>
            <a:r>
              <a:rPr lang="cs-CZ" b="1" dirty="0" err="1" smtClean="0">
                <a:latin typeface="Century" pitchFamily="18" charset="0"/>
                <a:hlinkClick r:id="rId4"/>
              </a:rPr>
              <a:t>watch</a:t>
            </a:r>
            <a:r>
              <a:rPr lang="cs-CZ" b="1" dirty="0" smtClean="0">
                <a:latin typeface="Century" pitchFamily="18" charset="0"/>
                <a:hlinkClick r:id="rId4"/>
              </a:rPr>
              <a:t>?v=</a:t>
            </a:r>
            <a:r>
              <a:rPr lang="cs-CZ" b="1" dirty="0" err="1" smtClean="0">
                <a:latin typeface="Century" pitchFamily="18" charset="0"/>
                <a:hlinkClick r:id="rId4"/>
              </a:rPr>
              <a:t>HBqcSMBWTNg</a:t>
            </a:r>
            <a:endParaRPr lang="cs-CZ" b="1" dirty="0">
              <a:latin typeface="Century" pitchFamily="18" charset="0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b="1" i="1" dirty="0" smtClean="0">
                <a:solidFill>
                  <a:schemeClr val="bg1"/>
                </a:solidFill>
              </a:rPr>
              <a:t>PLOCEK, J.: Hudba středovýchodní Evropy, Praha, </a:t>
            </a:r>
            <a:r>
              <a:rPr lang="cs-CZ" b="1" i="1" dirty="0" err="1" smtClean="0">
                <a:solidFill>
                  <a:schemeClr val="bg1"/>
                </a:solidFill>
              </a:rPr>
              <a:t>Torst</a:t>
            </a:r>
            <a:r>
              <a:rPr lang="cs-CZ" b="1" i="1" dirty="0" smtClean="0">
                <a:solidFill>
                  <a:schemeClr val="bg1"/>
                </a:solidFill>
              </a:rPr>
              <a:t>, 2003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i="1" dirty="0" smtClean="0">
                <a:solidFill>
                  <a:schemeClr val="bg1"/>
                </a:solidFill>
              </a:rPr>
              <a:t>KOVALCSIK, K.: „Hudba Romů v Maďarsku“, In: JURKOVÁ, Zuzana (</a:t>
            </a:r>
            <a:r>
              <a:rPr lang="cs-CZ" b="1" i="1" dirty="0" err="1" smtClean="0">
                <a:solidFill>
                  <a:schemeClr val="bg1"/>
                </a:solidFill>
              </a:rPr>
              <a:t>ed</a:t>
            </a:r>
            <a:r>
              <a:rPr lang="cs-CZ" b="1" i="1" dirty="0" smtClean="0">
                <a:solidFill>
                  <a:schemeClr val="bg1"/>
                </a:solidFill>
              </a:rPr>
              <a:t>.): Romská hudba na přelomu tisíciletí. Sborník ze stejnojmenné konference při Světovém festivalu romské hudby KHAMORO 2003 pořádané o.s. Slovo21 ve spolupráci s Fakultou humanitních studií UK v Praze, Praha: </a:t>
            </a:r>
            <a:r>
              <a:rPr lang="cs-CZ" b="1" i="1" dirty="0" err="1" smtClean="0">
                <a:solidFill>
                  <a:schemeClr val="bg1"/>
                </a:solidFill>
              </a:rPr>
              <a:t>Saga</a:t>
            </a:r>
            <a:r>
              <a:rPr lang="cs-CZ" b="1" i="1" dirty="0" smtClean="0">
                <a:solidFill>
                  <a:schemeClr val="bg1"/>
                </a:solidFill>
              </a:rPr>
              <a:t>, 2003, s. 21–31. 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/>
                </a:solidFill>
              </a:rPr>
              <a:t>BELIŠOVÁ, J.: „</a:t>
            </a:r>
            <a:r>
              <a:rPr lang="cs-CZ" b="1" dirty="0" err="1" smtClean="0">
                <a:solidFill>
                  <a:schemeClr val="bg1"/>
                </a:solidFill>
              </a:rPr>
              <a:t>Phurikane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giľa</a:t>
            </a:r>
            <a:r>
              <a:rPr lang="cs-CZ" b="1" dirty="0" smtClean="0">
                <a:solidFill>
                  <a:schemeClr val="bg1"/>
                </a:solidFill>
              </a:rPr>
              <a:t> – Starodávné romské písně na Slovensku“, In JURKOVÁ, Zuzana (</a:t>
            </a:r>
            <a:r>
              <a:rPr lang="cs-CZ" b="1" dirty="0" err="1" smtClean="0">
                <a:solidFill>
                  <a:schemeClr val="bg1"/>
                </a:solidFill>
              </a:rPr>
              <a:t>ed</a:t>
            </a:r>
            <a:r>
              <a:rPr lang="cs-CZ" b="1" dirty="0" smtClean="0">
                <a:solidFill>
                  <a:schemeClr val="bg1"/>
                </a:solidFill>
              </a:rPr>
              <a:t>.): </a:t>
            </a:r>
            <a:r>
              <a:rPr lang="cs-CZ" b="1" i="1" dirty="0" smtClean="0">
                <a:solidFill>
                  <a:schemeClr val="bg1"/>
                </a:solidFill>
              </a:rPr>
              <a:t>Romská hudba na přelomu tisíciletí. s.36–41. </a:t>
            </a:r>
          </a:p>
          <a:p>
            <a:endParaRPr lang="cs-CZ" b="1" i="1" dirty="0" smtClean="0">
              <a:solidFill>
                <a:schemeClr val="bg1"/>
              </a:solidFill>
            </a:endParaRPr>
          </a:p>
          <a:p>
            <a:endParaRPr lang="cs-CZ" b="1" i="1" dirty="0" smtClean="0"/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260</TotalTime>
  <Words>436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Snímek 2</vt:lpstr>
      <vt:lpstr>Rompop</vt:lpstr>
      <vt:lpstr>Romské kapely</vt:lpstr>
      <vt:lpstr>Texty písní</vt:lpstr>
      <vt:lpstr>Melodie rompopových písní</vt:lpstr>
      <vt:lpstr>Odkazy na rompopové písně</vt:lpstr>
      <vt:lpstr>Zdroje informací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notas</cp:lastModifiedBy>
  <cp:revision>10</cp:revision>
  <dcterms:created xsi:type="dcterms:W3CDTF">2013-01-27T14:47:08Z</dcterms:created>
  <dcterms:modified xsi:type="dcterms:W3CDTF">2013-05-12T16:30:21Z</dcterms:modified>
</cp:coreProperties>
</file>