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7D882C7-D085-4DF3-9DB3-C585FBA1736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83AF46E-730A-4676-8A25-0F2B7E010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ut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u4JMZtNMF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VÝUKOVÝ MATERIÁL ZPRACOVANÝ V RÁMCI PROJEKTU </a:t>
            </a:r>
          </a:p>
          <a:p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MODERNÍ ŠKOLA</a:t>
            </a:r>
          </a:p>
          <a:p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 dirty="0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smtClean="0">
                <a:solidFill>
                  <a:srgbClr val="999999"/>
                </a:solidFill>
                <a:latin typeface="Arial" charset="0"/>
                <a:cs typeface="Arial" charset="0"/>
              </a:rPr>
              <a:t>Tel.řeď./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Název klíčové aktivity: </a:t>
            </a:r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Autor: Mgr. Veronika </a:t>
            </a:r>
            <a:r>
              <a:rPr lang="cs-CZ" sz="2000" b="1" dirty="0" err="1" smtClean="0">
                <a:solidFill>
                  <a:schemeClr val="bg1"/>
                </a:solidFill>
                <a:latin typeface="Calibri" pitchFamily="34" charset="0"/>
              </a:rPr>
              <a:t>Kolompárová</a:t>
            </a:r>
            <a:endParaRPr lang="cs-CZ" sz="2000" b="1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buFont typeface="Arial" charset="0"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Vytvořeno:  25. ledna 2013</a:t>
            </a:r>
          </a:p>
          <a:p>
            <a:pPr>
              <a:buFont typeface="Arial" charset="0"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Ročník: 7., 8., 9.</a:t>
            </a:r>
          </a:p>
          <a:p>
            <a:pPr>
              <a:buFont typeface="Arial" charset="0"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Vzdělávací oblast: multikulturní výchova – volitelný předmět Svět Romů</a:t>
            </a:r>
          </a:p>
          <a:p>
            <a:pPr algn="just">
              <a:buFont typeface="Arial" charset="0"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Anotace: Prostřednictvím tohoto VM se žáci seznámí s romskou hudbou na 	   území Ruska od počátku příchodu Romů do této carské země, s 	   životem romských hudebníků a  hudebním projevem ruských 	   romských hudebníků. </a:t>
            </a: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Romská hudba v Rusku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5100" b="1" u="sng" dirty="0" smtClean="0">
                <a:solidFill>
                  <a:schemeClr val="bg1"/>
                </a:solidFill>
                <a:latin typeface="Calibri" pitchFamily="34" charset="0"/>
              </a:rPr>
              <a:t>Trocha historie Romů v ruské kultuře: </a:t>
            </a:r>
          </a:p>
          <a:p>
            <a:pPr>
              <a:buNone/>
            </a:pPr>
            <a:r>
              <a:rPr lang="cs-CZ" sz="5100" b="1" dirty="0" smtClean="0">
                <a:solidFill>
                  <a:schemeClr val="bg1"/>
                </a:solidFill>
                <a:latin typeface="Calibri" pitchFamily="34" charset="0"/>
              </a:rPr>
              <a:t>	Na území carského Ruska se Romové poprvé objevili na konci 15. a počátku 16. století. </a:t>
            </a:r>
          </a:p>
          <a:p>
            <a:pPr>
              <a:buNone/>
            </a:pPr>
            <a:r>
              <a:rPr lang="cs-CZ" sz="5100" b="1" dirty="0">
                <a:solidFill>
                  <a:schemeClr val="bg1"/>
                </a:solidFill>
                <a:latin typeface="Calibri" pitchFamily="34" charset="0"/>
              </a:rPr>
              <a:t>	</a:t>
            </a:r>
            <a:r>
              <a:rPr lang="cs-CZ" sz="5100" b="1" dirty="0" smtClean="0">
                <a:solidFill>
                  <a:schemeClr val="bg1"/>
                </a:solidFill>
                <a:latin typeface="Calibri" pitchFamily="34" charset="0"/>
              </a:rPr>
              <a:t>Ani v Rusku se Romové v 18. století nevyhnuli osvícenským snahám o jejich ??? </a:t>
            </a:r>
          </a:p>
          <a:p>
            <a:pPr>
              <a:buNone/>
            </a:pPr>
            <a:r>
              <a:rPr lang="cs-CZ" sz="5100" b="1" dirty="0" smtClean="0">
                <a:solidFill>
                  <a:schemeClr val="bg1"/>
                </a:solidFill>
                <a:latin typeface="Calibri" pitchFamily="34" charset="0"/>
              </a:rPr>
              <a:t>	</a:t>
            </a:r>
            <a:r>
              <a:rPr lang="cs-CZ" sz="59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ASIMILACI</a:t>
            </a:r>
          </a:p>
          <a:p>
            <a:pPr>
              <a:buNone/>
            </a:pPr>
            <a:r>
              <a:rPr lang="cs-CZ" sz="5100" b="1" dirty="0">
                <a:solidFill>
                  <a:schemeClr val="bg1"/>
                </a:solidFill>
                <a:latin typeface="Calibri" pitchFamily="34" charset="0"/>
              </a:rPr>
              <a:t>	</a:t>
            </a:r>
            <a:r>
              <a:rPr lang="cs-CZ" sz="5100" b="1" dirty="0" smtClean="0">
                <a:solidFill>
                  <a:schemeClr val="bg1"/>
                </a:solidFill>
                <a:latin typeface="Calibri" pitchFamily="34" charset="0"/>
              </a:rPr>
              <a:t>Ve srovnání s ostatními evropskými zeměmi nebyly </a:t>
            </a:r>
            <a:r>
              <a:rPr lang="cs-CZ" sz="5100" b="1" dirty="0" err="1" smtClean="0">
                <a:solidFill>
                  <a:schemeClr val="bg1"/>
                </a:solidFill>
                <a:latin typeface="Calibri" pitchFamily="34" charset="0"/>
              </a:rPr>
              <a:t>protiromské</a:t>
            </a:r>
            <a:r>
              <a:rPr lang="cs-CZ" sz="5100" b="1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5100" b="1" dirty="0" smtClean="0">
                <a:solidFill>
                  <a:schemeClr val="bg1"/>
                </a:solidFill>
                <a:latin typeface="Calibri" pitchFamily="34" charset="0"/>
              </a:rPr>
              <a:t>zákony v Rusku tak kruté.</a:t>
            </a:r>
          </a:p>
          <a:p>
            <a:pPr>
              <a:buNone/>
            </a:pPr>
            <a:r>
              <a:rPr lang="cs-CZ" sz="5100" b="1" dirty="0">
                <a:solidFill>
                  <a:schemeClr val="bg1"/>
                </a:solidFill>
                <a:latin typeface="Calibri" pitchFamily="34" charset="0"/>
              </a:rPr>
              <a:t>	</a:t>
            </a:r>
            <a:r>
              <a:rPr lang="cs-CZ" sz="5100" b="1" dirty="0" smtClean="0">
                <a:solidFill>
                  <a:schemeClr val="bg1"/>
                </a:solidFill>
                <a:latin typeface="Calibri" pitchFamily="34" charset="0"/>
              </a:rPr>
              <a:t>Cílem Ruska bylo vychovat z Romů poctivé plátce daní, nesměli kočovat. </a:t>
            </a:r>
          </a:p>
          <a:p>
            <a:pPr>
              <a:buNone/>
            </a:pPr>
            <a:r>
              <a:rPr lang="cs-CZ" sz="5100" b="1" dirty="0">
                <a:solidFill>
                  <a:schemeClr val="bg1"/>
                </a:solidFill>
                <a:latin typeface="Calibri" pitchFamily="34" charset="0"/>
              </a:rPr>
              <a:t>	</a:t>
            </a:r>
            <a:r>
              <a:rPr lang="cs-CZ" sz="5100" b="1" dirty="0" smtClean="0">
                <a:solidFill>
                  <a:schemeClr val="bg1"/>
                </a:solidFill>
                <a:latin typeface="Calibri" pitchFamily="34" charset="0"/>
              </a:rPr>
              <a:t>Výhradní postavení zde měli romští hudebníci a tanečníci. </a:t>
            </a:r>
          </a:p>
          <a:p>
            <a:pPr>
              <a:buNone/>
            </a:pPr>
            <a:r>
              <a:rPr lang="cs-CZ" sz="5100" dirty="0"/>
              <a:t>	</a:t>
            </a:r>
            <a:endParaRPr lang="cs-CZ" sz="5100" dirty="0" smtClean="0"/>
          </a:p>
          <a:p>
            <a:pPr>
              <a:buNone/>
            </a:pPr>
            <a:r>
              <a:rPr lang="cs-CZ" dirty="0"/>
              <a:t>	</a:t>
            </a:r>
          </a:p>
        </p:txBody>
      </p:sp>
      <p:sp>
        <p:nvSpPr>
          <p:cNvPr id="4" name="Obláček 3"/>
          <p:cNvSpPr/>
          <p:nvPr/>
        </p:nvSpPr>
        <p:spPr>
          <a:xfrm>
            <a:off x="3779912" y="3212976"/>
            <a:ext cx="1296144" cy="360040"/>
          </a:xfrm>
          <a:prstGeom prst="cloudCallout">
            <a:avLst>
              <a:gd name="adj1" fmla="val -90816"/>
              <a:gd name="adj2" fmla="val 14038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romských hudebníků v Rusku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1. profesionální romský sbor nechal sestavit hrabě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Orlov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 ze svých nevolníků. Zprvu hráli a zpívali pouze ruské lidové písně. Po vystoupení v Petrohradu se stal sbor velmi úspěšným, hrál dokonce pro Kateřinu Velikou.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Zásluhu na obrovské popularitě sboru měla především sólistka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Stěpanida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Soldatova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(1787 – 1822)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, zpěvačka, nazývaná svými ctiteli z řad šlechty a ruské inteligence jako „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</a:rPr>
              <a:t>Stěša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“, nebo také „romský slavík“. Byla dokonce přirovnávána k nejslavnější italské operní zpěvačce tehdejší doby, a tak se stala vlastně první ruskou romskou „primadonou“. </a:t>
            </a:r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romských hudebníků v Rusku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</a:rPr>
              <a:t>Současně s 1. sborem vznikaly v Rusku další sbory. Jejich zlatý věk se kryl s obdobím romantismu v ruské kultuře.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</a:rPr>
              <a:t>	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Čím je charakteristický romantismus?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</a:rPr>
              <a:t>Umělecký směr, který klade důraz na city. Zobrazuje výjimečného hrdinu ve výjimečné situaci. </a:t>
            </a:r>
          </a:p>
          <a:p>
            <a:pPr>
              <a:buNone/>
            </a:pPr>
            <a:endParaRPr lang="cs-CZ" sz="2400" b="1" dirty="0" smtClean="0">
              <a:solidFill>
                <a:schemeClr val="accent1"/>
              </a:solidFill>
              <a:latin typeface="Calibri" pitchFamily="34" charset="0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</a:rPr>
              <a:t>V literatuře se začínají objevovat romští hrdinové, např. v poémě </a:t>
            </a:r>
            <a:r>
              <a:rPr lang="cs-CZ" sz="2400" b="1" i="1" dirty="0" smtClean="0">
                <a:solidFill>
                  <a:schemeClr val="bg1"/>
                </a:solidFill>
                <a:latin typeface="Calibri" pitchFamily="34" charset="0"/>
              </a:rPr>
              <a:t>Cikáni Alexandra </a:t>
            </a:r>
            <a:r>
              <a:rPr lang="cs-CZ" sz="2400" b="1" i="1" dirty="0" err="1" smtClean="0">
                <a:solidFill>
                  <a:schemeClr val="bg1"/>
                </a:solidFill>
                <a:latin typeface="Calibri" pitchFamily="34" charset="0"/>
              </a:rPr>
              <a:t>Sergejeviče</a:t>
            </a:r>
            <a:r>
              <a:rPr lang="cs-CZ" sz="2400" b="1" i="1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2400" b="1" i="1" dirty="0" err="1" smtClean="0">
                <a:solidFill>
                  <a:schemeClr val="bg1"/>
                </a:solidFill>
                <a:latin typeface="Calibri" pitchFamily="34" charset="0"/>
              </a:rPr>
              <a:t>Puškina</a:t>
            </a:r>
            <a:r>
              <a:rPr lang="cs-CZ" sz="2400" b="1" i="1" dirty="0" smtClean="0">
                <a:solidFill>
                  <a:schemeClr val="bg1"/>
                </a:solidFill>
                <a:latin typeface="Calibri" pitchFamily="34" charset="0"/>
              </a:rPr>
              <a:t>. </a:t>
            </a:r>
            <a:endParaRPr lang="cs-CZ" sz="2400" b="1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b="1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7524328" y="2564904"/>
            <a:ext cx="936104" cy="720080"/>
          </a:xfrm>
          <a:prstGeom prst="cloudCallout">
            <a:avLst>
              <a:gd name="adj1" fmla="val -108095"/>
              <a:gd name="adj2" fmla="val 997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Hudební projevy ruských Romů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Až do 20. století zpívali ruské romské sbory výhradně rusky.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Uznávaná </a:t>
            </a:r>
            <a:r>
              <a:rPr lang="cs-CZ" b="1" dirty="0" err="1" smtClean="0">
                <a:solidFill>
                  <a:schemeClr val="accent1"/>
                </a:solidFill>
                <a:latin typeface="Calibri" pitchFamily="34" charset="0"/>
              </a:rPr>
              <a:t>Stěpanida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  <a:latin typeface="Calibri" pitchFamily="34" charset="0"/>
              </a:rPr>
              <a:t>Soldatova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kombinovala tradiční styl 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</a:rPr>
              <a:t>romales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 se stylem tehdejšího městského hudebního folklóru a (to je zvláště pozoruhodné) především s italským 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</a:rPr>
              <a:t>belcantem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, což je klasická operní technika. Vystupovala s houslistou, kytaristou a dalšími dvěma zpěvačkami, které ji harmonicky, tj. vícehlase doprovázely.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Kromě vícehlasu je pro ruskou romskou hudbu charakteristická 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</a:rPr>
              <a:t>sedmistrunná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 kytara. Tradičně na ni hráli muži a ženy zpívaly a tančily. </a:t>
            </a:r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Odkaz na ruskou romskou hudbu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hlinkClick r:id="rId2"/>
              </a:rPr>
              <a:t>http://www.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  <a:hlinkClick r:id="rId2"/>
              </a:rPr>
              <a:t>youtube.com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hlinkClick r:id="rId2"/>
              </a:rPr>
              <a:t>/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  <a:hlinkClick r:id="rId2"/>
              </a:rPr>
              <a:t>watch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hlinkClick r:id="rId2"/>
              </a:rPr>
              <a:t>?v=Iu4JMZtNMFU</a:t>
            </a:r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75</TotalTime>
  <Words>329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Snímek 2</vt:lpstr>
      <vt:lpstr>Romská hudba v Rusku</vt:lpstr>
      <vt:lpstr>Život romských hudebníků v Rusku</vt:lpstr>
      <vt:lpstr>Život romských hudebníků v Rusku</vt:lpstr>
      <vt:lpstr>Hudební projevy ruských Romů</vt:lpstr>
      <vt:lpstr>Odkaz na ruskou romskou hudbu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notas</cp:lastModifiedBy>
  <cp:revision>5</cp:revision>
  <dcterms:created xsi:type="dcterms:W3CDTF">2013-01-28T17:25:39Z</dcterms:created>
  <dcterms:modified xsi:type="dcterms:W3CDTF">2013-05-12T16:30:02Z</dcterms:modified>
</cp:coreProperties>
</file>