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DE25B3-EB87-4C9E-96BD-EB54A8637446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DA54AB-BE26-4179-B428-7BAFF8D2DEF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40F651-0EB6-4B76-8717-7042984F6B48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9116C90F-49E7-4CEB-B800-3B3DC843ACD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C5B5819A-CE49-46B3-AC8B-FD857C9356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9116C90F-49E7-4CEB-B800-3B3DC843ACD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5819A-CE49-46B3-AC8B-FD857C9356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9116C90F-49E7-4CEB-B800-3B3DC843ACD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C5B5819A-CE49-46B3-AC8B-FD857C935681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116C90F-49E7-4CEB-B800-3B3DC843ACD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C5B5819A-CE49-46B3-AC8B-FD857C9356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9116C90F-49E7-4CEB-B800-3B3DC843ACD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C5B5819A-CE49-46B3-AC8B-FD857C9356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6C90F-49E7-4CEB-B800-3B3DC843ACD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5819A-CE49-46B3-AC8B-FD857C9356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116C90F-49E7-4CEB-B800-3B3DC843ACD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C5B5819A-CE49-46B3-AC8B-FD857C9356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9116C90F-49E7-4CEB-B800-3B3DC843ACD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C5B5819A-CE49-46B3-AC8B-FD857C9356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9116C90F-49E7-4CEB-B800-3B3DC843ACD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C5B5819A-CE49-46B3-AC8B-FD857C9356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6C90F-49E7-4CEB-B800-3B3DC843ACD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5819A-CE49-46B3-AC8B-FD857C9356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6C90F-49E7-4CEB-B800-3B3DC843ACD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5819A-CE49-46B3-AC8B-FD857C9356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9116C90F-49E7-4CEB-B800-3B3DC843ACD0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C5B5819A-CE49-46B3-AC8B-FD857C93568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cut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4221163"/>
            <a:ext cx="7951787" cy="1800225"/>
          </a:xfrm>
        </p:spPr>
        <p:txBody>
          <a:bodyPr/>
          <a:lstStyle/>
          <a:p>
            <a:r>
              <a:rPr lang="cs-CZ" sz="1800" dirty="0" smtClean="0">
                <a:solidFill>
                  <a:schemeClr val="bg1"/>
                </a:solidFill>
                <a:latin typeface="Arial Black" pitchFamily="34" charset="0"/>
              </a:rPr>
              <a:t>VÝUKOVÝ MATERIÁL ZPRACOVANÝ V RÁMCI PROJEKTU </a:t>
            </a:r>
          </a:p>
          <a:p>
            <a:r>
              <a:rPr lang="cs-CZ" sz="1800" dirty="0" smtClean="0">
                <a:solidFill>
                  <a:schemeClr val="bg1"/>
                </a:solidFill>
                <a:latin typeface="Arial Black" pitchFamily="34" charset="0"/>
              </a:rPr>
              <a:t>MODERNÍ ŠKOLA</a:t>
            </a:r>
          </a:p>
          <a:p>
            <a:r>
              <a:rPr lang="cs-CZ" sz="1800" dirty="0" smtClean="0">
                <a:solidFill>
                  <a:schemeClr val="bg1"/>
                </a:solidFill>
                <a:latin typeface="Arial Black" pitchFamily="34" charset="0"/>
              </a:rPr>
              <a:t>Registrační číslo projektu: CZ.1.07/1.400/21.3095</a:t>
            </a:r>
          </a:p>
        </p:txBody>
      </p:sp>
      <p:pic>
        <p:nvPicPr>
          <p:cNvPr id="13314" name="Picture 4" descr="škola"/>
          <p:cNvPicPr>
            <a:picLocks noChangeAspect="1" noChangeArrowheads="1"/>
          </p:cNvPicPr>
          <p:nvPr/>
        </p:nvPicPr>
        <p:blipFill>
          <a:blip r:embed="rId2" cstate="print"/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bIns="0" anchor="ctr">
            <a:spAutoFit/>
          </a:bodyPr>
          <a:lstStyle/>
          <a:p>
            <a:endParaRPr lang="cs-CZ"/>
          </a:p>
        </p:txBody>
      </p:sp>
      <p:sp>
        <p:nvSpPr>
          <p:cNvPr id="13317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0" anchor="ctr">
            <a:spAutoFit/>
          </a:bodyPr>
          <a:lstStyle/>
          <a:p>
            <a:pPr algn="ctr"/>
            <a:r>
              <a:rPr lang="cs-CZ" b="1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sz="1600" b="1" dirty="0">
                <a:solidFill>
                  <a:srgbClr val="000000"/>
                </a:solidFill>
                <a:latin typeface="Arial" charset="0"/>
                <a:cs typeface="Arial" charset="0"/>
              </a:rPr>
              <a:t>ZÁKLADNÍ ŠKOLA ÚSTÍ NAD LABEM, HLAVNÍ 193, 403 31</a:t>
            </a:r>
            <a:endParaRPr lang="cs-CZ" sz="1400" b="1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algn="ctr" eaLnBrk="0" hangingPunct="0"/>
            <a:r>
              <a:rPr lang="cs-CZ" sz="1200" b="1" dirty="0">
                <a:solidFill>
                  <a:schemeClr val="bg1"/>
                </a:solidFill>
                <a:latin typeface="Arial" charset="0"/>
                <a:cs typeface="Arial" charset="0"/>
              </a:rPr>
              <a:t>Tel.:472731819, 472731253 Tel.</a:t>
            </a:r>
            <a:r>
              <a:rPr lang="cs-CZ" sz="1200" b="1" dirty="0" err="1">
                <a:solidFill>
                  <a:schemeClr val="bg1"/>
                </a:solidFill>
                <a:latin typeface="Arial" charset="0"/>
                <a:cs typeface="Arial" charset="0"/>
              </a:rPr>
              <a:t>řed</a:t>
            </a:r>
            <a:r>
              <a:rPr lang="cs-CZ" sz="1200" b="1" dirty="0">
                <a:solidFill>
                  <a:schemeClr val="bg1"/>
                </a:solidFill>
                <a:latin typeface="Arial" charset="0"/>
                <a:cs typeface="Arial" charset="0"/>
              </a:rPr>
              <a:t>./fax:472731480, e-mail:</a:t>
            </a:r>
            <a:r>
              <a:rPr lang="cs-CZ" sz="1200" b="1" dirty="0" err="1">
                <a:solidFill>
                  <a:schemeClr val="bg1"/>
                </a:solidFill>
                <a:latin typeface="Arial" charset="0"/>
                <a:cs typeface="Arial" charset="0"/>
              </a:rPr>
              <a:t>skola</a:t>
            </a:r>
            <a:r>
              <a:rPr lang="cs-CZ" sz="1200" b="1" dirty="0">
                <a:solidFill>
                  <a:schemeClr val="bg1"/>
                </a:solidFill>
                <a:latin typeface="Arial" charset="0"/>
                <a:cs typeface="Arial" charset="0"/>
              </a:rPr>
              <a:t>@</a:t>
            </a:r>
            <a:r>
              <a:rPr lang="cs-CZ" sz="1200" b="1" dirty="0" err="1">
                <a:solidFill>
                  <a:schemeClr val="bg1"/>
                </a:solidFill>
                <a:latin typeface="Arial" charset="0"/>
                <a:cs typeface="Arial" charset="0"/>
              </a:rPr>
              <a:t>zsmojzir.cz</a:t>
            </a:r>
            <a:endParaRPr lang="cs-CZ" sz="1400" dirty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eaLnBrk="0" hangingPunct="0"/>
            <a:endParaRPr lang="cs-CZ" dirty="0">
              <a:latin typeface="Arial" charset="0"/>
            </a:endParaRPr>
          </a:p>
        </p:txBody>
      </p:sp>
      <p:pic>
        <p:nvPicPr>
          <p:cNvPr id="13318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Obrázek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cs-CZ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Číslo klíčové aktivity: III/2</a:t>
            </a:r>
          </a:p>
          <a:p>
            <a:pPr algn="ctr">
              <a:buFontTx/>
              <a:buNone/>
            </a:pPr>
            <a:r>
              <a:rPr lang="cs-CZ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Název klíčové aktivity:</a:t>
            </a:r>
          </a:p>
          <a:p>
            <a:pPr algn="ctr">
              <a:buFontTx/>
              <a:buNone/>
            </a:pPr>
            <a:r>
              <a:rPr lang="cs-CZ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Inovace a zkvalitnění výuky prostřednictvím ICT</a:t>
            </a:r>
          </a:p>
          <a:p>
            <a:pPr algn="ctr">
              <a:buFontTx/>
              <a:buNone/>
            </a:pPr>
            <a:r>
              <a:rPr lang="cs-CZ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Arial" charset="0"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Autor: Mgr. Veronika </a:t>
            </a:r>
            <a:r>
              <a:rPr lang="cs-CZ" sz="18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Kolompárová</a:t>
            </a:r>
            <a:endParaRPr lang="cs-CZ" sz="1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Vytvořeno: 18. února 2013</a:t>
            </a:r>
          </a:p>
          <a:p>
            <a:pPr>
              <a:buFont typeface="Arial" charset="0"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Ročník:  7., 8. a 9. </a:t>
            </a:r>
          </a:p>
          <a:p>
            <a:pPr>
              <a:buFont typeface="Arial" charset="0"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Vzdělávací oblast: multikulturní výchova – volitelný předmět Svět Romů</a:t>
            </a:r>
            <a:endParaRPr lang="cs-CZ" sz="1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Arial" charset="0"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Anotace: Prostřednictvím tohoto VM se žáci seznámí se současnými 	    profesionálními romskými divadly a jejich repertoárem, </a:t>
            </a:r>
          </a:p>
          <a:p>
            <a:pPr algn="just">
              <a:buFont typeface="Arial" charset="0"/>
              <a:buNone/>
            </a:pP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	    pozornost je věnována divadlu </a:t>
            </a:r>
            <a:r>
              <a:rPr lang="cs-CZ" sz="18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Pralipe</a:t>
            </a:r>
            <a:r>
              <a:rPr lang="cs-CZ" sz="1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cs-CZ" sz="1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3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Profesionální romská divadla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cs-CZ" sz="3600" b="1" dirty="0" err="1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Pralipe</a:t>
            </a:r>
            <a:r>
              <a:rPr lang="cs-CZ" sz="36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cs-CZ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makedonské divadlo sídlící v Německu</a:t>
            </a:r>
          </a:p>
          <a:p>
            <a:pPr>
              <a:buNone/>
            </a:pPr>
            <a:endParaRPr lang="cs-CZ" sz="36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cs-CZ" sz="3600" b="1" dirty="0" err="1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Romen</a:t>
            </a:r>
            <a:r>
              <a:rPr lang="cs-CZ" sz="36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cs-CZ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sídlící v Moskvě</a:t>
            </a:r>
          </a:p>
          <a:p>
            <a:pPr>
              <a:buNone/>
            </a:pPr>
            <a:endParaRPr lang="cs-CZ" sz="36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cs-CZ" sz="3600" b="1" dirty="0" err="1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Romathan</a:t>
            </a:r>
            <a:r>
              <a:rPr lang="cs-CZ" sz="36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cs-CZ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slovenské divadlo sídlící v Košicích</a:t>
            </a:r>
            <a:endParaRPr lang="cs-CZ" sz="3600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Divadlo </a:t>
            </a:r>
            <a:r>
              <a:rPr lang="cs-CZ" b="1" dirty="0" err="1" smtClean="0"/>
              <a:t>Pralipe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endParaRPr lang="cs-CZ" sz="2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Divadlo </a:t>
            </a:r>
            <a:r>
              <a:rPr lang="cs-CZ" sz="28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Pralipe</a:t>
            </a: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= bratrství bylo založeno v roce 1971 ve Skopje (bývalé Jugoslávii). </a:t>
            </a:r>
          </a:p>
          <a:p>
            <a:pPr>
              <a:lnSpc>
                <a:spcPct val="80000"/>
              </a:lnSpc>
            </a:pP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Divadlo Romů a pro Romy. </a:t>
            </a:r>
          </a:p>
          <a:p>
            <a:pPr>
              <a:lnSpc>
                <a:spcPct val="80000"/>
              </a:lnSpc>
            </a:pP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Skupina divadelníků se stala brzy úspěšnou, získala mnoho vyznamenání a cen. </a:t>
            </a:r>
          </a:p>
          <a:p>
            <a:pPr>
              <a:lnSpc>
                <a:spcPct val="80000"/>
              </a:lnSpc>
            </a:pP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 důvodu politického odporu v Makedonii ztratilo divadlo spoustu finančních prostředků a hrozil mu zánik. Nový domov mu poskytlo Německo. </a:t>
            </a:r>
          </a:p>
          <a:p>
            <a:pPr>
              <a:lnSpc>
                <a:spcPct val="80000"/>
              </a:lnSpc>
            </a:pP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Na české scéně vystoupilo divadlo poprvé v roce 2001 v rámci festivalu </a:t>
            </a:r>
            <a:r>
              <a:rPr lang="cs-CZ" sz="28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Khamoro</a:t>
            </a: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lnSpc>
                <a:spcPct val="80000"/>
              </a:lnSpc>
            </a:pPr>
            <a:endParaRPr lang="cs-CZ" sz="3200" dirty="0" smtClean="0"/>
          </a:p>
          <a:p>
            <a:endParaRPr lang="cs-CZ" dirty="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Repertoár divadla </a:t>
            </a:r>
            <a:r>
              <a:rPr lang="cs-CZ" b="1" dirty="0" err="1" smtClean="0"/>
              <a:t>Pralipe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sz="28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„Inkoust pod mou kůží“</a:t>
            </a:r>
          </a:p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Jedná se o multimediální projekt Z, který vznikl v roce 2001 a divákům přibližuje tehdejší situaci a postavení Romů v Kosovu a ve světě za 2. světové války.</a:t>
            </a:r>
          </a:p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Hlavním cílem realizátorů projektu bylo upozornit na hrozící nebezpečí rasismu i po 2. světové válce. </a:t>
            </a:r>
          </a:p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Děj je založený na 7 příbězích. Jeden z příběhů vypráví o vztahu mezi Romkou a árijcem, kteří svou lásku nevzdali ani přesto, že jim nacistické Německo hrozilo zkázou. Pár i přes varování zůstává spolu, zplodí dvě krásné děti. Hlavní hrdinka je nakonec i s dětmi transportována do Osvětimi, kde společně umírají. </a:t>
            </a:r>
          </a:p>
          <a:p>
            <a:pPr>
              <a:buNone/>
            </a:pP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 informací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3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cs-CZ" sz="3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Horváthová</a:t>
            </a:r>
            <a:r>
              <a:rPr lang="cs-CZ" sz="3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J.: Kapitoly z dějin Romů, Nakladatelství Lidových novin, Praha 2002, 51 stran, ISBN: 8023837516</a:t>
            </a:r>
          </a:p>
          <a:p>
            <a:pPr>
              <a:buNone/>
            </a:pPr>
            <a:r>
              <a:rPr lang="cs-CZ" sz="3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Dostupné z:   [http://www.</a:t>
            </a:r>
            <a:r>
              <a:rPr lang="cs-CZ" sz="3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pf.jcu.cz</a:t>
            </a:r>
            <a:r>
              <a:rPr lang="cs-CZ" sz="3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/stru/katedry/</a:t>
            </a:r>
            <a:r>
              <a:rPr lang="cs-CZ" sz="3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pgps</a:t>
            </a:r>
            <a:r>
              <a:rPr lang="cs-CZ" sz="3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3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ikvz</a:t>
            </a:r>
            <a:r>
              <a:rPr lang="cs-CZ" sz="3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/podkapitoly/d01kapitoly/01.pdf]</a:t>
            </a:r>
          </a:p>
          <a:p>
            <a:pPr>
              <a:buNone/>
            </a:pPr>
            <a:r>
              <a:rPr lang="cs-CZ" sz="3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Šustová, J.: Romské divadlo [online]. c2013, [cit. 2013-18-02]. Dostupné z: </a:t>
            </a:r>
          </a:p>
          <a:p>
            <a:pPr>
              <a:buNone/>
            </a:pPr>
            <a:r>
              <a:rPr lang="cs-CZ" sz="3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&lt;http://romove.radio.cz/cz/clanek/19656</a:t>
            </a: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&gt;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45</TotalTime>
  <Words>222</Words>
  <Application>Microsoft Office PowerPoint</Application>
  <PresentationFormat>Předvádění na obrazovce (4:3)</PresentationFormat>
  <Paragraphs>39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Talent</vt:lpstr>
      <vt:lpstr>Snímek 1</vt:lpstr>
      <vt:lpstr>Snímek 2</vt:lpstr>
      <vt:lpstr>Profesionální romská divadla</vt:lpstr>
      <vt:lpstr>Divadlo Pralipe</vt:lpstr>
      <vt:lpstr>Repertoár divadla Pralipe</vt:lpstr>
      <vt:lpstr>Zdroje informací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notas</dc:creator>
  <cp:lastModifiedBy>notas</cp:lastModifiedBy>
  <cp:revision>6</cp:revision>
  <dcterms:created xsi:type="dcterms:W3CDTF">2013-04-01T09:02:24Z</dcterms:created>
  <dcterms:modified xsi:type="dcterms:W3CDTF">2013-05-12T16:46:35Z</dcterms:modified>
</cp:coreProperties>
</file>