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FFFF"/>
    <a:srgbClr val="42A1AE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7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5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2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2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2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2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2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/>
          </a:bodyPr>
          <a:lstStyle/>
          <a:p>
            <a:pPr marL="88900" indent="20638">
              <a:buNone/>
            </a:pPr>
            <a:r>
              <a:rPr lang="cs-CZ" sz="1000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sz="1000" dirty="0" smtClean="0"/>
          </a:p>
          <a:p>
            <a:pPr marL="88900" indent="20638">
              <a:buNone/>
            </a:pPr>
            <a:r>
              <a:rPr lang="cs-CZ" sz="1000" dirty="0" smtClean="0"/>
              <a:t>Číslo projektu: CZ.1.07/1.4.00/21.2963</a:t>
            </a:r>
          </a:p>
          <a:p>
            <a:pPr marL="88900" indent="20638">
              <a:buNone/>
            </a:pPr>
            <a:endParaRPr lang="cs-CZ" sz="1000" dirty="0" smtClean="0"/>
          </a:p>
          <a:p>
            <a:pPr marL="88900" indent="20638">
              <a:buNone/>
            </a:pPr>
            <a:r>
              <a:rPr lang="cs-CZ" sz="1000" dirty="0" smtClean="0"/>
              <a:t>Výukový materiál č.: VY_32_INOVACE_42_Globální čtení - rodina</a:t>
            </a:r>
          </a:p>
          <a:p>
            <a:pPr marL="88900" indent="20638">
              <a:buNone/>
            </a:pPr>
            <a:r>
              <a:rPr lang="cs-CZ" sz="1000" dirty="0" smtClean="0"/>
              <a:t> </a:t>
            </a:r>
          </a:p>
          <a:p>
            <a:pPr marL="88900" indent="20638">
              <a:buNone/>
            </a:pPr>
            <a:r>
              <a:rPr lang="cs-CZ" sz="1000" dirty="0" smtClean="0"/>
              <a:t>Vypracoval: </a:t>
            </a:r>
            <a:r>
              <a:rPr lang="cs-CZ" sz="1000" b="1" i="1" dirty="0" smtClean="0"/>
              <a:t>Bc. Martina Malá</a:t>
            </a:r>
            <a:endParaRPr lang="cs-CZ" sz="1000" dirty="0" smtClean="0"/>
          </a:p>
          <a:p>
            <a:pPr marL="88900" indent="20638">
              <a:buNone/>
            </a:pPr>
            <a:r>
              <a:rPr lang="cs-CZ" sz="1000" dirty="0" smtClean="0"/>
              <a:t> </a:t>
            </a:r>
          </a:p>
          <a:p>
            <a:pPr marL="88900" indent="20638">
              <a:lnSpc>
                <a:spcPct val="110000"/>
              </a:lnSpc>
              <a:buNone/>
            </a:pPr>
            <a:r>
              <a:rPr lang="cs-CZ" sz="1000" dirty="0" smtClean="0"/>
              <a:t>Určeno pro </a:t>
            </a:r>
            <a:r>
              <a:rPr lang="cs-CZ" sz="1000" dirty="0"/>
              <a:t>7. a 8. </a:t>
            </a:r>
            <a:r>
              <a:rPr lang="cs-CZ" sz="1000"/>
              <a:t>ročník </a:t>
            </a:r>
            <a:r>
              <a:rPr lang="cs-CZ" sz="1000" smtClean="0"/>
              <a:t> </a:t>
            </a:r>
            <a:r>
              <a:rPr lang="cs-CZ" sz="1000" i="1" smtClean="0"/>
              <a:t>ZŠ</a:t>
            </a:r>
            <a:r>
              <a:rPr lang="cs-CZ" sz="1000" smtClean="0"/>
              <a:t> </a:t>
            </a:r>
            <a:r>
              <a:rPr lang="cs-CZ" sz="1000" dirty="0"/>
              <a:t>speciální, vzdělávání žáků s TMR a souběžným postižením více vadami</a:t>
            </a:r>
            <a:endParaRPr lang="cs-CZ" sz="1000" dirty="0" smtClean="0"/>
          </a:p>
          <a:p>
            <a:pPr marL="88900" indent="20638">
              <a:lnSpc>
                <a:spcPct val="110000"/>
              </a:lnSpc>
              <a:buNone/>
            </a:pPr>
            <a:r>
              <a:rPr lang="cs-CZ" sz="1000" dirty="0" smtClean="0"/>
              <a:t>Vzdělávací oblast: Člověk a komunikace</a:t>
            </a:r>
          </a:p>
          <a:p>
            <a:pPr marL="88900" indent="20638">
              <a:lnSpc>
                <a:spcPct val="110000"/>
              </a:lnSpc>
              <a:buNone/>
            </a:pPr>
            <a:r>
              <a:rPr lang="cs-CZ" sz="1000" dirty="0" smtClean="0"/>
              <a:t>Vzdělávací obor: Rozumová výchova</a:t>
            </a:r>
          </a:p>
          <a:p>
            <a:pPr marL="88900" indent="20638">
              <a:lnSpc>
                <a:spcPct val="110000"/>
              </a:lnSpc>
              <a:buNone/>
            </a:pPr>
            <a:r>
              <a:rPr lang="cs-CZ" sz="1000" dirty="0" smtClean="0"/>
              <a:t>Tematický okruh: </a:t>
            </a:r>
            <a:r>
              <a:rPr lang="cs-CZ" sz="1000" dirty="0"/>
              <a:t>Rozvíjení logického myšlení, paměti a grafických schopností </a:t>
            </a:r>
            <a:endParaRPr lang="cs-CZ" sz="1000" dirty="0" smtClean="0"/>
          </a:p>
          <a:p>
            <a:pPr marL="88900" indent="20638">
              <a:lnSpc>
                <a:spcPct val="110000"/>
              </a:lnSpc>
              <a:buNone/>
            </a:pPr>
            <a:r>
              <a:rPr lang="cs-CZ" sz="1000" dirty="0" smtClean="0"/>
              <a:t>Vytvořeno dne: září 2012</a:t>
            </a:r>
          </a:p>
          <a:p>
            <a:pPr marL="88900" indent="20638">
              <a:lnSpc>
                <a:spcPct val="110000"/>
              </a:lnSpc>
              <a:buNone/>
            </a:pPr>
            <a:r>
              <a:rPr lang="cs-CZ" sz="1000" dirty="0" err="1" smtClean="0"/>
              <a:t>Odpilotováno</a:t>
            </a:r>
            <a:r>
              <a:rPr lang="cs-CZ" sz="1000" dirty="0" smtClean="0"/>
              <a:t> ve výuce dne: 24. </a:t>
            </a:r>
            <a:r>
              <a:rPr lang="cs-CZ" sz="1000" dirty="0"/>
              <a:t>9</a:t>
            </a:r>
            <a:r>
              <a:rPr lang="cs-CZ" sz="1000" dirty="0" smtClean="0"/>
              <a:t>. 2012</a:t>
            </a:r>
          </a:p>
          <a:p>
            <a:pPr marL="88900" indent="20638">
              <a:lnSpc>
                <a:spcPct val="110000"/>
              </a:lnSpc>
              <a:buNone/>
            </a:pPr>
            <a:endParaRPr lang="cs-CZ" sz="1200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sz="1200" dirty="0" smtClean="0"/>
              <a:t>Anotace: Prezentace </a:t>
            </a:r>
            <a:r>
              <a:rPr lang="cs-CZ" sz="1200" dirty="0" err="1" smtClean="0"/>
              <a:t>Powerpoint</a:t>
            </a:r>
            <a:r>
              <a:rPr lang="cs-CZ" sz="1200" dirty="0" smtClean="0"/>
              <a:t> určená žákům ZŠ </a:t>
            </a:r>
            <a:r>
              <a:rPr lang="cs-CZ" sz="1200" dirty="0"/>
              <a:t>speciální, vzdělávání žáků s TMR a souběžným postižením více vadami jako výukový materiál pro rozumovou výchovu</a:t>
            </a:r>
            <a:r>
              <a:rPr lang="cs-CZ" sz="1200" dirty="0" smtClean="0"/>
              <a:t>. Cílem je počáteční nácvik čtení globální metodou – přiřazování stejných slov. Materiál využíváme při individuální práci se žákem s dotykovým monitorem. Při kliknutí na nesprávné slovo se ozve negativní zvuk, při kliknutí na správné slovo se ozve potlesk a chybné slovo odlétne. Volíme taková slova, která jsou blízká žákům. Současně upevňujeme vědomosti žáka o členech rodiny.</a:t>
            </a:r>
            <a:endParaRPr lang="cs-CZ" sz="1200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TOM\Local Settings\Temporary Internet Files\Content.IE5\0983S2Q8\MP9004071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648" y="4437112"/>
            <a:ext cx="2890076" cy="1925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TOM\Local Settings\Temporary Internet Files\Content.IE5\HLF6F9BR\MP9004309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40570"/>
            <a:ext cx="2287116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TOM\Local Settings\Temporary Internet Files\Content.IE5\0983S2Q8\MP9004265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2636912"/>
            <a:ext cx="3419872" cy="227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60554" y="836711"/>
            <a:ext cx="20979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RODINA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980608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TOM\Local Settings\Temporary Internet Files\Content.IE5\Q4B3J1AE\MP9004421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908720"/>
            <a:ext cx="3275856" cy="2183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3501008"/>
            <a:ext cx="19237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RODINA</a:t>
            </a:r>
            <a:endParaRPr lang="cs-CZ" sz="4000" b="1" dirty="0"/>
          </a:p>
        </p:txBody>
      </p:sp>
      <p:sp>
        <p:nvSpPr>
          <p:cNvPr id="6" name="Obdélník 5">
            <a:hlinkClick r:id="" action="ppaction://noaction">
              <a:snd r:embed="rId3" name="push.wav"/>
            </a:hlinkClick>
          </p:cNvPr>
          <p:cNvSpPr/>
          <p:nvPr/>
        </p:nvSpPr>
        <p:spPr>
          <a:xfrm>
            <a:off x="4857752" y="4857760"/>
            <a:ext cx="201622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TÁTA</a:t>
            </a:r>
            <a:endParaRPr lang="cs-CZ" sz="4000" dirty="0"/>
          </a:p>
        </p:txBody>
      </p:sp>
      <p:sp>
        <p:nvSpPr>
          <p:cNvPr id="7" name="Obdélník 6">
            <a:hlinkClick r:id="" action="ppaction://noaction">
              <a:snd r:embed="rId4" name="applause.wav"/>
            </a:hlinkClick>
          </p:cNvPr>
          <p:cNvSpPr/>
          <p:nvPr/>
        </p:nvSpPr>
        <p:spPr>
          <a:xfrm>
            <a:off x="2143108" y="4857760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RODINA</a:t>
            </a:r>
            <a:endParaRPr lang="cs-CZ" sz="4000" dirty="0"/>
          </a:p>
        </p:txBody>
      </p:sp>
    </p:spTree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Guest\AppData\Local\Microsoft\Windows\Temporary Internet Files\Content.IE5\DE4CGPLA\MC90044055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88640"/>
            <a:ext cx="3043588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25522" y="3607296"/>
            <a:ext cx="17043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MÁMA</a:t>
            </a:r>
            <a:endParaRPr lang="cs-CZ" sz="4000" b="1" dirty="0"/>
          </a:p>
        </p:txBody>
      </p:sp>
      <p:sp>
        <p:nvSpPr>
          <p:cNvPr id="3" name="Obdélník 2">
            <a:hlinkClick r:id="" action="ppaction://noaction">
              <a:snd r:embed="rId3" name="push.wav"/>
            </a:hlinkClick>
          </p:cNvPr>
          <p:cNvSpPr/>
          <p:nvPr/>
        </p:nvSpPr>
        <p:spPr>
          <a:xfrm>
            <a:off x="2195736" y="4653136"/>
            <a:ext cx="20882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BÁBA</a:t>
            </a:r>
            <a:endParaRPr lang="cs-CZ" sz="4000" dirty="0"/>
          </a:p>
        </p:txBody>
      </p:sp>
      <p:sp>
        <p:nvSpPr>
          <p:cNvPr id="4" name="Obdélník 3">
            <a:hlinkClick r:id="" action="ppaction://noaction">
              <a:snd r:embed="rId4" name="applause.wav"/>
            </a:hlinkClick>
          </p:cNvPr>
          <p:cNvSpPr/>
          <p:nvPr/>
        </p:nvSpPr>
        <p:spPr>
          <a:xfrm>
            <a:off x="5122184" y="4653136"/>
            <a:ext cx="21064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MÁMA</a:t>
            </a:r>
            <a:endParaRPr lang="cs-CZ" sz="4000" dirty="0"/>
          </a:p>
        </p:txBody>
      </p:sp>
    </p:spTree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Guest\AppData\Local\Microsoft\Windows\Temporary Internet Files\Content.IE5\AM1I8PN9\MC9000197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061" y="188640"/>
            <a:ext cx="2095877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51920" y="3674690"/>
            <a:ext cx="11924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TÁTA</a:t>
            </a:r>
            <a:endParaRPr lang="cs-CZ" sz="4000" b="1" dirty="0"/>
          </a:p>
        </p:txBody>
      </p:sp>
      <p:sp>
        <p:nvSpPr>
          <p:cNvPr id="6" name="Obdélník 5">
            <a:hlinkClick r:id="" action="ppaction://noaction">
              <a:snd r:embed="rId3" name="push.wav"/>
            </a:hlinkClick>
          </p:cNvPr>
          <p:cNvSpPr/>
          <p:nvPr/>
        </p:nvSpPr>
        <p:spPr>
          <a:xfrm>
            <a:off x="2051720" y="4761834"/>
            <a:ext cx="201622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MÁMA</a:t>
            </a:r>
            <a:endParaRPr lang="cs-CZ" sz="4000" dirty="0"/>
          </a:p>
        </p:txBody>
      </p:sp>
      <p:sp>
        <p:nvSpPr>
          <p:cNvPr id="7" name="Obdélník 6">
            <a:hlinkClick r:id="" action="ppaction://noaction">
              <a:snd r:embed="rId4" name="applause.wav"/>
            </a:hlinkClick>
          </p:cNvPr>
          <p:cNvSpPr/>
          <p:nvPr/>
        </p:nvSpPr>
        <p:spPr>
          <a:xfrm>
            <a:off x="4860032" y="4761834"/>
            <a:ext cx="192251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TÁTA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7609314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72822" y="3429000"/>
            <a:ext cx="11480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DĚTI</a:t>
            </a:r>
            <a:endParaRPr lang="cs-CZ" sz="4000" b="1" dirty="0"/>
          </a:p>
        </p:txBody>
      </p:sp>
      <p:sp>
        <p:nvSpPr>
          <p:cNvPr id="3" name="Obdélník 2">
            <a:hlinkClick r:id="" action="ppaction://noaction">
              <a:snd r:embed="rId2" name="applause.wav"/>
            </a:hlinkClick>
          </p:cNvPr>
          <p:cNvSpPr/>
          <p:nvPr/>
        </p:nvSpPr>
        <p:spPr>
          <a:xfrm>
            <a:off x="1835696" y="4797152"/>
            <a:ext cx="20371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DĚTI</a:t>
            </a:r>
            <a:endParaRPr lang="cs-CZ" sz="4000" dirty="0"/>
          </a:p>
        </p:txBody>
      </p:sp>
      <p:sp>
        <p:nvSpPr>
          <p:cNvPr id="4" name="Obdélník 3">
            <a:hlinkClick r:id="" action="ppaction://noaction">
              <a:snd r:embed="rId3" name="push.wav"/>
            </a:hlinkClick>
          </p:cNvPr>
          <p:cNvSpPr/>
          <p:nvPr/>
        </p:nvSpPr>
        <p:spPr>
          <a:xfrm>
            <a:off x="5003260" y="4797152"/>
            <a:ext cx="194500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KLUK</a:t>
            </a:r>
            <a:endParaRPr lang="cs-CZ" sz="4000" dirty="0"/>
          </a:p>
        </p:txBody>
      </p:sp>
      <p:pic>
        <p:nvPicPr>
          <p:cNvPr id="2050" name="Picture 2" descr="C:\Documents and Settings\TOM\Local Settings\Temporary Internet Files\Content.IE5\HLF6F9BR\MP9004393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841" y="595122"/>
            <a:ext cx="3200400" cy="281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797116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TOM\Local Settings\Temporary Internet Files\Content.IE5\MAZCDSTI\MP9004465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4664"/>
            <a:ext cx="2314313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79592" y="3562717"/>
            <a:ext cx="12846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KLUK</a:t>
            </a:r>
            <a:endParaRPr lang="cs-CZ" sz="4000" b="1" dirty="0"/>
          </a:p>
        </p:txBody>
      </p:sp>
      <p:sp>
        <p:nvSpPr>
          <p:cNvPr id="3" name="Obdélník 2">
            <a:hlinkClick r:id="" action="ppaction://noaction">
              <a:snd r:embed="rId3" name="push.wav"/>
            </a:hlinkClick>
          </p:cNvPr>
          <p:cNvSpPr/>
          <p:nvPr/>
        </p:nvSpPr>
        <p:spPr>
          <a:xfrm>
            <a:off x="1619672" y="4653136"/>
            <a:ext cx="225992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HOLKA</a:t>
            </a:r>
            <a:endParaRPr lang="cs-CZ" sz="4000" dirty="0"/>
          </a:p>
        </p:txBody>
      </p:sp>
      <p:sp>
        <p:nvSpPr>
          <p:cNvPr id="4" name="Obdélník 3">
            <a:hlinkClick r:id="" action="ppaction://noaction">
              <a:snd r:embed="rId4" name="applause.wav"/>
            </a:hlinkClick>
          </p:cNvPr>
          <p:cNvSpPr/>
          <p:nvPr/>
        </p:nvSpPr>
        <p:spPr>
          <a:xfrm>
            <a:off x="5130446" y="4653136"/>
            <a:ext cx="188982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KLUK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5444901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TOM\Local Settings\Temporary Internet Files\Content.IE5\J9YYJJ4L\MP9004465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4664"/>
            <a:ext cx="2215902" cy="2869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27723" y="3501008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HOLKA</a:t>
            </a:r>
            <a:endParaRPr lang="cs-CZ" sz="4000" b="1" dirty="0"/>
          </a:p>
        </p:txBody>
      </p:sp>
      <p:sp>
        <p:nvSpPr>
          <p:cNvPr id="3" name="Obdélník 2">
            <a:hlinkClick r:id="" action="ppaction://noaction">
              <a:snd r:embed="rId3" name="applause.wav"/>
            </a:hlinkClick>
          </p:cNvPr>
          <p:cNvSpPr/>
          <p:nvPr/>
        </p:nvSpPr>
        <p:spPr>
          <a:xfrm>
            <a:off x="1547665" y="4411960"/>
            <a:ext cx="208005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HOLKA</a:t>
            </a:r>
            <a:endParaRPr lang="cs-CZ" sz="4000" dirty="0"/>
          </a:p>
        </p:txBody>
      </p:sp>
      <p:sp>
        <p:nvSpPr>
          <p:cNvPr id="4" name="Obdélník 3">
            <a:hlinkClick r:id="" action="ppaction://noaction">
              <a:snd r:embed="rId4" name="push.wav"/>
            </a:hlinkClick>
          </p:cNvPr>
          <p:cNvSpPr/>
          <p:nvPr/>
        </p:nvSpPr>
        <p:spPr>
          <a:xfrm>
            <a:off x="5283906" y="4411960"/>
            <a:ext cx="209640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KLUK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64504329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TOM\Local Settings\Temporary Internet Files\Content.IE5\0AGY0E67\MC900024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3" y="632147"/>
            <a:ext cx="2880320" cy="287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37182" y="3619490"/>
            <a:ext cx="13705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BÁBA</a:t>
            </a:r>
            <a:endParaRPr lang="cs-CZ" sz="4000" b="1" dirty="0"/>
          </a:p>
        </p:txBody>
      </p:sp>
      <p:sp>
        <p:nvSpPr>
          <p:cNvPr id="3" name="Obdélník 2">
            <a:hlinkClick r:id="" action="ppaction://noaction">
              <a:snd r:embed="rId3" name="push.wav"/>
            </a:hlinkClick>
          </p:cNvPr>
          <p:cNvSpPr/>
          <p:nvPr/>
        </p:nvSpPr>
        <p:spPr>
          <a:xfrm>
            <a:off x="2123728" y="4581128"/>
            <a:ext cx="180975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" action="ppaction://noaction">
                  <a:snd r:embed="rId3" name="push.wav"/>
                </a:hlinkClick>
              </a:rPr>
              <a:t>DĚDA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5169648" y="4581128"/>
            <a:ext cx="177861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" action="ppaction://noaction">
                  <a:snd r:embed="rId4" name="applause.wav"/>
                </a:hlinkClick>
              </a:rPr>
              <a:t>BÁBA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2853640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TOM\Local Settings\Temporary Internet Files\Content.IE5\RVJF9W24\MC900157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728318"/>
            <a:ext cx="2007416" cy="2556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15802" y="3573016"/>
            <a:ext cx="13812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DĚDA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1713384" y="4725144"/>
            <a:ext cx="17064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" action="ppaction://noaction">
                  <a:snd r:embed="rId3" name="applause.wav"/>
                </a:hlinkClick>
              </a:rPr>
              <a:t>DĚDA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5427288" y="4725144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" action="ppaction://noaction">
                  <a:snd r:embed="rId4" name="push.wav"/>
                </a:hlinkClick>
              </a:rPr>
              <a:t>BÁBA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837025576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11796" y="1115452"/>
            <a:ext cx="35725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dirty="0"/>
              <a:t>Ilustrace: 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11796" y="572076"/>
            <a:ext cx="833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CITACE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52447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50</Words>
  <Application>Microsoft Office PowerPoint</Application>
  <PresentationFormat>Předvádění na obrazovce (4:3)</PresentationFormat>
  <Paragraphs>43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TOM</cp:lastModifiedBy>
  <cp:revision>24</cp:revision>
  <dcterms:created xsi:type="dcterms:W3CDTF">2012-11-19T12:36:06Z</dcterms:created>
  <dcterms:modified xsi:type="dcterms:W3CDTF">2013-06-24T16:48:54Z</dcterms:modified>
</cp:coreProperties>
</file>