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74D6F7-666F-4792-B7D9-EEF936396D6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BC17BC-A1A4-4D2A-A8A7-663DE6EBA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0F651-0EB6-4B76-8717-7042984F6B4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2B5D7D93-092F-4F01-817F-9A4CEC7007F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D9FEEB21-B67A-4A4E-9162-E9F9C1001E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2B5D7D93-092F-4F01-817F-9A4CEC7007F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EEB21-B67A-4A4E-9162-E9F9C1001E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2B5D7D93-092F-4F01-817F-9A4CEC7007F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D9FEEB21-B67A-4A4E-9162-E9F9C1001E4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B5D7D93-092F-4F01-817F-9A4CEC7007F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9FEEB21-B67A-4A4E-9162-E9F9C1001E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2B5D7D93-092F-4F01-817F-9A4CEC7007F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D9FEEB21-B67A-4A4E-9162-E9F9C1001E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D7D93-092F-4F01-817F-9A4CEC7007F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EEB21-B67A-4A4E-9162-E9F9C1001E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B5D7D93-092F-4F01-817F-9A4CEC7007F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9FEEB21-B67A-4A4E-9162-E9F9C1001E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2B5D7D93-092F-4F01-817F-9A4CEC7007F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D9FEEB21-B67A-4A4E-9162-E9F9C1001E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2B5D7D93-092F-4F01-817F-9A4CEC7007F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D9FEEB21-B67A-4A4E-9162-E9F9C1001E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D7D93-092F-4F01-817F-9A4CEC7007F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EEB21-B67A-4A4E-9162-E9F9C1001E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D7D93-092F-4F01-817F-9A4CEC7007F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EEB21-B67A-4A4E-9162-E9F9C1001E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2B5D7D93-092F-4F01-817F-9A4CEC7007F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D9FEEB21-B67A-4A4E-9162-E9F9C1001E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Vytvořeno</a:t>
            </a:r>
            <a:r>
              <a:rPr lang="cs-CZ" sz="180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180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27. 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března 2013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Ročník: 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Prostřednictvím tohoto VM se žáci seznámí s historií romské 	    literatury v Československu, se vznikem romských časopisů a 	    nakladatelstvím. 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Historie romské literatury v ČSSR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1968 – přípravy pro vznik romské společensko-kulturní organizace „Svaz Cikánů – Romů“.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1969 – 1. sjezd této organizace v Brně, potvrzení existence.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Cílem Svazu bylo zlepšit situaci Romů.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1973 – Svaz zrušen. Různé důvody, ovlivněno především nástupem období normalizace.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Svaz Cikánů - Romů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Hned z počátku své existence (???) začal Svaz vydávat vlastní časopis </a:t>
            </a:r>
            <a:r>
              <a:rPr lang="cs-CZ" b="1" i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Romano </a:t>
            </a:r>
            <a:r>
              <a:rPr lang="cs-CZ" b="1" i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ľil</a:t>
            </a:r>
            <a:r>
              <a:rPr lang="cs-CZ" b="1" i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(Romský list)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Původně sloužil jako zpravodaj, postupně se v něm objevily rubriky společenské a kulturní s příspěvky v romštině.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První romsky psané texty od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Tery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Fabiánové. byly </a:t>
            </a: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fejetony.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Publicistický žánr, který zpracovává zdánlivě nevýznamné, ale zajímavé téma. Autor je velmi subjektivní, přináší nový pohled na dané situace. </a:t>
            </a:r>
            <a:endParaRPr lang="cs-CZ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6786578" y="642918"/>
            <a:ext cx="642942" cy="857256"/>
          </a:xfrm>
          <a:prstGeom prst="cloudCallout">
            <a:avLst>
              <a:gd name="adj1" fmla="val -88939"/>
              <a:gd name="adj2" fmla="val 8804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6429388" y="3429000"/>
            <a:ext cx="571504" cy="357190"/>
          </a:xfrm>
          <a:prstGeom prst="cloudCallout">
            <a:avLst>
              <a:gd name="adj1" fmla="val -56890"/>
              <a:gd name="adj2" fmla="val 1015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643702" y="3429000"/>
            <a:ext cx="714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?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29454" y="85723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?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1. generace romských spisovatelů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Mezi 1. generaci řadíme autory, kteří chtěli prostřednictvím svých příspěvků do časopisu vyjádřit své pocity, měli potřebu veřejně se vyjádřit a komunikovat.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Patří mezi ně např.: Andrej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Giňa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Elena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Lacková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Tera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Fabiánová, Vojtěch Fabián, Bartoloměj Daniel, František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Demeter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Od roku 1973 do roku 1989 se podařilo vydat pouze tři publikace, z toho pouze 1 byla celá věnována romským spisovatelům – básníkům. Jednalo se o výbor básní </a:t>
            </a:r>
            <a:r>
              <a:rPr lang="cs-CZ" b="1" dirty="0" smtClean="0">
                <a:solidFill>
                  <a:schemeClr val="accent1"/>
                </a:solidFill>
              </a:rPr>
              <a:t>Romane </a:t>
            </a:r>
            <a:r>
              <a:rPr lang="cs-CZ" b="1" dirty="0" err="1" smtClean="0">
                <a:solidFill>
                  <a:schemeClr val="accent1"/>
                </a:solidFill>
              </a:rPr>
              <a:t>giľa</a:t>
            </a:r>
            <a:r>
              <a:rPr lang="cs-CZ" b="1" dirty="0" smtClean="0">
                <a:solidFill>
                  <a:schemeClr val="accent1"/>
                </a:solidFill>
              </a:rPr>
              <a:t> / Romské písně (1979)</a:t>
            </a:r>
            <a:r>
              <a:rPr lang="cs-CZ" dirty="0" smtClean="0">
                <a:solidFill>
                  <a:schemeClr val="accent1"/>
                </a:solidFill>
              </a:rPr>
              <a:t>.</a:t>
            </a:r>
            <a:endParaRPr lang="cs-CZ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Rok 1989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3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Romové, kteří usilovali o literární vyjádření, získali nové platformy. Vznikaly nové časopisy, např. </a:t>
            </a:r>
            <a:r>
              <a:rPr lang="cs-CZ" sz="23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Romano </a:t>
            </a:r>
            <a:r>
              <a:rPr lang="cs-CZ" sz="2300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lav</a:t>
            </a:r>
            <a:r>
              <a:rPr lang="cs-CZ" sz="23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(Romské </a:t>
            </a:r>
            <a:r>
              <a:rPr lang="it-IT" sz="23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slovo; 1990); </a:t>
            </a:r>
            <a:r>
              <a:rPr lang="it-IT" sz="23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Lačho lav (Dobré</a:t>
            </a:r>
            <a:r>
              <a:rPr lang="cs-CZ" sz="23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slovo; 1990), později transformovaný do časopisu </a:t>
            </a:r>
            <a:r>
              <a:rPr lang="cs-CZ" sz="2300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Amaro</a:t>
            </a:r>
            <a:r>
              <a:rPr lang="cs-CZ" sz="23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300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lav</a:t>
            </a:r>
            <a:r>
              <a:rPr lang="cs-CZ" sz="23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3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(Naše slovo; 1991–94); </a:t>
            </a:r>
            <a:r>
              <a:rPr lang="cs-CZ" sz="2300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Romanogendalos</a:t>
            </a:r>
            <a:r>
              <a:rPr lang="cs-CZ" sz="23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(Romské zrcadlo;</a:t>
            </a:r>
            <a:r>
              <a:rPr lang="cs-CZ" sz="23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1992), později přejmenováno </a:t>
            </a:r>
            <a:r>
              <a:rPr lang="cs-CZ" sz="23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</a:t>
            </a:r>
            <a:r>
              <a:rPr lang="cs-CZ" sz="2300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Nevo</a:t>
            </a:r>
            <a:r>
              <a:rPr lang="cs-CZ" sz="23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300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romano</a:t>
            </a:r>
            <a:r>
              <a:rPr lang="cs-CZ" sz="23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300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gendalos</a:t>
            </a:r>
            <a:r>
              <a:rPr lang="cs-CZ" sz="23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sz="2300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Nové</a:t>
            </a:r>
            <a:r>
              <a:rPr lang="cs-CZ" sz="23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romské</a:t>
            </a:r>
            <a:r>
              <a:rPr lang="cs-CZ" sz="23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zrcadlo), </a:t>
            </a:r>
            <a:r>
              <a:rPr lang="cs-CZ" sz="2300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Gendalos</a:t>
            </a:r>
            <a:r>
              <a:rPr lang="cs-CZ" sz="23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(Zrcadlo)</a:t>
            </a:r>
            <a:r>
              <a:rPr lang="cs-CZ" sz="23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3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Amaro</a:t>
            </a:r>
            <a:r>
              <a:rPr lang="cs-CZ" sz="23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3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gendalos</a:t>
            </a:r>
            <a:r>
              <a:rPr lang="cs-CZ" sz="23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(Naše</a:t>
            </a:r>
            <a:r>
              <a:rPr lang="pt-BR" sz="23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zrcadlo; vycházelo do r. 2005);</a:t>
            </a:r>
            <a:r>
              <a:rPr lang="cs-CZ" sz="23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Romano </a:t>
            </a:r>
            <a:r>
              <a:rPr lang="cs-CZ" sz="2300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kurko</a:t>
            </a:r>
            <a:r>
              <a:rPr lang="cs-CZ" sz="23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(Romský týden;</a:t>
            </a:r>
            <a:r>
              <a:rPr lang="cs-CZ" sz="23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1991–2002); </a:t>
            </a:r>
            <a:r>
              <a:rPr lang="cs-CZ" sz="2300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Kereka</a:t>
            </a:r>
            <a:r>
              <a:rPr lang="cs-CZ" sz="23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(Kruh) – vychází</a:t>
            </a:r>
            <a:r>
              <a:rPr lang="pl-PL" sz="23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od r. 1998 dodnes; </a:t>
            </a:r>
            <a:r>
              <a:rPr lang="pl-PL" sz="23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Romano</a:t>
            </a:r>
            <a:r>
              <a:rPr lang="cs-CZ" sz="2300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hangos</a:t>
            </a:r>
            <a:r>
              <a:rPr lang="cs-CZ" sz="23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(Romský hlas), vychází</a:t>
            </a:r>
            <a:r>
              <a:rPr lang="pl-PL" sz="23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od roku 1999 dodnes. </a:t>
            </a:r>
          </a:p>
          <a:p>
            <a:r>
              <a:rPr lang="pl-PL" sz="23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tomto roce vzniklo i romské nakladatelství </a:t>
            </a:r>
            <a:r>
              <a:rPr lang="cs-CZ" sz="2300" b="1" i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Romaňi</a:t>
            </a:r>
            <a:r>
              <a:rPr lang="cs-CZ" sz="2300" b="1" i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300" b="1" i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čhib</a:t>
            </a:r>
            <a:r>
              <a:rPr lang="cs-CZ" sz="2300" b="1" i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300" b="1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Zdroje informací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Milena 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Hübschmannová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1998. Počátky romské literatury. In: </a:t>
            </a: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Žijeme spolu,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nebo vedle sebe? Sborník z konference o literatuře a kultuře národnostních </a:t>
            </a:r>
            <a:r>
              <a:rPr lang="cs-CZ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menšinv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České republice. Praha: Obec spisovatelů, s. 59–66.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Petr Lhotka, 2009. </a:t>
            </a: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Svaz Cikánů-Romů 1969–1973: doprovodná publikace k </a:t>
            </a:r>
            <a:r>
              <a:rPr lang="cs-CZ" b="1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výstavě</a:t>
            </a:r>
            <a:r>
              <a:rPr lang="cs-CZ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Muzea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romské kultury „Svaz Cikánů-Romů (1969–1973) – z historie první </a:t>
            </a:r>
            <a:r>
              <a:rPr lang="cs-CZ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romskéorganizace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v českých zemích“. Brno: Muzeum romské kultury.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46</TotalTime>
  <Words>508</Words>
  <Application>Microsoft Office PowerPoint</Application>
  <PresentationFormat>Předvádění na obrazovce (4:3)</PresentationFormat>
  <Paragraphs>36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Snímek 1</vt:lpstr>
      <vt:lpstr>Snímek 2</vt:lpstr>
      <vt:lpstr>Historie romské literatury v ČSSR</vt:lpstr>
      <vt:lpstr>Svaz Cikánů - Romů</vt:lpstr>
      <vt:lpstr>1. generace romských spisovatelů</vt:lpstr>
      <vt:lpstr>Rok 1989</vt:lpstr>
      <vt:lpstr>Zdroje informací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notas</dc:creator>
  <cp:lastModifiedBy>notas</cp:lastModifiedBy>
  <cp:revision>8</cp:revision>
  <dcterms:created xsi:type="dcterms:W3CDTF">2013-04-28T16:49:42Z</dcterms:created>
  <dcterms:modified xsi:type="dcterms:W3CDTF">2013-05-12T17:30:54Z</dcterms:modified>
</cp:coreProperties>
</file>