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64" r:id="rId4"/>
    <p:sldId id="261" r:id="rId5"/>
    <p:sldId id="262" r:id="rId6"/>
    <p:sldId id="263" r:id="rId7"/>
    <p:sldId id="265" r:id="rId8"/>
    <p:sldId id="267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9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27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Autofit/>
          </a:bodyPr>
          <a:lstStyle/>
          <a:p>
            <a:pPr marL="88900" indent="20638">
              <a:buNone/>
            </a:pPr>
            <a:r>
              <a:rPr lang="cs-CZ" sz="10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Výukový materiál č.: VY_32_INOVACE_44_Předměty denní potřeby</a:t>
            </a:r>
          </a:p>
          <a:p>
            <a:pPr marL="88900" indent="20638">
              <a:buNone/>
            </a:pPr>
            <a:r>
              <a:rPr lang="cs-CZ" sz="1000" dirty="0" smtClean="0"/>
              <a:t> </a:t>
            </a:r>
          </a:p>
          <a:p>
            <a:pPr marL="88900" indent="20638">
              <a:buNone/>
            </a:pPr>
            <a:r>
              <a:rPr lang="cs-CZ" sz="1000" dirty="0" smtClean="0"/>
              <a:t>Vypracoval: </a:t>
            </a:r>
            <a:r>
              <a:rPr lang="cs-CZ" sz="1000" b="1" i="1" dirty="0" smtClean="0"/>
              <a:t>Bc. Martina Malá</a:t>
            </a: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 </a:t>
            </a:r>
          </a:p>
          <a:p>
            <a:pPr marL="88900" indent="20638">
              <a:buNone/>
            </a:pPr>
            <a:r>
              <a:rPr lang="cs-CZ" sz="1000" dirty="0" smtClean="0"/>
              <a:t>Určeno pro </a:t>
            </a:r>
            <a:r>
              <a:rPr lang="cs-CZ" sz="1000" dirty="0"/>
              <a:t>7. a 8. </a:t>
            </a:r>
            <a:r>
              <a:rPr lang="cs-CZ" sz="1000"/>
              <a:t>ročník  </a:t>
            </a:r>
            <a:r>
              <a:rPr lang="cs-CZ" sz="1000" i="1" smtClean="0"/>
              <a:t>ZŠ</a:t>
            </a:r>
            <a:r>
              <a:rPr lang="cs-CZ" sz="1000" smtClean="0"/>
              <a:t> </a:t>
            </a:r>
            <a:r>
              <a:rPr lang="cs-CZ" sz="1000" dirty="0"/>
              <a:t>speciální, vzdělávání žáků s TMR a souběžným postižením více vadami</a:t>
            </a: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Vzdělávací oblast: Člověk a komunikace</a:t>
            </a:r>
          </a:p>
          <a:p>
            <a:pPr marL="88900" indent="20638">
              <a:buNone/>
            </a:pPr>
            <a:r>
              <a:rPr lang="cs-CZ" sz="1000" dirty="0" smtClean="0"/>
              <a:t>Vzdělávací obor: Rozumová výchova</a:t>
            </a:r>
          </a:p>
          <a:p>
            <a:pPr marL="88900" indent="20638">
              <a:buNone/>
            </a:pPr>
            <a:r>
              <a:rPr lang="cs-CZ" sz="1000" dirty="0" smtClean="0"/>
              <a:t>Tematický okruh: </a:t>
            </a:r>
            <a:r>
              <a:rPr lang="pt-BR" sz="1000" dirty="0"/>
              <a:t>Škola, domov a prostorová orientace </a:t>
            </a:r>
            <a:endParaRPr lang="cs-CZ" sz="1000" dirty="0" smtClean="0"/>
          </a:p>
          <a:p>
            <a:pPr marL="88900" indent="20638">
              <a:buNone/>
            </a:pPr>
            <a:r>
              <a:rPr lang="cs-CZ" sz="1000" dirty="0" smtClean="0"/>
              <a:t>Vytvořeno dne: listopad 2012</a:t>
            </a:r>
          </a:p>
          <a:p>
            <a:pPr marL="88900" indent="20638">
              <a:buNone/>
            </a:pPr>
            <a:r>
              <a:rPr lang="cs-CZ" sz="1000" dirty="0" err="1" smtClean="0"/>
              <a:t>Odpilotováno</a:t>
            </a:r>
            <a:r>
              <a:rPr lang="cs-CZ" sz="1000" dirty="0" smtClean="0"/>
              <a:t> ve výuce dne: </a:t>
            </a:r>
            <a:r>
              <a:rPr lang="cs-CZ" sz="1000" dirty="0"/>
              <a:t>5</a:t>
            </a:r>
            <a:r>
              <a:rPr lang="cs-CZ" sz="1000" dirty="0" smtClean="0"/>
              <a:t>. 11. 2012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1200" dirty="0" smtClean="0"/>
              <a:t>Anotace: Prezentace </a:t>
            </a:r>
            <a:r>
              <a:rPr lang="cs-CZ" sz="1200" dirty="0" err="1" smtClean="0"/>
              <a:t>Powerpoint</a:t>
            </a:r>
            <a:r>
              <a:rPr lang="cs-CZ" sz="1200" dirty="0" smtClean="0"/>
              <a:t> určená </a:t>
            </a:r>
            <a:r>
              <a:rPr lang="cs-CZ" sz="1200" dirty="0"/>
              <a:t>žákům ZŠ speciální, vzdělávání žáků s TMR a souběžným postižením více vadami jako výukový materiál pro rozumovou výchovu. </a:t>
            </a:r>
            <a:r>
              <a:rPr lang="cs-CZ" sz="1200" dirty="0" smtClean="0"/>
              <a:t>Upevňujeme </a:t>
            </a:r>
            <a:r>
              <a:rPr lang="cs-CZ" sz="1200" dirty="0"/>
              <a:t>a </a:t>
            </a:r>
            <a:r>
              <a:rPr lang="cs-CZ" sz="1200" dirty="0" smtClean="0"/>
              <a:t>rozšiřujeme  </a:t>
            </a:r>
            <a:r>
              <a:rPr lang="cs-CZ" sz="1200" dirty="0"/>
              <a:t>poznatky žáků o </a:t>
            </a:r>
            <a:r>
              <a:rPr lang="cs-CZ" sz="1200" dirty="0" smtClean="0"/>
              <a:t>každodenních činnostech a předmětech, které k nim používáme. </a:t>
            </a:r>
            <a:r>
              <a:rPr lang="cs-CZ" sz="1200" dirty="0"/>
              <a:t>Pro individuální výuku používáme počítač s dotykovým </a:t>
            </a:r>
            <a:r>
              <a:rPr lang="cs-CZ" sz="1200" dirty="0" smtClean="0"/>
              <a:t>monitorem. Prezentace 7 a 8 slouží k ověření získaných vědomostí žáka – žák barevně označuje příslušné skupiny obrázků pomocí projekčních nástrojů s dopomocí pedagoga. Rozvíjíme schopnost třídění do skupin. Při </a:t>
            </a:r>
            <a:r>
              <a:rPr lang="cs-CZ" sz="1200" dirty="0"/>
              <a:t>skupinové činnosti používáme </a:t>
            </a:r>
            <a:r>
              <a:rPr lang="cs-CZ" sz="1200" dirty="0" smtClean="0"/>
              <a:t>vytištěné a </a:t>
            </a:r>
            <a:r>
              <a:rPr lang="cs-CZ" sz="1200" dirty="0" err="1" smtClean="0"/>
              <a:t>zalaminované</a:t>
            </a:r>
            <a:r>
              <a:rPr lang="cs-CZ" sz="1200" dirty="0" smtClean="0"/>
              <a:t> obrázky. Dále rozvíjíme </a:t>
            </a:r>
            <a:r>
              <a:rPr lang="cs-CZ" sz="1200" dirty="0"/>
              <a:t>slovní zásobu, pasivní slovní zásobu </a:t>
            </a:r>
            <a:r>
              <a:rPr lang="cs-CZ" sz="1200" dirty="0" smtClean="0"/>
              <a:t>žáka – </a:t>
            </a:r>
            <a:r>
              <a:rPr lang="cs-CZ" sz="1200" dirty="0"/>
              <a:t>ověřujeme ukazováním na požadovaný </a:t>
            </a:r>
            <a:r>
              <a:rPr lang="cs-CZ" sz="1200" dirty="0" smtClean="0"/>
              <a:t>obrázek. Text slouží </a:t>
            </a:r>
            <a:r>
              <a:rPr lang="cs-CZ" sz="1200" dirty="0"/>
              <a:t>jako průvodní slovo pedagoga.</a:t>
            </a:r>
          </a:p>
          <a:p>
            <a:pPr marL="88900" indent="20638">
              <a:lnSpc>
                <a:spcPct val="170000"/>
              </a:lnSpc>
              <a:buNone/>
            </a:pPr>
            <a:endParaRPr lang="cs-CZ" sz="11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Documents and Settings\TOM\Local Settings\Temporary Internet Files\Content.IE5\7VE0F6GJ\MP9004307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99592" y="3948910"/>
            <a:ext cx="3279659" cy="219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TOM\Local Settings\Temporary Internet Files\Content.IE5\KLG43ITF\MP9004053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860" y="3902546"/>
            <a:ext cx="3200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TOM\Local Settings\Temporary Internet Files\Content.IE5\NUQ1ZFZK\MP90032104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360" y="692696"/>
            <a:ext cx="2077899" cy="2912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4284" y="1425892"/>
            <a:ext cx="442941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/>
              <a:t>PŘEDMĚTY DENNÍ</a:t>
            </a:r>
          </a:p>
          <a:p>
            <a:pPr algn="ctr"/>
            <a:r>
              <a:rPr lang="cs-CZ" sz="4400" b="1" dirty="0" smtClean="0"/>
              <a:t>POTŘEBY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703842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60000"/>
    </mc:Choice>
    <mc:Fallback xmlns="">
      <p:transition spd="slow" advClick="0" advTm="60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23728" y="376424"/>
            <a:ext cx="47663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 DĚLÁME KAŽDÝ DEN</a:t>
            </a:r>
            <a:endParaRPr lang="cs-CZ" sz="3600" b="1" dirty="0"/>
          </a:p>
        </p:txBody>
      </p:sp>
      <p:pic>
        <p:nvPicPr>
          <p:cNvPr id="1026" name="Picture 2" descr="C:\Documents and Settings\TOM\Local Settings\Temporary Internet Files\Content.IE5\RDI55TGE\MM90028363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96752"/>
            <a:ext cx="1800200" cy="1975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TOM\Local Settings\Temporary Internet Files\Content.IE5\T6QM8J7V\MC900440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130" y="4169270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TOM\Local Settings\Temporary Internet Files\Content.IE5\47X5158S\MC9002321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807" y="1395133"/>
            <a:ext cx="1872208" cy="1840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TOM\Local Settings\Temporary Internet Files\Content.IE5\T6QM8J7V\MC9002959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63577"/>
            <a:ext cx="2030994" cy="1640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29401" y="3235194"/>
            <a:ext cx="1924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HRAJEME SI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5807" y="3235194"/>
            <a:ext cx="1840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MYJEME SE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56404" y="6039940"/>
            <a:ext cx="8707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JÍME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58925" y="5903763"/>
            <a:ext cx="2241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OBLÉKÁME SE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00812718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8858" y="308606"/>
            <a:ext cx="65042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 MYTÍ A ČISTOTĚ POTŘEBUJEME</a:t>
            </a:r>
            <a:endParaRPr lang="cs-CZ" sz="3600" b="1" dirty="0"/>
          </a:p>
        </p:txBody>
      </p:sp>
      <p:pic>
        <p:nvPicPr>
          <p:cNvPr id="1026" name="Picture 2" descr="C:\Documents and Settings\TOM\Local Settings\Temporary Internet Files\Content.IE5\0VKDI43O\MC900371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29637"/>
            <a:ext cx="1803197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TOM\Local Settings\Temporary Internet Files\Content.IE5\LPJXZ9J9\MC9004126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17" y="4293097"/>
            <a:ext cx="198175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TOM\Local Settings\Temporary Internet Files\Content.IE5\0VKDI43O\MC9002812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774" y="4221262"/>
            <a:ext cx="2180284" cy="1476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TOM\Local Settings\Temporary Internet Files\Content.IE5\B7UMDAEW\MC9002812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2700" y="4070718"/>
            <a:ext cx="1936272" cy="1777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TOM\Local Settings\Temporary Internet Files\Content.IE5\B7UMDAEW\MC9003523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3462" y="1362377"/>
            <a:ext cx="1454747" cy="1971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TOM\Local Settings\Temporary Internet Files\Content.IE5\X2XFW6B6\MC9002150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911" y="1595428"/>
            <a:ext cx="1482013" cy="167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40283" y="3333748"/>
            <a:ext cx="91896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RUČNÍK                        HŘEBEN             TOALETNÍ PAPÍR              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1733" y="5986154"/>
            <a:ext cx="7241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MÝDLO                KARTÁČEK                         PASTA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52868798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06286" y="124208"/>
            <a:ext cx="4767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OBLÉKÁME SI OBLEČENÍ</a:t>
            </a:r>
            <a:endParaRPr lang="cs-CZ" sz="3600" b="1" dirty="0"/>
          </a:p>
        </p:txBody>
      </p:sp>
      <p:pic>
        <p:nvPicPr>
          <p:cNvPr id="2050" name="Picture 2" descr="C:\Documents and Settings\TOM\Local Settings\Temporary Internet Files\Content.IE5\0VKDI43O\MC900113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87706"/>
            <a:ext cx="1800200" cy="1935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TOM\Local Settings\Temporary Internet Files\Content.IE5\LPJXZ9J9\MC9000130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3555" y="3933055"/>
            <a:ext cx="1456639" cy="202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TOM\Local Settings\Temporary Internet Files\Content.IE5\0VKDI43O\MC9003512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187706"/>
            <a:ext cx="2059342" cy="171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TOM\Local Settings\Temporary Internet Files\Content.IE5\X2XFW6B6\MC9003048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58178"/>
            <a:ext cx="1692424" cy="155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TOM\Local Settings\Temporary Internet Files\Content.IE5\LPJXZ9J9\MC9001132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2640" y="3863971"/>
            <a:ext cx="1684344" cy="2160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TOM\Local Settings\Temporary Internet Files\Content.IE5\0VKDI43O\MC90011340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5710" y="3886757"/>
            <a:ext cx="2685722" cy="2115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7217" y="3127203"/>
            <a:ext cx="73264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TRIKO                  BOTY                           PONOŽKY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3695" y="6002004"/>
            <a:ext cx="7312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KALHOTY                   ŠATY                         BUNDA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32611149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3476" y="321548"/>
            <a:ext cx="50314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HRAJEME SI S HRAČKAMI</a:t>
            </a:r>
            <a:endParaRPr lang="cs-CZ" sz="3600" b="1" dirty="0"/>
          </a:p>
        </p:txBody>
      </p:sp>
      <p:pic>
        <p:nvPicPr>
          <p:cNvPr id="3074" name="Picture 2" descr="C:\Documents and Settings\TOM\Local Settings\Temporary Internet Files\Content.IE5\B7UMDAEW\MC9000195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67880"/>
            <a:ext cx="1584176" cy="197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TOM\Local Settings\Temporary Internet Files\Content.IE5\LPJXZ9J9\MC9002321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928" y="4005064"/>
            <a:ext cx="1410832" cy="185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TOM\Local Settings\Temporary Internet Files\Content.IE5\X2XFW6B6\MC9003540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695" y="1022310"/>
            <a:ext cx="1657750" cy="1864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TOM\Local Settings\Temporary Internet Files\Content.IE5\LPJXZ9J9\MC9002306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694" y="4005064"/>
            <a:ext cx="2078183" cy="1854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TOM\Local Settings\Temporary Internet Files\Content.IE5\LPJXZ9J9\MC9004134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1482" y="888489"/>
            <a:ext cx="2232248" cy="199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ocuments and Settings\TOM\Local Settings\Temporary Internet Files\Content.IE5\GZCMGPFN\MC90033154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98652"/>
            <a:ext cx="1101142" cy="1960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2514" y="2940805"/>
            <a:ext cx="73296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PANENKA              KOČÁREK                       VLÁČEK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0400" y="5901385"/>
            <a:ext cx="7837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MEDVÍDEK                   AUTÍČKO                    KOSTKY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559978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17408" y="404663"/>
            <a:ext cx="61929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 JÍDLU POTŘEBUJEME NÁDOBÍ</a:t>
            </a:r>
            <a:endParaRPr lang="cs-CZ" sz="3600" b="1" dirty="0"/>
          </a:p>
        </p:txBody>
      </p:sp>
      <p:pic>
        <p:nvPicPr>
          <p:cNvPr id="2051" name="Picture 3" descr="C:\Documents and Settings\TOM\Local Settings\Temporary Internet Files\Content.IE5\GZCMGPFN\MC900232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09664"/>
            <a:ext cx="2047592" cy="191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TOM\Local Settings\Temporary Internet Files\Content.IE5\T6QM8J7V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276" y="1509664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TOM\Local Settings\Temporary Internet Files\Content.IE5\T6QM8J7V\MC9002522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893" y="4336505"/>
            <a:ext cx="2373970" cy="143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TOM\Local Settings\Temporary Internet Files\Content.IE5\GZCMGPFN\MC9000882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3611" y="1673633"/>
            <a:ext cx="2516322" cy="159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80114" y="3428999"/>
            <a:ext cx="72675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PŘÍBOR                   SKLENIČKA                    TALÍŘE</a:t>
            </a:r>
            <a:endParaRPr lang="cs-CZ" sz="2800" dirty="0"/>
          </a:p>
        </p:txBody>
      </p:sp>
      <p:pic>
        <p:nvPicPr>
          <p:cNvPr id="1026" name="Picture 2" descr="C:\Documents and Settings\TOM\Local Settings\Temporary Internet Files\Content.IE5\RVJF9W24\MC90044139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922147"/>
            <a:ext cx="1850390" cy="185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50041" y="5834092"/>
            <a:ext cx="1197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HRNEK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692" y="5834479"/>
            <a:ext cx="14963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KASTROL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99794866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404663"/>
            <a:ext cx="77976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BAREVNĚ ROZLIŠ – </a:t>
            </a:r>
            <a:r>
              <a:rPr lang="cs-CZ" sz="3600" b="1" dirty="0" smtClean="0">
                <a:solidFill>
                  <a:srgbClr val="FF0000"/>
                </a:solidFill>
              </a:rPr>
              <a:t>OBLEČENÍ</a:t>
            </a:r>
            <a:r>
              <a:rPr lang="cs-CZ" sz="3600" b="1" dirty="0" smtClean="0"/>
              <a:t> A </a:t>
            </a:r>
            <a:r>
              <a:rPr lang="cs-CZ" sz="3600" b="1" dirty="0" smtClean="0">
                <a:solidFill>
                  <a:srgbClr val="0070C0"/>
                </a:solidFill>
              </a:rPr>
              <a:t>HRAČKY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2444750"/>
            <a:ext cx="1584325" cy="19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16388"/>
            <a:ext cx="2073275" cy="185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262438"/>
            <a:ext cx="2060575" cy="170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830" y="1366043"/>
            <a:ext cx="1682750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782" y="1566069"/>
            <a:ext cx="1103313" cy="195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612164"/>
      </p:ext>
    </p:extLst>
  </p:cSld>
  <p:clrMapOvr>
    <a:masterClrMapping/>
  </p:clrMapOvr>
  <p:transition advClick="0" advTm="120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3"/>
            <a:ext cx="75551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BAREVNĚ ROZLIŠ – </a:t>
            </a:r>
            <a:r>
              <a:rPr lang="cs-CZ" sz="3600" b="1" dirty="0" smtClean="0">
                <a:solidFill>
                  <a:srgbClr val="FF0000"/>
                </a:solidFill>
              </a:rPr>
              <a:t>NÁDOBÍ</a:t>
            </a:r>
            <a:r>
              <a:rPr lang="cs-CZ" sz="3600" b="1" dirty="0" smtClean="0"/>
              <a:t> A </a:t>
            </a:r>
            <a:r>
              <a:rPr lang="cs-CZ" sz="3600" b="1" dirty="0" smtClean="0">
                <a:solidFill>
                  <a:srgbClr val="0070C0"/>
                </a:solidFill>
              </a:rPr>
              <a:t>ČISTOTU</a:t>
            </a:r>
            <a:endParaRPr lang="cs-CZ" sz="36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230" y="1050994"/>
            <a:ext cx="1852613" cy="185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89040"/>
            <a:ext cx="2047875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33515"/>
            <a:ext cx="1481137" cy="167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338" y="2441575"/>
            <a:ext cx="1457325" cy="197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591" y="1554162"/>
            <a:ext cx="1938337" cy="17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4780554"/>
      </p:ext>
    </p:extLst>
  </p:cSld>
  <p:clrMapOvr>
    <a:masterClrMapping/>
  </p:clrMapOvr>
  <p:transition advClick="0" advTm="120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357251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cs-CZ" b="1" dirty="0" smtClean="0"/>
              <a:t>CITACE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006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97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40</cp:revision>
  <dcterms:created xsi:type="dcterms:W3CDTF">2012-11-19T12:36:06Z</dcterms:created>
  <dcterms:modified xsi:type="dcterms:W3CDTF">2013-06-24T16:49:45Z</dcterms:modified>
</cp:coreProperties>
</file>