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6" r:id="rId4"/>
    <p:sldId id="258" r:id="rId5"/>
    <p:sldId id="259" r:id="rId6"/>
    <p:sldId id="260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354" y="10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wm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audio" Target="../media/audio2.wav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824536"/>
          </a:xfrm>
        </p:spPr>
        <p:txBody>
          <a:bodyPr>
            <a:normAutofit fontScale="25000" lnSpcReduction="20000"/>
          </a:bodyPr>
          <a:lstStyle/>
          <a:p>
            <a:pPr marL="88900" indent="20638">
              <a:buNone/>
            </a:pPr>
            <a:r>
              <a:rPr lang="cs-CZ" sz="4000" dirty="0" smtClean="0"/>
              <a:t>Základní škola a Střední škola CREDO, o.p.s.</a:t>
            </a:r>
          </a:p>
          <a:p>
            <a:pPr marL="88900" indent="20638">
              <a:buNone/>
            </a:pPr>
            <a:endParaRPr lang="cs-CZ" sz="4000" dirty="0" smtClean="0"/>
          </a:p>
          <a:p>
            <a:pPr marL="88900" indent="20638">
              <a:buNone/>
            </a:pPr>
            <a:r>
              <a:rPr lang="cs-CZ" sz="4000" dirty="0" smtClean="0"/>
              <a:t>Číslo projektu: CZ.1.07/1.4.00/21.2963</a:t>
            </a:r>
          </a:p>
          <a:p>
            <a:pPr marL="88900" indent="20638">
              <a:buNone/>
            </a:pPr>
            <a:endParaRPr lang="cs-CZ" sz="4000" dirty="0" smtClean="0"/>
          </a:p>
          <a:p>
            <a:pPr marL="88900" indent="20638">
              <a:buNone/>
            </a:pPr>
            <a:r>
              <a:rPr lang="cs-CZ" sz="4000" dirty="0" smtClean="0"/>
              <a:t>Výukový materiál č.: VY_32_INOVACE_45_Zima</a:t>
            </a:r>
          </a:p>
          <a:p>
            <a:pPr marL="88900" indent="20638">
              <a:buNone/>
            </a:pPr>
            <a:r>
              <a:rPr lang="cs-CZ" sz="4000" dirty="0" smtClean="0"/>
              <a:t> </a:t>
            </a:r>
          </a:p>
          <a:p>
            <a:pPr marL="88900" indent="20638">
              <a:buNone/>
            </a:pPr>
            <a:r>
              <a:rPr lang="cs-CZ" sz="4000" dirty="0" smtClean="0"/>
              <a:t>Vypracoval: </a:t>
            </a:r>
            <a:r>
              <a:rPr lang="cs-CZ" sz="4000" b="1" i="1" dirty="0" smtClean="0"/>
              <a:t>Bc. Martina Malá</a:t>
            </a:r>
            <a:endParaRPr lang="cs-CZ" sz="4000" dirty="0" smtClean="0"/>
          </a:p>
          <a:p>
            <a:pPr marL="88900" indent="20638">
              <a:buNone/>
            </a:pPr>
            <a:r>
              <a:rPr lang="cs-CZ" sz="4000" dirty="0" smtClean="0"/>
              <a:t> 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4000" dirty="0" smtClean="0"/>
              <a:t>Určeno </a:t>
            </a:r>
            <a:r>
              <a:rPr lang="cs-CZ" sz="4000" dirty="0"/>
              <a:t>pro 7. a 8. </a:t>
            </a:r>
            <a:r>
              <a:rPr lang="cs-CZ" sz="4000"/>
              <a:t>ročník  </a:t>
            </a:r>
            <a:r>
              <a:rPr lang="cs-CZ" sz="4000" i="1" dirty="0"/>
              <a:t>ZŠ</a:t>
            </a:r>
            <a:r>
              <a:rPr lang="cs-CZ" sz="4000" dirty="0"/>
              <a:t> speciální, vzdělávání žáků s TMR a souběžným postižením více </a:t>
            </a:r>
            <a:r>
              <a:rPr lang="cs-CZ" sz="4000" dirty="0" smtClean="0"/>
              <a:t>vadami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4000" dirty="0" smtClean="0"/>
              <a:t>Vzdělávací oblast: Člověk a komunikace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4000" dirty="0" smtClean="0"/>
              <a:t>Vzdělávací obor: Rozumová výchova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4000" dirty="0" smtClean="0"/>
              <a:t>Tematický okruh: Roční období a časová orientace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4000" dirty="0" smtClean="0"/>
              <a:t>Vytvořeno dne: listopad 2012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4000" dirty="0" err="1" smtClean="0"/>
              <a:t>Odpilotováno</a:t>
            </a:r>
            <a:r>
              <a:rPr lang="cs-CZ" sz="4000" dirty="0" smtClean="0"/>
              <a:t> ve výuce dne: 4. 12. 2012</a:t>
            </a:r>
          </a:p>
          <a:p>
            <a:pPr marL="88900" indent="20638">
              <a:lnSpc>
                <a:spcPct val="170000"/>
              </a:lnSpc>
              <a:buNone/>
            </a:pPr>
            <a:endParaRPr lang="cs-CZ" dirty="0" smtClean="0"/>
          </a:p>
          <a:p>
            <a:pPr marL="88900" indent="20638">
              <a:lnSpc>
                <a:spcPct val="170000"/>
              </a:lnSpc>
              <a:buNone/>
            </a:pPr>
            <a:r>
              <a:rPr lang="cs-CZ" sz="4800" dirty="0"/>
              <a:t>Anotace: Prezentace PowerPoint je určena žákům ZŠ speciální, vzdělávání žáků s TMR a souběžným postižením více vadami jako výukový materiál pro rozumovou výchovu. Upevňujeme a rozšiřujeme  poznatky žáků o ročním období </a:t>
            </a:r>
            <a:r>
              <a:rPr lang="cs-CZ" sz="4800" dirty="0" smtClean="0"/>
              <a:t>zima. </a:t>
            </a:r>
            <a:r>
              <a:rPr lang="cs-CZ" sz="4800" dirty="0"/>
              <a:t>Pro individuální výuku používáme počítač s dotykovým </a:t>
            </a:r>
            <a:r>
              <a:rPr lang="cs-CZ" sz="4800" dirty="0" smtClean="0"/>
              <a:t>monitorem. </a:t>
            </a:r>
            <a:r>
              <a:rPr lang="cs-CZ" sz="4800" dirty="0"/>
              <a:t>Poslední snímek je určen k prověření osvojených vědomostí žáka.  Po kliknutí na správný obrázek patřící k </a:t>
            </a:r>
            <a:r>
              <a:rPr lang="cs-CZ" sz="4800" dirty="0" smtClean="0"/>
              <a:t>zimě </a:t>
            </a:r>
            <a:r>
              <a:rPr lang="cs-CZ" sz="4800" dirty="0"/>
              <a:t>se ozve potlesk, po kliknutí na chybný obrázek se spustí negativní zvuk a obrázek odlétne. Při skupinové činnosti používáme </a:t>
            </a:r>
            <a:r>
              <a:rPr lang="cs-CZ" sz="4800" dirty="0" smtClean="0"/>
              <a:t>vytištěné a </a:t>
            </a:r>
            <a:r>
              <a:rPr lang="cs-CZ" sz="4800" dirty="0" err="1" smtClean="0"/>
              <a:t>zalaminované</a:t>
            </a:r>
            <a:r>
              <a:rPr lang="cs-CZ" sz="4800" dirty="0" smtClean="0"/>
              <a:t> </a:t>
            </a:r>
            <a:r>
              <a:rPr lang="cs-CZ" sz="4800" dirty="0"/>
              <a:t>obrázky. Rozvíjíme slovní zásobu, pasivní slovní zásobu </a:t>
            </a:r>
            <a:r>
              <a:rPr lang="cs-CZ" sz="4800" dirty="0" smtClean="0"/>
              <a:t>žáka – </a:t>
            </a:r>
            <a:r>
              <a:rPr lang="cs-CZ" sz="4800" dirty="0"/>
              <a:t>ověřujeme ukazováním na požadovaný obrázek. Dle individuálních možností žáka je možné použít obrázky také pro jiné roční období, obrázky rozstříhat a třídit. Text </a:t>
            </a:r>
            <a:r>
              <a:rPr lang="cs-CZ" sz="4800" dirty="0" smtClean="0"/>
              <a:t>slouží </a:t>
            </a:r>
            <a:r>
              <a:rPr lang="cs-CZ" sz="4800" dirty="0"/>
              <a:t>jako průvodní slovo pedagoga.</a:t>
            </a:r>
          </a:p>
          <a:p>
            <a:pPr marL="88900" indent="20638">
              <a:buNone/>
            </a:pPr>
            <a:endParaRPr lang="cs-CZ" sz="4800" dirty="0" smtClean="0"/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88640"/>
            <a:ext cx="5760720" cy="1258824"/>
          </a:xfrm>
          <a:prstGeom prst="rect">
            <a:avLst/>
          </a:prstGeom>
        </p:spPr>
      </p:pic>
      <p:pic>
        <p:nvPicPr>
          <p:cNvPr id="5" name="Obrázek 4" descr="logo školy bílé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628800"/>
            <a:ext cx="2772308" cy="86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TOM\Local Settings\Temporary Internet Files\Content.IE5\NW18V3RI\MP90044831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707904" y="523999"/>
            <a:ext cx="15552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ZIMA</a:t>
            </a:r>
            <a:endParaRPr lang="cs-CZ" sz="4800" b="1" dirty="0"/>
          </a:p>
        </p:txBody>
      </p:sp>
      <p:pic>
        <p:nvPicPr>
          <p:cNvPr id="3077" name="Picture 5" descr="C:\Documents and Settings\TOM\Local Settings\Temporary Internet Files\Content.IE5\HLF6F9BR\MP90042520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473574"/>
            <a:ext cx="2967685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TOM\Local Settings\Temporary Internet Files\Content.IE5\HLF6F9BR\MP90042214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58443"/>
            <a:ext cx="4247458" cy="2827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5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0"/>
    </mc:Choice>
    <mc:Fallback xmlns="">
      <p:transition spd="slow" advClick="0" advTm="6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262758" y="1034056"/>
            <a:ext cx="2682145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endParaRPr lang="cs-CZ" sz="3600" b="1" dirty="0" smtClean="0"/>
          </a:p>
          <a:p>
            <a:pPr marL="571500" indent="-571500">
              <a:buFont typeface="Arial" pitchFamily="34" charset="0"/>
              <a:buChar char="•"/>
            </a:pPr>
            <a:endParaRPr lang="cs-CZ" sz="3600" b="1" dirty="0"/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/>
              <a:t>PROSINEC</a:t>
            </a:r>
          </a:p>
          <a:p>
            <a:r>
              <a:rPr lang="cs-CZ" sz="3600" b="1" dirty="0" smtClean="0"/>
              <a:t> </a:t>
            </a:r>
          </a:p>
          <a:p>
            <a:endParaRPr lang="cs-CZ" sz="3600" b="1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/>
              <a:t>LEDEN</a:t>
            </a:r>
          </a:p>
          <a:p>
            <a:endParaRPr lang="cs-CZ" sz="3600" b="1" dirty="0" smtClean="0"/>
          </a:p>
          <a:p>
            <a:endParaRPr lang="cs-CZ" sz="3600" b="1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cs-CZ" sz="3600" b="1" dirty="0" smtClean="0"/>
              <a:t>ÚNOR</a:t>
            </a:r>
            <a:endParaRPr lang="cs-CZ" sz="3600" b="1" dirty="0"/>
          </a:p>
        </p:txBody>
      </p:sp>
      <p:pic>
        <p:nvPicPr>
          <p:cNvPr id="5" name="Picture 2" descr="C:\Documents and Settings\TOM\Local Settings\Temporary Internet Files\Content.IE5\W027TIZS\MC9003035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28804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Documents and Settings\TOM\Local Settings\Temporary Internet Files\Content.IE5\5Q9CVTO2\MC9004105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735" y="1476383"/>
            <a:ext cx="1627058" cy="173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TOM\Local Settings\Temporary Internet Files\Content.IE5\5Q9CVTO2\MC9003871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735" y="3294250"/>
            <a:ext cx="1627058" cy="1627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TOM\Local Settings\Temporary Internet Files\Content.IE5\U7HCPJBK\MC9003588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735" y="5017398"/>
            <a:ext cx="1721071" cy="149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62758" y="620688"/>
            <a:ext cx="31981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ZIMNÍ MĚSÍCE</a:t>
            </a:r>
            <a:endParaRPr lang="cs-CZ" sz="4000" b="1" dirty="0"/>
          </a:p>
        </p:txBody>
      </p:sp>
    </p:spTree>
  </p:cSld>
  <p:clrMapOvr>
    <a:masterClrMapping/>
  </p:clrMapOvr>
  <p:transition advClick="0" advTm="30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496769" y="1254470"/>
            <a:ext cx="23070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MRZNE A </a:t>
            </a:r>
          </a:p>
          <a:p>
            <a:r>
              <a:rPr lang="cs-CZ" sz="3600" dirty="0" smtClean="0"/>
              <a:t>PADÁ SNÍH</a:t>
            </a:r>
            <a:endParaRPr lang="cs-CZ" sz="3600" dirty="0"/>
          </a:p>
        </p:txBody>
      </p:sp>
      <p:pic>
        <p:nvPicPr>
          <p:cNvPr id="2050" name="Picture 2" descr="C:\Documents and Settings\TOM\Local Settings\Temporary Internet Files\Content.IE5\EZ9CP44M\MC9003314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04664"/>
            <a:ext cx="2050350" cy="378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TOM\Local Settings\Temporary Internet Files\Content.IE5\Q4B3J1AE\MC9003967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775926"/>
            <a:ext cx="3069349" cy="308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93441" y="4716798"/>
            <a:ext cx="24737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STAVÍME</a:t>
            </a:r>
          </a:p>
          <a:p>
            <a:r>
              <a:rPr lang="cs-CZ" sz="3600" dirty="0" smtClean="0"/>
              <a:t>SNĚHULÁKA</a:t>
            </a:r>
            <a:endParaRPr lang="cs-CZ" sz="3600" dirty="0"/>
          </a:p>
        </p:txBody>
      </p:sp>
    </p:spTree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TOM\Local Settings\Temporary Internet Files\Content.IE5\4R29CL87\MC9003588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73" y="1192725"/>
            <a:ext cx="2160240" cy="1875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TOM\Local Settings\Temporary Internet Files\Content.IE5\MPREJWCV\MC9003616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658" y="2780928"/>
            <a:ext cx="1813696" cy="274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09218" y="3081205"/>
            <a:ext cx="20609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LYŽUJEME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88595" y="3108411"/>
            <a:ext cx="24740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SÁŇKUJEME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28554" y="5702746"/>
            <a:ext cx="21259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BRUSLÍME</a:t>
            </a:r>
            <a:endParaRPr lang="cs-CZ" sz="3600" dirty="0"/>
          </a:p>
        </p:txBody>
      </p:sp>
      <p:pic>
        <p:nvPicPr>
          <p:cNvPr id="2050" name="Picture 2" descr="C:\Documents and Settings\TOM\Local Settings\Temporary Internet Files\Content.IE5\5Q9CVTO2\MC9004358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832" y="1230510"/>
            <a:ext cx="1799539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57180" y="484839"/>
            <a:ext cx="32686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ZIMNÍ SPORTY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237609314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TOM\Local Settings\Temporary Internet Files\Content.IE5\KL4Z4QXW\MC9001007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59" y="1340768"/>
            <a:ext cx="1007669" cy="158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TOM\Local Settings\Temporary Internet Files\Content.IE5\KL4Z4QXW\MC9003314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267" y="1391651"/>
            <a:ext cx="1224414" cy="154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TOM\Local Settings\Temporary Internet Files\Content.IE5\BHRKUN6G\MC9002907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518884"/>
            <a:ext cx="1899489" cy="1292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TOM\Local Settings\Temporary Internet Files\Content.IE5\KL4Z4QXW\MC9001134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6" y="4149080"/>
            <a:ext cx="2048573" cy="16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TOM\Local Settings\Temporary Internet Files\Content.IE5\KL4Z4QXW\MC9003314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654" y="4300503"/>
            <a:ext cx="1398251" cy="1441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TOM\Local Settings\Temporary Internet Files\Content.IE5\BHRKUN6G\MC9003601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010" y="4245689"/>
            <a:ext cx="1405836" cy="142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75656" y="220306"/>
            <a:ext cx="61542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 ZIMĚ SE TEPLE OBLÉKÁME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76741" y="2938759"/>
            <a:ext cx="14863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ČEPICE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17495" y="2938759"/>
            <a:ext cx="20705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RUKAVICE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616813" y="2811526"/>
            <a:ext cx="11222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ŠÁLA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4784" y="5783054"/>
            <a:ext cx="15757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BUNDA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56553" y="5783053"/>
            <a:ext cx="23924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TEPLÉ BOTY</a:t>
            </a:r>
            <a:endParaRPr lang="cs-CZ" sz="3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00466" y="5783054"/>
            <a:ext cx="13549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SVETR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906797116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1871663" cy="2262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097136" y="620688"/>
            <a:ext cx="47749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5. PROSINCE CHODÍ</a:t>
            </a:r>
            <a:endParaRPr lang="cs-CZ" sz="4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17595" y="4462546"/>
            <a:ext cx="68212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MIKULÁŠ          ANDĚL         ČERT       </a:t>
            </a:r>
            <a:endParaRPr lang="cs-CZ" sz="36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139131"/>
            <a:ext cx="1328737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380" y="1930548"/>
            <a:ext cx="1341437" cy="2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7233729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395413"/>
            <a:ext cx="3889375" cy="406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2131" y="476672"/>
            <a:ext cx="69997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24. PROSINCE SLAVÍME VÁNOCE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683477370"/>
      </p:ext>
    </p:extLst>
  </p:cSld>
  <p:clrMapOvr>
    <a:masterClrMapping/>
  </p:clrMapOvr>
  <p:transition advClick="0" advTm="6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6481" y="455046"/>
            <a:ext cx="33470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CO PATŘÍ K ZIMĚ</a:t>
            </a:r>
            <a:endParaRPr lang="cs-CZ" sz="3600" b="1" dirty="0"/>
          </a:p>
        </p:txBody>
      </p:sp>
      <p:pic>
        <p:nvPicPr>
          <p:cNvPr id="1027" name="Picture 3">
            <a:hlinkClick r:id="" action="ppaction://noaction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842744"/>
            <a:ext cx="1952747" cy="2042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>
            <a:hlinkClick r:id="" action="ppaction://noaction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575" y="1059181"/>
            <a:ext cx="1224136" cy="2267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C:\Documents and Settings\TOM\Local Settings\Temporary Internet Files\Content.IE5\U8ODQPAQ\MP900438728[1].jpg">
            <a:hlinkClick r:id="" action="ppaction://noaction">
              <a:snd r:embed="rId5" name="push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410" y="1438297"/>
            <a:ext cx="2253126" cy="150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>
            <a:hlinkClick r:id="" action="ppaction://noaction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888" y="2528888"/>
            <a:ext cx="1798637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 descr="C:\Documents and Settings\TOM\Local Settings\Temporary Internet Files\Content.IE5\7VE0F6GJ\MP900408960[1].jpg">
            <a:hlinkClick r:id="" action="ppaction://noaction">
              <a:snd r:embed="rId5" name="push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768" y="4457146"/>
            <a:ext cx="2139749" cy="142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770556"/>
      </p:ext>
    </p:extLst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79"/>
            <a:ext cx="35725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CITACE</a:t>
            </a:r>
            <a:endParaRPr lang="cs-CZ" dirty="0"/>
          </a:p>
          <a:p>
            <a:r>
              <a:rPr lang="cs-CZ" dirty="0"/>
              <a:t>Ilustrace: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212289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68</Words>
  <Application>Microsoft Office PowerPoint</Application>
  <PresentationFormat>Předvádění na obrazovce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</dc:creator>
  <cp:lastModifiedBy>TOM</cp:lastModifiedBy>
  <cp:revision>30</cp:revision>
  <dcterms:created xsi:type="dcterms:W3CDTF">2012-11-19T12:36:06Z</dcterms:created>
  <dcterms:modified xsi:type="dcterms:W3CDTF">2013-06-24T16:50:05Z</dcterms:modified>
</cp:coreProperties>
</file>