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5" r:id="rId11"/>
    <p:sldId id="267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36" y="14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64420-18D6-4E58-916E-9B9A36F7FE9D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4B99-DD98-40D3-AD09-B145BDAA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ischbrot-1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>
            <a:normAutofit fontScale="32500" lnSpcReduction="20000"/>
          </a:bodyPr>
          <a:lstStyle/>
          <a:p>
            <a:pPr marL="88900" indent="20638">
              <a:buNone/>
            </a:pPr>
            <a:r>
              <a:rPr lang="cs-CZ" sz="3700" dirty="0" smtClean="0"/>
              <a:t>Základní škola a Střední škola CREDO, o.p.s.</a:t>
            </a:r>
          </a:p>
          <a:p>
            <a:pPr marL="88900" indent="20638">
              <a:buNone/>
            </a:pPr>
            <a:endParaRPr lang="cs-CZ" sz="3700" dirty="0" smtClean="0"/>
          </a:p>
          <a:p>
            <a:pPr marL="88900" indent="20638">
              <a:buNone/>
            </a:pPr>
            <a:r>
              <a:rPr lang="cs-CZ" sz="3700" dirty="0" smtClean="0"/>
              <a:t>Číslo projektu: CZ.1.07/1.4.00/21.2963</a:t>
            </a:r>
          </a:p>
          <a:p>
            <a:pPr marL="88900" indent="20638">
              <a:buNone/>
            </a:pPr>
            <a:endParaRPr lang="cs-CZ" sz="3700" dirty="0" smtClean="0"/>
          </a:p>
          <a:p>
            <a:pPr marL="88900" indent="20638">
              <a:buNone/>
            </a:pPr>
            <a:r>
              <a:rPr lang="cs-CZ" sz="3700" dirty="0" smtClean="0"/>
              <a:t>Výukový materiál č.: VY_32_INOVACE_47_Globální čtení - jídlo</a:t>
            </a:r>
          </a:p>
          <a:p>
            <a:pPr marL="88900" indent="20638">
              <a:buNone/>
            </a:pPr>
            <a:r>
              <a:rPr lang="cs-CZ" sz="3700" dirty="0" smtClean="0"/>
              <a:t> </a:t>
            </a:r>
          </a:p>
          <a:p>
            <a:pPr marL="88900" indent="20638">
              <a:buNone/>
            </a:pPr>
            <a:r>
              <a:rPr lang="cs-CZ" sz="3700" dirty="0" smtClean="0"/>
              <a:t>Vypracoval: </a:t>
            </a:r>
            <a:r>
              <a:rPr lang="cs-CZ" sz="3700" b="1" i="1" dirty="0" smtClean="0"/>
              <a:t>Bc. Martina Malá</a:t>
            </a:r>
            <a:endParaRPr lang="cs-CZ" sz="3700" dirty="0" smtClean="0"/>
          </a:p>
          <a:p>
            <a:pPr marL="88900" indent="20638">
              <a:buNone/>
            </a:pPr>
            <a:r>
              <a:rPr lang="cs-CZ" sz="3700" dirty="0" smtClean="0"/>
              <a:t> 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3700" dirty="0" smtClean="0"/>
              <a:t>Určeno pro </a:t>
            </a:r>
            <a:r>
              <a:rPr lang="cs-CZ" sz="4000" dirty="0"/>
              <a:t>7. a 8. </a:t>
            </a:r>
            <a:r>
              <a:rPr lang="cs-CZ" sz="4000"/>
              <a:t>ročník </a:t>
            </a:r>
            <a:r>
              <a:rPr lang="cs-CZ" sz="3700" smtClean="0"/>
              <a:t> </a:t>
            </a:r>
            <a:r>
              <a:rPr lang="cs-CZ" sz="3700" i="1" smtClean="0"/>
              <a:t>ZŠ </a:t>
            </a:r>
            <a:r>
              <a:rPr lang="cs-CZ" sz="3700" dirty="0" smtClean="0"/>
              <a:t>speciální, vzdělávání žáků s TMR a souběžným postižením více vadami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3700" dirty="0" smtClean="0"/>
              <a:t>Vzdělávací oblast: Člověk a komunikace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3700" dirty="0" smtClean="0"/>
              <a:t>Vzdělávací obor: Rozumová výchova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3700" dirty="0" smtClean="0"/>
              <a:t>Tematický okruh: </a:t>
            </a:r>
            <a:r>
              <a:rPr lang="cs-CZ" sz="4000" dirty="0"/>
              <a:t>Rozvíjení logického myšlení, paměti a grafických schopností </a:t>
            </a:r>
            <a:endParaRPr lang="cs-CZ" sz="3700" dirty="0" smtClean="0"/>
          </a:p>
          <a:p>
            <a:pPr marL="88900" indent="20638">
              <a:lnSpc>
                <a:spcPct val="120000"/>
              </a:lnSpc>
              <a:buNone/>
            </a:pPr>
            <a:r>
              <a:rPr lang="cs-CZ" sz="3700" dirty="0" smtClean="0"/>
              <a:t>Vytvořeno dne:  prosinec 2012</a:t>
            </a:r>
          </a:p>
          <a:p>
            <a:pPr marL="88900" indent="20638">
              <a:lnSpc>
                <a:spcPct val="120000"/>
              </a:lnSpc>
              <a:buNone/>
            </a:pPr>
            <a:r>
              <a:rPr lang="cs-CZ" sz="3700" dirty="0" err="1" smtClean="0"/>
              <a:t>Odpilotováno</a:t>
            </a:r>
            <a:r>
              <a:rPr lang="cs-CZ" sz="3700" dirty="0" smtClean="0"/>
              <a:t> ve výuce dne: </a:t>
            </a:r>
            <a:r>
              <a:rPr lang="cs-CZ" sz="3700" dirty="0"/>
              <a:t>7</a:t>
            </a:r>
            <a:r>
              <a:rPr lang="cs-CZ" sz="3700" dirty="0" smtClean="0"/>
              <a:t>. 1. </a:t>
            </a:r>
            <a:r>
              <a:rPr lang="cs-CZ" sz="3700" dirty="0"/>
              <a:t>2</a:t>
            </a:r>
            <a:r>
              <a:rPr lang="cs-CZ" sz="3700" dirty="0" smtClean="0"/>
              <a:t>013</a:t>
            </a:r>
          </a:p>
          <a:p>
            <a:pPr marL="88900" indent="20638">
              <a:lnSpc>
                <a:spcPct val="120000"/>
              </a:lnSpc>
              <a:buNone/>
            </a:pPr>
            <a:endParaRPr lang="cs-CZ" sz="3700" dirty="0" smtClean="0"/>
          </a:p>
          <a:p>
            <a:pPr marL="88900" indent="20638">
              <a:lnSpc>
                <a:spcPct val="170000"/>
              </a:lnSpc>
              <a:buNone/>
            </a:pPr>
            <a:r>
              <a:rPr lang="cs-CZ" sz="3700" dirty="0" smtClean="0"/>
              <a:t>Anotace: Prezentace </a:t>
            </a:r>
            <a:r>
              <a:rPr lang="cs-CZ" sz="3700" dirty="0" err="1" smtClean="0"/>
              <a:t>Powerpoint</a:t>
            </a:r>
            <a:r>
              <a:rPr lang="cs-CZ" sz="3700" dirty="0" smtClean="0"/>
              <a:t> určená žákům ZŠ </a:t>
            </a:r>
            <a:r>
              <a:rPr lang="cs-CZ" sz="3700" dirty="0"/>
              <a:t>speciální, vzdělávání žáků s TMR a souběžným postižením více vadami jako výukový materiál pro rozumovou výchovu. Cílem je počáteční nácvik čtení globální metodou – přiřazování stejných slov. Materiál využíváme při individuální práci se žákem </a:t>
            </a:r>
            <a:r>
              <a:rPr lang="cs-CZ" sz="3700" dirty="0" smtClean="0"/>
              <a:t>s počítačem s </a:t>
            </a:r>
            <a:r>
              <a:rPr lang="cs-CZ" sz="3700" dirty="0"/>
              <a:t>dotykovým </a:t>
            </a:r>
            <a:r>
              <a:rPr lang="cs-CZ" sz="3700" dirty="0" smtClean="0"/>
              <a:t>monitorem</a:t>
            </a:r>
            <a:r>
              <a:rPr lang="cs-CZ" sz="3700" dirty="0"/>
              <a:t>.</a:t>
            </a:r>
            <a:r>
              <a:rPr lang="cs-CZ" sz="3700" dirty="0" smtClean="0"/>
              <a:t> Při </a:t>
            </a:r>
            <a:r>
              <a:rPr lang="cs-CZ" sz="3700" dirty="0"/>
              <a:t>kliknutí na nesprávné slovo se ozve negativní zvuk, při kliknutí na správné slovo se ozve potlesk a chybné slovo odlétne. Volíme taková slova, která jsou blízká žákům. </a:t>
            </a:r>
          </a:p>
          <a:p>
            <a:pPr marL="88900" indent="20638">
              <a:lnSpc>
                <a:spcPct val="170000"/>
              </a:lnSpc>
              <a:buNone/>
            </a:pPr>
            <a:endParaRPr lang="cs-CZ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5760720" cy="1258824"/>
          </a:xfrm>
          <a:prstGeom prst="rect">
            <a:avLst/>
          </a:prstGeom>
        </p:spPr>
      </p:pic>
      <p:pic>
        <p:nvPicPr>
          <p:cNvPr id="5" name="Obrázek 4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628800"/>
            <a:ext cx="2772308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TOM\Local Settings\Temporary Internet Files\Content.IE5\RVJF9W24\MP90042284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03" y="78009"/>
            <a:ext cx="8623394" cy="664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47864" y="315933"/>
            <a:ext cx="528061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latin typeface="Comic Sans MS" pitchFamily="66" charset="0"/>
              </a:rPr>
              <a:t>GLOBÁLNÍ ČTENÍ</a:t>
            </a:r>
          </a:p>
          <a:p>
            <a:pPr algn="ctr"/>
            <a:r>
              <a:rPr lang="cs-CZ" sz="4400" b="1" dirty="0" smtClean="0">
                <a:latin typeface="Comic Sans MS" pitchFamily="66" charset="0"/>
              </a:rPr>
              <a:t>JÍDLO</a:t>
            </a:r>
            <a:endParaRPr lang="cs-CZ" sz="4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0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TOM\Local Settings\Temporary Internet Files\Content.IE5\5Q9CVTO2\MP9004484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620688"/>
            <a:ext cx="4572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601616" y="3707110"/>
            <a:ext cx="204827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JÍDLO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1657400" y="5085184"/>
            <a:ext cx="194421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bg1"/>
                </a:solidFill>
                <a:hlinkClick r:id="" action="ppaction://noaction">
                  <a:snd r:embed="rId3" name="push.wav"/>
                </a:hlinkClick>
              </a:rPr>
              <a:t>ROHLÍK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49888" y="5085184"/>
            <a:ext cx="193556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applause.wav"/>
                </a:hlinkClick>
              </a:rPr>
              <a:t>JÍDLO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24482032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836712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67590" y="3941812"/>
            <a:ext cx="220882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CHLEBA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1268134" y="5276056"/>
            <a:ext cx="219945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rgbClr val="00B0F0"/>
                </a:solidFill>
                <a:hlinkClick r:id="" action="ppaction://noaction">
                  <a:snd r:embed="rId3" name="applause.wav"/>
                </a:hlinkClick>
              </a:rPr>
              <a:t>CHLEBA</a:t>
            </a:r>
            <a:endParaRPr lang="cs-CZ" sz="4400" dirty="0">
              <a:solidFill>
                <a:srgbClr val="00B0F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76410" y="5275262"/>
            <a:ext cx="21274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push.wav"/>
                </a:hlinkClick>
              </a:rPr>
              <a:t>JÍDLO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570912522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33425"/>
            <a:ext cx="381000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351684" y="3645024"/>
            <a:ext cx="2362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ROHLÍK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1119436" y="5013176"/>
            <a:ext cx="223224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  <a:hlinkClick r:id="" action="ppaction://noaction">
                  <a:snd r:embed="rId3" name="applause.wav"/>
                </a:hlinkClick>
              </a:rPr>
              <a:t>ROHLÍK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13884" y="5013176"/>
            <a:ext cx="2238672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push.wav"/>
                </a:hlinkClick>
              </a:rPr>
              <a:t>CHLEBA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45308344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TOM\Local Settings\Temporary Internet Files\Content.IE5\BHRKUN6G\MC9002157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48680"/>
            <a:ext cx="356948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939626" y="3942928"/>
            <a:ext cx="166587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SÝR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2139426" y="5301208"/>
            <a:ext cx="180020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3" name="push.wav"/>
                </a:hlinkClick>
              </a:rPr>
              <a:t>MASO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5605503" y="5301208"/>
            <a:ext cx="1687102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applause.wav"/>
                </a:hlinkClick>
              </a:rPr>
              <a:t>SÝR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21831097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TOM\Local Settings\Temporary Internet Files\Content.IE5\5Q9CVTO2\MC900199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48680"/>
            <a:ext cx="3815114" cy="2899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96153" y="3717032"/>
            <a:ext cx="236640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MÁSLO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1551937" y="5060032"/>
            <a:ext cx="194421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3" name="applause.wav"/>
                </a:hlinkClick>
              </a:rPr>
              <a:t>MÁSLO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5862560" y="5060032"/>
            <a:ext cx="201753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push.wav"/>
                </a:hlinkClick>
              </a:rPr>
              <a:t>SÝR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773909714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TOM\Local Settings\Temporary Internet Files\Content.IE5\KL4Z4QXW\MC90041190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6672"/>
            <a:ext cx="282974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390996" y="3356992"/>
            <a:ext cx="22825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JOGURT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1187624" y="4797152"/>
            <a:ext cx="2203372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3" name="push.wav"/>
                </a:hlinkClick>
              </a:rPr>
              <a:t>MÁSLO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5673548" y="4797152"/>
            <a:ext cx="228282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applause.wav"/>
                </a:hlinkClick>
              </a:rPr>
              <a:t>JOGURT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61137745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TOM\Local Settings\Temporary Internet Files\Content.IE5\5Q9CVTO2\MP90044864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74703"/>
            <a:ext cx="4572000" cy="295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32448" y="3990578"/>
            <a:ext cx="227910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MLÉKO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1259632" y="5374332"/>
            <a:ext cx="217281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u="sng" dirty="0" smtClean="0">
                <a:solidFill>
                  <a:srgbClr val="0070C0"/>
                </a:solidFill>
                <a:hlinkClick r:id="" action="ppaction://noaction">
                  <a:snd r:embed="rId3" name="push.wav"/>
                </a:hlinkClick>
              </a:rPr>
              <a:t>MASO</a:t>
            </a:r>
            <a:endParaRPr lang="cs-CZ" sz="4400" u="sng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745832" y="5373216"/>
            <a:ext cx="2066528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applause.wav"/>
                </a:hlinkClick>
              </a:rPr>
              <a:t>MLÉKO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96159545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TOM\Local Settings\Temporary Internet Files\Content.IE5\U7HCPJBK\MC9002343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4664"/>
            <a:ext cx="351796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054954" y="3645024"/>
            <a:ext cx="309567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BRAMBORY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5940152" y="5086300"/>
            <a:ext cx="259783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3" name="push.wav"/>
                </a:hlinkClick>
              </a:rPr>
              <a:t>MLÉKO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395536" y="5085184"/>
            <a:ext cx="288032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applause.wav"/>
                </a:hlinkClick>
              </a:rPr>
              <a:t>BRAMBORY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27053265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TOM\Local Settings\Temporary Internet Files\Content.IE5\KL4Z4QXW\MC90040782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83940"/>
            <a:ext cx="437326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374254" y="3573016"/>
            <a:ext cx="201622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MASO</a:t>
            </a:r>
            <a:endParaRPr lang="cs-CZ" sz="4400" dirty="0"/>
          </a:p>
        </p:txBody>
      </p:sp>
      <p:sp>
        <p:nvSpPr>
          <p:cNvPr id="3" name="Obdélník 2"/>
          <p:cNvSpPr/>
          <p:nvPr/>
        </p:nvSpPr>
        <p:spPr>
          <a:xfrm>
            <a:off x="1403648" y="5013176"/>
            <a:ext cx="1970606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3" name="push.wav"/>
                </a:hlinkClick>
              </a:rPr>
              <a:t>CHLEBA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>
            <a:off x="5390478" y="5013176"/>
            <a:ext cx="198983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noaction">
                  <a:snd r:embed="rId4" name="applause.wav"/>
                </a:hlinkClick>
              </a:rPr>
              <a:t>MASO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95987050"/>
      </p:ext>
    </p:extLst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08610"/>
            <a:ext cx="75684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CITACE</a:t>
            </a:r>
          </a:p>
          <a:p>
            <a:r>
              <a:rPr lang="cs-CZ" dirty="0" smtClean="0"/>
              <a:t>Ilustrace: www.office.microsoft.com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Obr. </a:t>
            </a:r>
            <a:r>
              <a:rPr lang="cs-CZ" dirty="0"/>
              <a:t>c</a:t>
            </a:r>
            <a:r>
              <a:rPr lang="cs-CZ" dirty="0" smtClean="0"/>
              <a:t>hléb: RAINER </a:t>
            </a:r>
            <a:r>
              <a:rPr lang="cs-CZ" dirty="0"/>
              <a:t>ZENZ. </a:t>
            </a:r>
            <a:r>
              <a:rPr lang="cs-CZ" i="1" dirty="0"/>
              <a:t>Wikipedia.cz</a:t>
            </a:r>
            <a:r>
              <a:rPr lang="cs-CZ" dirty="0"/>
              <a:t> [online]. [cit. 7.4.2013]. </a:t>
            </a:r>
            <a:endParaRPr lang="cs-CZ" dirty="0" smtClean="0"/>
          </a:p>
          <a:p>
            <a:r>
              <a:rPr lang="cs-CZ" dirty="0" smtClean="0"/>
              <a:t>Dostupný </a:t>
            </a:r>
            <a:r>
              <a:rPr lang="cs-CZ" dirty="0"/>
              <a:t>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cs.wikipedia.org/wiki/Soubor:Mischbrot-1.jpg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Obr. rohlík: </a:t>
            </a:r>
            <a:r>
              <a:rPr lang="cs-CZ" dirty="0"/>
              <a:t>HUTSCHI. </a:t>
            </a:r>
            <a:r>
              <a:rPr lang="cs-CZ" i="1" dirty="0"/>
              <a:t>Wikipedia.cz</a:t>
            </a:r>
            <a:r>
              <a:rPr lang="cs-CZ" dirty="0"/>
              <a:t> [online]. [cit. 7.4.2013]. Dostupný na WWW: http://cs.wikipedia.org/wiki/Soubor:Hoernchen.jpg</a:t>
            </a:r>
          </a:p>
        </p:txBody>
      </p:sp>
    </p:spTree>
    <p:extLst>
      <p:ext uri="{BB962C8B-B14F-4D97-AF65-F5344CB8AC3E}">
        <p14:creationId xmlns:p14="http://schemas.microsoft.com/office/powerpoint/2010/main" val="259810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62</Words>
  <Application>Microsoft Office PowerPoint</Application>
  <PresentationFormat>Předvádění na obrazovce (4:3)</PresentationFormat>
  <Paragraphs>52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</dc:creator>
  <cp:lastModifiedBy>TOM</cp:lastModifiedBy>
  <cp:revision>32</cp:revision>
  <dcterms:created xsi:type="dcterms:W3CDTF">2012-11-19T12:36:06Z</dcterms:created>
  <dcterms:modified xsi:type="dcterms:W3CDTF">2013-06-24T16:50:42Z</dcterms:modified>
</cp:coreProperties>
</file>