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4" r:id="rId3"/>
    <p:sldId id="256" r:id="rId4"/>
    <p:sldId id="258" r:id="rId5"/>
    <p:sldId id="259" r:id="rId6"/>
    <p:sldId id="260" r:id="rId7"/>
    <p:sldId id="266" r:id="rId8"/>
    <p:sldId id="267" r:id="rId9"/>
    <p:sldId id="261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0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EC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64420-18D6-4E58-916E-9B9A36F7FE9D}" type="datetimeFigureOut">
              <a:rPr lang="cs-CZ" smtClean="0"/>
              <a:pPr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8D4B99-DD98-40D3-AD09-B145BDAAC5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png"/><Relationship Id="rId3" Type="http://schemas.openxmlformats.org/officeDocument/2006/relationships/image" Target="../media/image20.jpeg"/><Relationship Id="rId7" Type="http://schemas.openxmlformats.org/officeDocument/2006/relationships/image" Target="../media/image2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png"/><Relationship Id="rId5" Type="http://schemas.openxmlformats.org/officeDocument/2006/relationships/audio" Target="../media/audio2.wav"/><Relationship Id="rId4" Type="http://schemas.openxmlformats.org/officeDocument/2006/relationships/image" Target="../media/image2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oievaar_met_publiek_in__het_Zwin.JPG" TargetMode="External"/><Relationship Id="rId2" Type="http://schemas.openxmlformats.org/officeDocument/2006/relationships/hyperlink" Target="http://www.panneweel.be,.wikipedia.org[online].[cit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House_sparrowIII.jpg" TargetMode="External"/><Relationship Id="rId5" Type="http://schemas.openxmlformats.org/officeDocument/2006/relationships/hyperlink" Target="http://cs.wikipedia.org/wiki/Soubor:Schwarzspecht.jpg" TargetMode="External"/><Relationship Id="rId4" Type="http://schemas.openxmlformats.org/officeDocument/2006/relationships/hyperlink" Target="http://cs.wikipedia.org/wiki/Soubor:Landsvale.jpg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pium_poppy_mohnkapsel.jpg" TargetMode="External"/><Relationship Id="rId2" Type="http://schemas.openxmlformats.org/officeDocument/2006/relationships/hyperlink" Target="http://cs.wikipedia.org/wiki/Soubor:Zvonek_1.jp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824536"/>
          </a:xfrm>
        </p:spPr>
        <p:txBody>
          <a:bodyPr>
            <a:normAutofit fontScale="25000" lnSpcReduction="20000"/>
          </a:bodyPr>
          <a:lstStyle/>
          <a:p>
            <a:pPr marL="88900" indent="20638">
              <a:buNone/>
            </a:pPr>
            <a:r>
              <a:rPr lang="cs-CZ" sz="4800" dirty="0" smtClean="0"/>
              <a:t>Základní škola a Střední škola CREDO, o.p.s.</a:t>
            </a:r>
          </a:p>
          <a:p>
            <a:pPr marL="88900" indent="20638">
              <a:buNone/>
            </a:pPr>
            <a:endParaRPr lang="cs-CZ" sz="4800" dirty="0" smtClean="0"/>
          </a:p>
          <a:p>
            <a:pPr marL="88900" indent="20638">
              <a:buNone/>
            </a:pPr>
            <a:r>
              <a:rPr lang="cs-CZ" sz="4800" dirty="0" smtClean="0"/>
              <a:t>Číslo projektu: CZ.1.07/1.4.00/21.2963</a:t>
            </a:r>
          </a:p>
          <a:p>
            <a:pPr marL="88900" indent="20638">
              <a:buNone/>
            </a:pPr>
            <a:endParaRPr lang="cs-CZ" sz="4800" dirty="0" smtClean="0"/>
          </a:p>
          <a:p>
            <a:pPr marL="88900" indent="20638">
              <a:buNone/>
            </a:pPr>
            <a:r>
              <a:rPr lang="cs-CZ" sz="4800" dirty="0" smtClean="0"/>
              <a:t>Výukový materiál č.: VY_32_INOVACE_48_Ptáci v zimě</a:t>
            </a:r>
          </a:p>
          <a:p>
            <a:pPr marL="88900" indent="20638">
              <a:buNone/>
            </a:pPr>
            <a:r>
              <a:rPr lang="cs-CZ" sz="4800" dirty="0" smtClean="0"/>
              <a:t> </a:t>
            </a:r>
          </a:p>
          <a:p>
            <a:pPr marL="88900" indent="20638">
              <a:buNone/>
            </a:pPr>
            <a:r>
              <a:rPr lang="cs-CZ" sz="4800" dirty="0" smtClean="0"/>
              <a:t>Vypracoval: </a:t>
            </a:r>
            <a:r>
              <a:rPr lang="cs-CZ" sz="4800" b="1" i="1" dirty="0" smtClean="0"/>
              <a:t>Bc. Martina Malá</a:t>
            </a:r>
            <a:endParaRPr lang="cs-CZ" sz="4800" dirty="0" smtClean="0"/>
          </a:p>
          <a:p>
            <a:pPr marL="88900" indent="20638">
              <a:buNone/>
            </a:pPr>
            <a:r>
              <a:rPr lang="cs-CZ" sz="4800" dirty="0" smtClean="0"/>
              <a:t> 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800" dirty="0" smtClean="0"/>
              <a:t>Určeno </a:t>
            </a:r>
            <a:r>
              <a:rPr lang="cs-CZ" sz="4800" dirty="0"/>
              <a:t>pro 7. a 8. </a:t>
            </a:r>
            <a:r>
              <a:rPr lang="cs-CZ" sz="4800"/>
              <a:t>ročník  </a:t>
            </a:r>
            <a:r>
              <a:rPr lang="cs-CZ" sz="4800" i="1" dirty="0" smtClean="0"/>
              <a:t>ZŠ</a:t>
            </a:r>
            <a:r>
              <a:rPr lang="cs-CZ" sz="4800" dirty="0" smtClean="0"/>
              <a:t> </a:t>
            </a:r>
            <a:r>
              <a:rPr lang="cs-CZ" sz="4800" dirty="0"/>
              <a:t>speciální, vzdělávání žáků s TMR a souběžným postižením více </a:t>
            </a:r>
            <a:r>
              <a:rPr lang="cs-CZ" sz="4800" dirty="0" smtClean="0"/>
              <a:t>vadami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800" dirty="0" smtClean="0"/>
              <a:t>Vzdělávací oblast: Člověk a komunikace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800" dirty="0" smtClean="0"/>
              <a:t>Vzdělávací obor: Rozumová výchova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800" dirty="0" smtClean="0"/>
              <a:t>Tematický okruh: Svět přírody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800" dirty="0" smtClean="0"/>
              <a:t>Vytvořeno dne: leden 2013</a:t>
            </a:r>
          </a:p>
          <a:p>
            <a:pPr marL="88900" indent="20638">
              <a:lnSpc>
                <a:spcPct val="120000"/>
              </a:lnSpc>
              <a:buNone/>
            </a:pPr>
            <a:r>
              <a:rPr lang="cs-CZ" sz="4800" dirty="0" err="1" smtClean="0"/>
              <a:t>Odpilotováno</a:t>
            </a:r>
            <a:r>
              <a:rPr lang="cs-CZ" sz="4800" dirty="0" smtClean="0"/>
              <a:t> ve výuce dne: 21. 1. </a:t>
            </a:r>
            <a:r>
              <a:rPr lang="cs-CZ" sz="4800" dirty="0"/>
              <a:t>2</a:t>
            </a:r>
            <a:r>
              <a:rPr lang="cs-CZ" sz="4800" dirty="0" smtClean="0"/>
              <a:t>013</a:t>
            </a:r>
          </a:p>
          <a:p>
            <a:pPr marL="88900" indent="20638">
              <a:buNone/>
            </a:pPr>
            <a:endParaRPr lang="cs-CZ" dirty="0" smtClean="0"/>
          </a:p>
          <a:p>
            <a:pPr marL="88900" indent="20638">
              <a:lnSpc>
                <a:spcPct val="170000"/>
              </a:lnSpc>
              <a:buNone/>
            </a:pPr>
            <a:r>
              <a:rPr lang="cs-CZ" sz="4800" dirty="0" smtClean="0"/>
              <a:t>Anotace: Prezentace </a:t>
            </a:r>
            <a:r>
              <a:rPr lang="cs-CZ" sz="4800" dirty="0" err="1" smtClean="0"/>
              <a:t>Powerpoint</a:t>
            </a:r>
            <a:r>
              <a:rPr lang="cs-CZ" sz="4800" dirty="0" smtClean="0"/>
              <a:t> určená </a:t>
            </a:r>
            <a:r>
              <a:rPr lang="cs-CZ" sz="4800" dirty="0"/>
              <a:t>žákům ZŠ speciální, vzdělávání žáků s TMR a souběžným postižením více vadami jako výukový materiál pro rozumovou výchovu. </a:t>
            </a:r>
            <a:r>
              <a:rPr lang="cs-CZ" sz="4800" dirty="0" smtClean="0"/>
              <a:t>Seznamujeme žáky </a:t>
            </a:r>
            <a:r>
              <a:rPr lang="cs-CZ" sz="4800" dirty="0"/>
              <a:t>s</a:t>
            </a:r>
            <a:r>
              <a:rPr lang="cs-CZ" sz="4800" dirty="0" smtClean="0"/>
              <a:t> tím, kteří ptáci odlétají do teplých krajin, kteří zůstávají a jak o ptáky během zimy můžeme pečovat. </a:t>
            </a:r>
            <a:r>
              <a:rPr lang="cs-CZ" sz="4800" dirty="0"/>
              <a:t>Pro individuální výuku používáme počítač s dotykovým monitorem</a:t>
            </a:r>
            <a:r>
              <a:rPr lang="cs-CZ" sz="4800" dirty="0" smtClean="0"/>
              <a:t>. Poslední snímek je určen pro ověření získaných vědomostí žáka – po kliknutí na </a:t>
            </a:r>
            <a:r>
              <a:rPr lang="cs-CZ" sz="4800" dirty="0" err="1" smtClean="0"/>
              <a:t>spávný</a:t>
            </a:r>
            <a:r>
              <a:rPr lang="cs-CZ" sz="4800" dirty="0" smtClean="0"/>
              <a:t> obrázek se ozve potlesk, po kliknutí na chybný obrázek se ozve negativní zvuk a obrázek odlétne. Při </a:t>
            </a:r>
            <a:r>
              <a:rPr lang="cs-CZ" sz="4800" dirty="0"/>
              <a:t>skupinové činnosti používáme vytištěné a </a:t>
            </a:r>
            <a:r>
              <a:rPr lang="cs-CZ" sz="4800" dirty="0" err="1"/>
              <a:t>zalaminované</a:t>
            </a:r>
            <a:r>
              <a:rPr lang="cs-CZ" sz="4800" dirty="0"/>
              <a:t> </a:t>
            </a:r>
            <a:r>
              <a:rPr lang="cs-CZ" sz="4800" dirty="0" smtClean="0"/>
              <a:t>obrázky. Rozvíjíme </a:t>
            </a:r>
            <a:r>
              <a:rPr lang="cs-CZ" sz="4800" dirty="0"/>
              <a:t>slovní zásobu, pasivní slovní zásobu žáka – ověřujeme ukazováním na požadovaný obrázek. Text slouží jako průvodní slovo pedagoga.</a:t>
            </a:r>
          </a:p>
          <a:p>
            <a:pPr marL="88900" indent="20638">
              <a:lnSpc>
                <a:spcPct val="170000"/>
              </a:lnSpc>
              <a:buNone/>
            </a:pPr>
            <a:endParaRPr lang="cs-CZ" sz="4800" dirty="0"/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259632" y="188640"/>
            <a:ext cx="5760720" cy="1258824"/>
          </a:xfrm>
          <a:prstGeom prst="rect">
            <a:avLst/>
          </a:prstGeom>
        </p:spPr>
      </p:pic>
      <p:pic>
        <p:nvPicPr>
          <p:cNvPr id="5" name="Obrázek 4" descr="logo školy bílé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868144" y="1628800"/>
            <a:ext cx="2772308" cy="86409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732240" y="9807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/>
          </a:p>
        </p:txBody>
      </p:sp>
      <p:pic>
        <p:nvPicPr>
          <p:cNvPr id="4100" name="Picture 4" descr="C:\Documents and Settings\TOM\Local Settings\Temporary Internet Files\Content.IE5\U8ODQPAQ\MP90038675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385" y="260648"/>
            <a:ext cx="8883230" cy="6336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27745" y="3717032"/>
            <a:ext cx="2435282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6000" b="1" dirty="0" smtClean="0"/>
              <a:t>PTÁCI</a:t>
            </a:r>
          </a:p>
          <a:p>
            <a:pPr algn="ctr"/>
            <a:r>
              <a:rPr lang="cs-CZ" sz="6000" b="1" dirty="0" smtClean="0"/>
              <a:t>V ZIMĚ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6292906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ovéPole 16"/>
          <p:cNvSpPr txBox="1"/>
          <p:nvPr/>
        </p:nvSpPr>
        <p:spPr>
          <a:xfrm>
            <a:off x="1816763" y="555406"/>
            <a:ext cx="58903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DO TEPLÝCH KRAJIN ODLETĚLI</a:t>
            </a:r>
          </a:p>
        </p:txBody>
      </p:sp>
      <p:pic>
        <p:nvPicPr>
          <p:cNvPr id="1048" name="Picture 2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254" y="2050916"/>
            <a:ext cx="1607616" cy="2147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831023" y="4198403"/>
            <a:ext cx="9380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ČÁP</a:t>
            </a:r>
            <a:endParaRPr lang="cs-CZ" sz="3600" dirty="0"/>
          </a:p>
        </p:txBody>
      </p:sp>
      <p:pic>
        <p:nvPicPr>
          <p:cNvPr id="32" name="Obrázek 31" descr="Soubor:Graylag geese (Anser anser) in flight 1700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234" y="1761372"/>
            <a:ext cx="2599690" cy="1790700"/>
          </a:xfrm>
          <a:prstGeom prst="rect">
            <a:avLst/>
          </a:prstGeom>
          <a:noFill/>
          <a:ln>
            <a:noFill/>
          </a:ln>
        </p:spPr>
      </p:pic>
      <p:sp>
        <p:nvSpPr>
          <p:cNvPr id="20" name="TextovéPole 19"/>
          <p:cNvSpPr txBox="1"/>
          <p:nvPr/>
        </p:nvSpPr>
        <p:spPr>
          <a:xfrm>
            <a:off x="1901923" y="3552072"/>
            <a:ext cx="42772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            HUSA DIVOKÁ</a:t>
            </a:r>
            <a:endParaRPr lang="cs-CZ" sz="3600" dirty="0"/>
          </a:p>
        </p:txBody>
      </p:sp>
      <p:pic>
        <p:nvPicPr>
          <p:cNvPr id="35" name="Obrázek 34" descr="Soubor:Landsvale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2234" y="4303901"/>
            <a:ext cx="2619375" cy="1790700"/>
          </a:xfrm>
          <a:prstGeom prst="rect">
            <a:avLst/>
          </a:prstGeom>
          <a:noFill/>
          <a:ln>
            <a:noFill/>
          </a:ln>
        </p:spPr>
      </p:pic>
      <p:sp>
        <p:nvSpPr>
          <p:cNvPr id="21" name="TextovéPole 20"/>
          <p:cNvSpPr txBox="1"/>
          <p:nvPr/>
        </p:nvSpPr>
        <p:spPr>
          <a:xfrm>
            <a:off x="3312234" y="6144233"/>
            <a:ext cx="250158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 VLAŠTOVKA</a:t>
            </a:r>
            <a:endParaRPr lang="cs-CZ" sz="3600" dirty="0"/>
          </a:p>
        </p:txBody>
      </p:sp>
      <p:pic>
        <p:nvPicPr>
          <p:cNvPr id="37" name="Obrázek 36" descr="Soubor:European Starling 2006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2050916"/>
            <a:ext cx="1638754" cy="2220556"/>
          </a:xfrm>
          <a:prstGeom prst="rect">
            <a:avLst/>
          </a:prstGeom>
          <a:noFill/>
          <a:ln>
            <a:noFill/>
          </a:ln>
        </p:spPr>
      </p:pic>
      <p:sp>
        <p:nvSpPr>
          <p:cNvPr id="22" name="TextovéPole 21"/>
          <p:cNvSpPr txBox="1"/>
          <p:nvPr/>
        </p:nvSpPr>
        <p:spPr>
          <a:xfrm>
            <a:off x="6906282" y="4256008"/>
            <a:ext cx="157870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ŠPAČEK</a:t>
            </a:r>
            <a:endParaRPr lang="cs-CZ" sz="3600" dirty="0"/>
          </a:p>
        </p:txBody>
      </p:sp>
    </p:spTree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555776" y="585554"/>
            <a:ext cx="40245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NA ZIMU ZŮSTÁVAJÍ</a:t>
            </a:r>
            <a:endParaRPr lang="cs-CZ" sz="3600" b="1" dirty="0"/>
          </a:p>
        </p:txBody>
      </p:sp>
      <p:pic>
        <p:nvPicPr>
          <p:cNvPr id="7" name="Obrázek 6" descr="Soubor:Schwarzspecht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583" y="1484785"/>
            <a:ext cx="1851170" cy="2304256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 descr="Soubor:House sparrowIII.jpg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14581" y="1484785"/>
            <a:ext cx="2439670" cy="1809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 descr="Soubor:Parus major m.jpg"/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072542"/>
            <a:ext cx="2413000" cy="18097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 descr="Soubor:CygneVaires.jpg"/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4072542"/>
            <a:ext cx="2438400" cy="180975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extovéPole 5"/>
          <p:cNvSpPr txBox="1"/>
          <p:nvPr/>
        </p:nvSpPr>
        <p:spPr>
          <a:xfrm>
            <a:off x="745331" y="3749377"/>
            <a:ext cx="13376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DATEL</a:t>
            </a:r>
            <a:endParaRPr lang="cs-CZ" sz="3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92967" y="3294535"/>
            <a:ext cx="168289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VRABEC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967658" y="5842138"/>
            <a:ext cx="14189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LABUŤ</a:t>
            </a:r>
            <a:endParaRPr lang="cs-CZ" sz="36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61306" y="5894445"/>
            <a:ext cx="165872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SÝKORA</a:t>
            </a:r>
            <a:endParaRPr lang="cs-CZ" sz="3600" dirty="0"/>
          </a:p>
        </p:txBody>
      </p:sp>
    </p:spTree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Soubor:Corvus frugilegus 2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8937" y="1844824"/>
            <a:ext cx="3886124" cy="3096344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1972377" y="723890"/>
            <a:ext cx="519924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NA ZIMU PŘILETÍ HAVRAN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37609314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 descr="Soubor:Zvonek 1.jpg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3" y="1772816"/>
            <a:ext cx="3744415" cy="280831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1596473" y="550421"/>
            <a:ext cx="59510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CHYSTÁME PTÁKŮM KRMÍTKA</a:t>
            </a:r>
            <a:endParaRPr lang="cs-CZ" sz="3600" b="1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134308"/>
            <a:ext cx="3286125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6797116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88756" y="210017"/>
            <a:ext cx="49664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DO KRMÍTKA DÁVÁME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0972" y="1164506"/>
            <a:ext cx="2362736" cy="1765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09256" y="2949104"/>
            <a:ext cx="9861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MÁK</a:t>
            </a:r>
            <a:endParaRPr lang="cs-CZ" sz="32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2514" y="3668353"/>
            <a:ext cx="1832483" cy="17895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927868" y="5457887"/>
            <a:ext cx="226933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SEMÍNKA</a:t>
            </a:r>
          </a:p>
          <a:p>
            <a:pPr algn="ctr"/>
            <a:r>
              <a:rPr lang="cs-CZ" sz="3200" dirty="0" smtClean="0"/>
              <a:t>SLUNEČNICE</a:t>
            </a:r>
            <a:endParaRPr lang="cs-CZ" sz="3200" dirty="0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6456" y="1288641"/>
            <a:ext cx="2236787" cy="1517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167244" y="2949104"/>
            <a:ext cx="17759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KUKUŘICI</a:t>
            </a:r>
            <a:endParaRPr lang="cs-CZ" sz="3200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8544" y="3680160"/>
            <a:ext cx="1772609" cy="1765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042038" y="5474717"/>
            <a:ext cx="1565621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/>
              <a:t>DROBKY</a:t>
            </a:r>
          </a:p>
          <a:p>
            <a:pPr algn="ctr"/>
            <a:r>
              <a:rPr lang="cs-CZ" sz="3200" dirty="0" smtClean="0"/>
              <a:t>PEČIVA</a:t>
            </a:r>
            <a:endParaRPr lang="cs-CZ" sz="3200" dirty="0"/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6331" y="2930426"/>
            <a:ext cx="1811337" cy="159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087732" y="4581004"/>
            <a:ext cx="9685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ZRNÍ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242284075"/>
      </p:ext>
    </p:extLst>
  </p:cSld>
  <p:clrMapOvr>
    <a:masterClrMapping/>
  </p:clrMapOvr>
  <p:transition advClick="0" advTm="60000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548680"/>
            <a:ext cx="499995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/>
              <a:t>CO PATŘÍ DO KRMÍTKA</a:t>
            </a:r>
            <a:endParaRPr lang="cs-CZ" sz="4000" b="1" dirty="0"/>
          </a:p>
        </p:txBody>
      </p:sp>
      <p:pic>
        <p:nvPicPr>
          <p:cNvPr id="3075" name="Picture 3" descr="C:\Documents and Settings\TOM\Local Settings\Temporary Internet Files\Content.IE5\KLG43ITF\MP900400613[1].jpg">
            <a:hlinkClick r:id="" action="ppaction://noaction">
              <a:snd r:embed="rId2" name="push.wav"/>
            </a:hlinkClick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4553" y="1706543"/>
            <a:ext cx="1605228" cy="2007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Documents and Settings\TOM\Local Settings\Temporary Internet Files\Content.IE5\7VE0F6GJ\MP900448355[1].jpg">
            <a:hlinkClick r:id="" action="ppaction://noaction">
              <a:snd r:embed="rId2" name="push.wav"/>
            </a:hlinkClick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437112"/>
            <a:ext cx="2411760" cy="1607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>
            <a:hlinkClick r:id="" action="ppaction://noaction">
              <a:snd r:embed="rId5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9990" y="1784286"/>
            <a:ext cx="2113930" cy="1851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>
            <a:hlinkClick r:id="" action="ppaction://noaction">
              <a:snd r:embed="rId5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4588" y="2547938"/>
            <a:ext cx="1774825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>
            <a:hlinkClick r:id="" action="ppaction://noaction">
              <a:snd r:embed="rId5" name="applause.wav"/>
            </a:hlinkClick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259015"/>
            <a:ext cx="1835150" cy="1785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42237692"/>
      </p:ext>
    </p:extLst>
  </p:cSld>
  <p:clrMapOvr>
    <a:masterClrMapping/>
  </p:clrMapOvr>
  <p:transition advClick="0" advTm="6000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2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2000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2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251520" y="17190"/>
            <a:ext cx="8675476" cy="76328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CITACE</a:t>
            </a:r>
          </a:p>
          <a:p>
            <a:r>
              <a:rPr lang="cs-CZ" sz="1400" dirty="0" smtClean="0"/>
              <a:t>Obr. </a:t>
            </a:r>
            <a:r>
              <a:rPr lang="cs-CZ" sz="1400" dirty="0"/>
              <a:t>č</a:t>
            </a:r>
            <a:r>
              <a:rPr lang="cs-CZ" sz="1400" dirty="0" smtClean="0"/>
              <a:t>áp: NAT PAN 16:9, WEBMASTER VAN </a:t>
            </a:r>
            <a:r>
              <a:rPr lang="cs-CZ" sz="1400" dirty="0" smtClean="0">
                <a:hlinkClick r:id="rId2"/>
              </a:rPr>
              <a:t>HTTP://WWW.PANNEWEEL.BE,.wikipedia.org</a:t>
            </a:r>
            <a:r>
              <a:rPr lang="en-US" sz="1400" dirty="0" smtClean="0">
                <a:hlinkClick r:id="rId2"/>
              </a:rPr>
              <a:t>[</a:t>
            </a:r>
            <a:r>
              <a:rPr lang="cs-CZ" sz="1400" dirty="0" smtClean="0">
                <a:hlinkClick r:id="rId2"/>
              </a:rPr>
              <a:t>online</a:t>
            </a:r>
            <a:r>
              <a:rPr lang="en-US" sz="1400" dirty="0" smtClean="0">
                <a:hlinkClick r:id="rId2"/>
              </a:rPr>
              <a:t>]</a:t>
            </a:r>
            <a:r>
              <a:rPr lang="cs-CZ" sz="1400" dirty="0" smtClean="0">
                <a:hlinkClick r:id="rId2"/>
              </a:rPr>
              <a:t>.</a:t>
            </a:r>
            <a:r>
              <a:rPr lang="en-US" sz="1400" dirty="0" smtClean="0">
                <a:hlinkClick r:id="rId2"/>
              </a:rPr>
              <a:t>[</a:t>
            </a:r>
            <a:r>
              <a:rPr lang="cs-CZ" sz="1400" dirty="0" smtClean="0">
                <a:hlinkClick r:id="rId2"/>
              </a:rPr>
              <a:t>cit</a:t>
            </a:r>
            <a:r>
              <a:rPr lang="cs-CZ" sz="1400" dirty="0" smtClean="0"/>
              <a:t>.</a:t>
            </a:r>
          </a:p>
          <a:p>
            <a:r>
              <a:rPr lang="cs-CZ" sz="1400" dirty="0" smtClean="0"/>
              <a:t>13.1.2013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  <a:r>
              <a:rPr lang="en-US" sz="1400" dirty="0" smtClean="0"/>
              <a:t>. </a:t>
            </a:r>
            <a:r>
              <a:rPr lang="en-US" sz="1400" dirty="0" err="1" smtClean="0"/>
              <a:t>Dostupn</a:t>
            </a:r>
            <a:r>
              <a:rPr lang="cs-CZ" sz="1400" dirty="0" smtClean="0"/>
              <a:t>ý na WWW: </a:t>
            </a:r>
            <a:r>
              <a:rPr lang="cs-CZ" sz="1400" dirty="0" smtClean="0">
                <a:hlinkClick r:id="rId3"/>
              </a:rPr>
              <a:t>http://cs.wikipedia.org/wiki/Soubor:Ooievaar_met_publiek_in__het_Zwin.JPG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/>
              <a:t>Obr. h</a:t>
            </a:r>
            <a:r>
              <a:rPr lang="cs-CZ" sz="1400" dirty="0" smtClean="0"/>
              <a:t>usa divoká: MICHAELMAGGS</a:t>
            </a:r>
            <a:r>
              <a:rPr lang="cs-CZ" sz="1400" dirty="0"/>
              <a:t>. </a:t>
            </a:r>
            <a:r>
              <a:rPr lang="cs-CZ" sz="1400" i="1" dirty="0"/>
              <a:t>Wikipedia.org</a:t>
            </a:r>
            <a:r>
              <a:rPr lang="en-US" sz="1400" dirty="0"/>
              <a:t>[</a:t>
            </a:r>
            <a:r>
              <a:rPr lang="cs-CZ" sz="1400" dirty="0"/>
              <a:t>online</a:t>
            </a:r>
            <a:r>
              <a:rPr lang="en-US" sz="1400" dirty="0"/>
              <a:t>]</a:t>
            </a:r>
            <a:r>
              <a:rPr lang="cs-CZ" sz="1400" dirty="0"/>
              <a:t>.</a:t>
            </a:r>
            <a:r>
              <a:rPr lang="en-US" sz="1400" dirty="0"/>
              <a:t>[</a:t>
            </a:r>
            <a:r>
              <a:rPr lang="cs-CZ" sz="1400" dirty="0"/>
              <a:t>cit. </a:t>
            </a:r>
            <a:r>
              <a:rPr lang="cs-CZ" sz="1400" dirty="0" smtClean="0"/>
              <a:t>13.1.2013</a:t>
            </a:r>
            <a:r>
              <a:rPr lang="en-US" sz="1400" dirty="0"/>
              <a:t>]</a:t>
            </a:r>
            <a:r>
              <a:rPr lang="cs-CZ" sz="1400" dirty="0"/>
              <a:t>. Dostupný na WWW: http:// cs.wikipedia.org/</a:t>
            </a:r>
          </a:p>
          <a:p>
            <a:r>
              <a:rPr lang="cs-CZ" sz="1400" dirty="0"/>
              <a:t>Wiki/</a:t>
            </a:r>
            <a:r>
              <a:rPr lang="cs-CZ" sz="1400" dirty="0" err="1"/>
              <a:t>Soubor:Graylag_geese</a:t>
            </a:r>
            <a:r>
              <a:rPr lang="cs-CZ" sz="1400" dirty="0"/>
              <a:t>_(</a:t>
            </a:r>
            <a:r>
              <a:rPr lang="cs-CZ" sz="1400" dirty="0" smtClean="0"/>
              <a:t>Anser_anser_in_flight_1700.jpg</a:t>
            </a:r>
          </a:p>
          <a:p>
            <a:endParaRPr lang="cs-CZ" sz="1400" dirty="0" smtClean="0"/>
          </a:p>
          <a:p>
            <a:r>
              <a:rPr lang="cs-CZ" sz="1400" dirty="0"/>
              <a:t>Obr. v</a:t>
            </a:r>
            <a:r>
              <a:rPr lang="cs-CZ" sz="1400" dirty="0" smtClean="0"/>
              <a:t>laštovka: </a:t>
            </a:r>
            <a:r>
              <a:rPr lang="cs-CZ" sz="1400" dirty="0"/>
              <a:t>MALENE THYSEN. </a:t>
            </a:r>
            <a:r>
              <a:rPr lang="cs-CZ" sz="1400" i="1" dirty="0"/>
              <a:t>Wikipedia.org</a:t>
            </a:r>
            <a:r>
              <a:rPr lang="en-US" sz="1400" dirty="0"/>
              <a:t>[</a:t>
            </a:r>
            <a:r>
              <a:rPr lang="cs-CZ" sz="1400" dirty="0"/>
              <a:t>online</a:t>
            </a:r>
            <a:r>
              <a:rPr lang="en-US" sz="1400" dirty="0"/>
              <a:t>].[</a:t>
            </a:r>
            <a:r>
              <a:rPr lang="cs-CZ" sz="1400" dirty="0"/>
              <a:t>cit. </a:t>
            </a:r>
            <a:r>
              <a:rPr lang="cs-CZ" sz="1400" dirty="0" smtClean="0"/>
              <a:t>13.1.2013</a:t>
            </a:r>
            <a:r>
              <a:rPr lang="en-US" sz="1400" dirty="0"/>
              <a:t>]. </a:t>
            </a:r>
            <a:r>
              <a:rPr lang="en-US" sz="1400" dirty="0" err="1"/>
              <a:t>Dostupn</a:t>
            </a:r>
            <a:r>
              <a:rPr lang="cs-CZ" sz="1400" dirty="0"/>
              <a:t>ý na </a:t>
            </a:r>
            <a:r>
              <a:rPr lang="cs-CZ" sz="1400" dirty="0" err="1"/>
              <a:t>WWW:http</a:t>
            </a:r>
            <a:r>
              <a:rPr lang="cs-CZ" sz="1400" dirty="0"/>
              <a:t>://</a:t>
            </a:r>
            <a:r>
              <a:rPr lang="cs-CZ" sz="1400" dirty="0" err="1"/>
              <a:t>cs.wikipedia</a:t>
            </a:r>
            <a:r>
              <a:rPr lang="cs-CZ" sz="1400" dirty="0"/>
              <a:t>.</a:t>
            </a:r>
          </a:p>
          <a:p>
            <a:r>
              <a:rPr lang="cs-CZ" sz="1400" dirty="0" err="1"/>
              <a:t>Org</a:t>
            </a:r>
            <a:r>
              <a:rPr lang="cs-CZ" sz="1400" dirty="0"/>
              <a:t>/wiki/</a:t>
            </a:r>
            <a:r>
              <a:rPr lang="cs-CZ" sz="1400" dirty="0" err="1"/>
              <a:t>Soubor:Landsvale.jpg</a:t>
            </a:r>
            <a:r>
              <a:rPr lang="cs-CZ" sz="1400" dirty="0"/>
              <a:t> 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Obr. </a:t>
            </a:r>
            <a:r>
              <a:rPr lang="cs-CZ" sz="1400" dirty="0"/>
              <a:t>š</a:t>
            </a:r>
            <a:r>
              <a:rPr lang="cs-CZ" sz="1400" dirty="0" smtClean="0"/>
              <a:t>paček: </a:t>
            </a:r>
            <a:r>
              <a:rPr lang="cs-CZ" sz="1400" dirty="0"/>
              <a:t>HTTP://WWW.NATURESPICSONLINE.COM/.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13.1.2013</a:t>
            </a:r>
            <a:r>
              <a:rPr lang="cs-CZ" sz="1400" dirty="0"/>
              <a:t>]. </a:t>
            </a:r>
            <a:endParaRPr lang="cs-CZ" sz="1400" dirty="0" smtClean="0"/>
          </a:p>
          <a:p>
            <a:r>
              <a:rPr lang="cs-CZ" sz="1400" dirty="0" smtClean="0"/>
              <a:t>Dostupný </a:t>
            </a:r>
            <a:r>
              <a:rPr lang="cs-CZ" sz="1400" dirty="0"/>
              <a:t>na WWW: http://cs.wikipedia.org/wiki/Soubor:European_Starling_2006.jpg</a:t>
            </a:r>
          </a:p>
          <a:p>
            <a:endParaRPr lang="cs-CZ" sz="1400" dirty="0" smtClean="0"/>
          </a:p>
          <a:p>
            <a:r>
              <a:rPr lang="cs-CZ" sz="1400" dirty="0" smtClean="0"/>
              <a:t>Obr. vlaštovka: </a:t>
            </a:r>
            <a:r>
              <a:rPr lang="cs-CZ" sz="1400" dirty="0"/>
              <a:t>MALENE THYSSEN.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13.1.2013</a:t>
            </a:r>
            <a:r>
              <a:rPr lang="cs-CZ" sz="1400" dirty="0"/>
              <a:t>]. </a:t>
            </a:r>
            <a:endParaRPr lang="cs-CZ" sz="1400" dirty="0" smtClean="0"/>
          </a:p>
          <a:p>
            <a:r>
              <a:rPr lang="cs-CZ" sz="1400" dirty="0" smtClean="0"/>
              <a:t>Dostupný </a:t>
            </a:r>
            <a:r>
              <a:rPr lang="cs-CZ" sz="1400" dirty="0"/>
              <a:t>na WWW: </a:t>
            </a:r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cs.wikipedia.org/wiki/Soubor:Landsvale.jpg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Obr. datel: </a:t>
            </a:r>
            <a:r>
              <a:rPr lang="cs-CZ" sz="1400" dirty="0"/>
              <a:t>STEFFEN HANNERT.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13.1.2013</a:t>
            </a:r>
            <a:r>
              <a:rPr lang="cs-CZ" sz="1400" dirty="0"/>
              <a:t>]. </a:t>
            </a:r>
            <a:endParaRPr lang="cs-CZ" sz="1400" dirty="0" smtClean="0"/>
          </a:p>
          <a:p>
            <a:r>
              <a:rPr lang="cs-CZ" sz="1400" dirty="0" smtClean="0"/>
              <a:t>Dostupný </a:t>
            </a:r>
            <a:r>
              <a:rPr lang="cs-CZ" sz="1400" dirty="0"/>
              <a:t>na WWW: </a:t>
            </a:r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cs.wikipedia.org/wiki/Soubor:Schwarzspecht.jpg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Obr. </a:t>
            </a:r>
            <a:r>
              <a:rPr lang="cs-CZ" sz="1400" dirty="0"/>
              <a:t>v</a:t>
            </a:r>
            <a:r>
              <a:rPr lang="cs-CZ" sz="1400" dirty="0" smtClean="0"/>
              <a:t>rabec: </a:t>
            </a:r>
            <a:r>
              <a:rPr lang="cs-CZ" sz="1400" dirty="0"/>
              <a:t>FIR0002.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13.1.2013</a:t>
            </a:r>
            <a:r>
              <a:rPr lang="cs-CZ" sz="1400" dirty="0"/>
              <a:t>]. </a:t>
            </a:r>
            <a:endParaRPr lang="cs-CZ" sz="1400" dirty="0" smtClean="0"/>
          </a:p>
          <a:p>
            <a:r>
              <a:rPr lang="cs-CZ" sz="1400" dirty="0" smtClean="0"/>
              <a:t>Dostupný </a:t>
            </a:r>
            <a:r>
              <a:rPr lang="cs-CZ" sz="1400" dirty="0"/>
              <a:t>na WWW: </a:t>
            </a:r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cs.wikipedia.org/wiki/Soubor:House_sparrowIII.jpg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Obr. </a:t>
            </a:r>
            <a:r>
              <a:rPr lang="cs-CZ" sz="1400" dirty="0"/>
              <a:t>l</a:t>
            </a:r>
            <a:r>
              <a:rPr lang="cs-CZ" sz="1400" dirty="0" smtClean="0"/>
              <a:t>abuť: </a:t>
            </a:r>
            <a:r>
              <a:rPr lang="cs-CZ" sz="1400" dirty="0"/>
              <a:t>SANCHEZN.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13.1.2013</a:t>
            </a:r>
            <a:r>
              <a:rPr lang="cs-CZ" sz="1400" dirty="0"/>
              <a:t>]. </a:t>
            </a:r>
            <a:endParaRPr lang="cs-CZ" sz="1400" dirty="0" smtClean="0"/>
          </a:p>
          <a:p>
            <a:r>
              <a:rPr lang="cs-CZ" sz="1400" dirty="0" smtClean="0"/>
              <a:t>Dostupný </a:t>
            </a:r>
            <a:r>
              <a:rPr lang="cs-CZ" sz="1400" dirty="0"/>
              <a:t>na WWW: http://cs.wikipedia.org/wiki/Soubor:CygneVaires.jpg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dirty="0" smtClean="0"/>
              <a:t>Obr. </a:t>
            </a:r>
            <a:r>
              <a:rPr lang="cs-CZ" sz="1400" dirty="0"/>
              <a:t>s</a:t>
            </a:r>
            <a:r>
              <a:rPr lang="cs-CZ" sz="1400" dirty="0" smtClean="0"/>
              <a:t>ýkora: </a:t>
            </a:r>
            <a:r>
              <a:rPr lang="cs-CZ" sz="1400" dirty="0"/>
              <a:t>FRANKDREBIN.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13.1.2013</a:t>
            </a:r>
            <a:r>
              <a:rPr lang="cs-CZ" sz="1400" dirty="0"/>
              <a:t>]. </a:t>
            </a:r>
            <a:endParaRPr lang="cs-CZ" sz="1400" dirty="0" smtClean="0"/>
          </a:p>
          <a:p>
            <a:r>
              <a:rPr lang="cs-CZ" sz="1400" dirty="0" smtClean="0"/>
              <a:t>Dostupný </a:t>
            </a:r>
            <a:r>
              <a:rPr lang="cs-CZ" sz="1400" dirty="0"/>
              <a:t>na WWW: http://cs.wikipedia.org/wiki/Soubor:Parus_major_m.jpg</a:t>
            </a:r>
            <a:r>
              <a:rPr lang="cs-CZ" sz="1400" dirty="0" smtClean="0"/>
              <a:t>  </a:t>
            </a:r>
          </a:p>
          <a:p>
            <a:endParaRPr lang="cs-CZ" sz="1400" dirty="0" smtClean="0"/>
          </a:p>
          <a:p>
            <a:r>
              <a:rPr lang="cs-CZ" sz="1400" dirty="0" smtClean="0"/>
              <a:t>Obr. </a:t>
            </a:r>
            <a:r>
              <a:rPr lang="cs-CZ" sz="1400" dirty="0"/>
              <a:t>h</a:t>
            </a:r>
            <a:r>
              <a:rPr lang="cs-CZ" sz="1400" dirty="0" smtClean="0"/>
              <a:t>avran: </a:t>
            </a:r>
            <a:r>
              <a:rPr lang="cs-CZ" sz="1400" dirty="0"/>
              <a:t>RAFAŁ KOMOROWSKI.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13.1.2013</a:t>
            </a:r>
            <a:r>
              <a:rPr lang="cs-CZ" sz="1400" dirty="0"/>
              <a:t>]. </a:t>
            </a:r>
            <a:endParaRPr lang="cs-CZ" sz="1400" dirty="0" smtClean="0"/>
          </a:p>
          <a:p>
            <a:r>
              <a:rPr lang="cs-CZ" sz="1400" dirty="0" smtClean="0"/>
              <a:t>Dostupný </a:t>
            </a:r>
            <a:r>
              <a:rPr lang="cs-CZ" sz="1400" dirty="0"/>
              <a:t>na WWW: http://cs.wikipedia.org/wiki/Soubor:Corvus_frugilegus_2.jpg</a:t>
            </a:r>
          </a:p>
          <a:p>
            <a:endParaRPr lang="cs-CZ" sz="1400" dirty="0"/>
          </a:p>
          <a:p>
            <a:endParaRPr lang="cs-CZ" sz="1400" dirty="0"/>
          </a:p>
          <a:p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145444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548680"/>
            <a:ext cx="6665158" cy="252376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krmítko: </a:t>
            </a:r>
            <a:r>
              <a:rPr lang="cs-CZ" sz="1400" dirty="0"/>
              <a:t>KARELJ.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13.1.2013</a:t>
            </a:r>
            <a:r>
              <a:rPr lang="cs-CZ" sz="1400" dirty="0"/>
              <a:t>]. </a:t>
            </a:r>
            <a:endParaRPr lang="cs-CZ" sz="1400" dirty="0" smtClean="0"/>
          </a:p>
          <a:p>
            <a:r>
              <a:rPr lang="cs-CZ" sz="1400" dirty="0" smtClean="0"/>
              <a:t>Dostupný </a:t>
            </a:r>
            <a:r>
              <a:rPr lang="cs-CZ" sz="1400" dirty="0"/>
              <a:t>na WWW: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cs.wikipedia.org/wiki/Soubor:Zvonek_1.jpg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Obr. </a:t>
            </a:r>
            <a:r>
              <a:rPr lang="cs-CZ" sz="1400" dirty="0"/>
              <a:t>k</a:t>
            </a:r>
            <a:r>
              <a:rPr lang="cs-CZ" sz="1400" dirty="0" smtClean="0"/>
              <a:t>rmítko – koule: </a:t>
            </a:r>
            <a:r>
              <a:rPr lang="cs-CZ" sz="1400" dirty="0"/>
              <a:t>RANVEIG.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13.1.2013</a:t>
            </a:r>
            <a:r>
              <a:rPr lang="cs-CZ" sz="1400" dirty="0"/>
              <a:t>]. </a:t>
            </a:r>
            <a:endParaRPr lang="cs-CZ" sz="1400" dirty="0" smtClean="0"/>
          </a:p>
          <a:p>
            <a:r>
              <a:rPr lang="cs-CZ" sz="1400" dirty="0" smtClean="0"/>
              <a:t>Dostupný </a:t>
            </a:r>
            <a:r>
              <a:rPr lang="cs-CZ" sz="1400" dirty="0"/>
              <a:t>na WWW: http://cs.wikipedia.org/wiki/Soubor:Blue_tit_on_feeder.jpg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Obr. makovice: </a:t>
            </a:r>
            <a:r>
              <a:rPr lang="cs-CZ" sz="1400" dirty="0"/>
              <a:t>SCHLONZ. </a:t>
            </a:r>
            <a:r>
              <a:rPr lang="cs-CZ" sz="1400" i="1" dirty="0"/>
              <a:t>Wikipedia.cz</a:t>
            </a:r>
            <a:r>
              <a:rPr lang="cs-CZ" sz="1400" dirty="0"/>
              <a:t> [online]. [cit. </a:t>
            </a:r>
            <a:r>
              <a:rPr lang="cs-CZ" sz="1400" dirty="0" smtClean="0"/>
              <a:t>13.1.2013</a:t>
            </a:r>
            <a:r>
              <a:rPr lang="cs-CZ" sz="1400" dirty="0"/>
              <a:t>]. </a:t>
            </a:r>
            <a:endParaRPr lang="cs-CZ" sz="1400" dirty="0" smtClean="0"/>
          </a:p>
          <a:p>
            <a:r>
              <a:rPr lang="cs-CZ" sz="1400" dirty="0" smtClean="0"/>
              <a:t>Dostupný </a:t>
            </a:r>
            <a:r>
              <a:rPr lang="cs-CZ" sz="1400" dirty="0"/>
              <a:t>na WWW: </a:t>
            </a: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cs.wikipedia.org/wiki/Soubor:Opium_poppy_mohnkapsel.jpg</a:t>
            </a:r>
            <a:endParaRPr lang="cs-CZ" sz="1400" dirty="0" smtClean="0"/>
          </a:p>
          <a:p>
            <a:endParaRPr lang="cs-CZ" sz="1400" dirty="0"/>
          </a:p>
          <a:p>
            <a:r>
              <a:rPr lang="cs-CZ" sz="1400" dirty="0" smtClean="0"/>
              <a:t>Ilustrace: </a:t>
            </a:r>
            <a:r>
              <a:rPr lang="cs-CZ" sz="1400" dirty="0"/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53985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219</TotalTime>
  <Words>164</Words>
  <Application>Microsoft Office PowerPoint</Application>
  <PresentationFormat>Předvádění na obrazovce (4:3)</PresentationFormat>
  <Paragraphs>80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</dc:creator>
  <cp:lastModifiedBy>TOM</cp:lastModifiedBy>
  <cp:revision>31</cp:revision>
  <dcterms:created xsi:type="dcterms:W3CDTF">2012-11-19T12:36:06Z</dcterms:created>
  <dcterms:modified xsi:type="dcterms:W3CDTF">2013-06-24T16:51:02Z</dcterms:modified>
</cp:coreProperties>
</file>