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2" r:id="rId3"/>
    <p:sldId id="273" r:id="rId4"/>
    <p:sldId id="270" r:id="rId5"/>
    <p:sldId id="271" r:id="rId6"/>
    <p:sldId id="266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FFCCFF"/>
    <a:srgbClr val="FFCCCC"/>
    <a:srgbClr val="FFFF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87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40000" lnSpcReduction="20000"/>
          </a:bodyPr>
          <a:lstStyle/>
          <a:p>
            <a:pPr marL="88900" indent="20638">
              <a:buNone/>
            </a:pPr>
            <a:r>
              <a:rPr lang="cs-CZ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Číslo projektu: CZ.1.07/1.4.00/21.2963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Výukový materiál č.: VY_32_INOVACE_50_Lidské tělo</a:t>
            </a:r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buNone/>
            </a:pPr>
            <a:r>
              <a:rPr lang="cs-CZ" dirty="0" smtClean="0"/>
              <a:t>Vypracoval: </a:t>
            </a:r>
            <a:r>
              <a:rPr lang="cs-CZ" b="1" i="1" dirty="0" smtClean="0"/>
              <a:t>Bc. Martina Malá</a:t>
            </a:r>
            <a:endParaRPr lang="cs-CZ" dirty="0" smtClean="0"/>
          </a:p>
          <a:p>
            <a:pPr marL="88900" indent="20638">
              <a:buNone/>
            </a:pPr>
            <a:r>
              <a:rPr lang="cs-CZ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Určeno pro </a:t>
            </a:r>
            <a:r>
              <a:rPr lang="cs-CZ" dirty="0"/>
              <a:t>7. a 8. ročník  </a:t>
            </a:r>
            <a:r>
              <a:rPr lang="cs-CZ" i="1" dirty="0" smtClean="0"/>
              <a:t>ZŠ </a:t>
            </a:r>
            <a:r>
              <a:rPr lang="cs-CZ" dirty="0" smtClean="0"/>
              <a:t>speciální, vzdělávání žáků s TMR a souběžným postižením více vadami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Tematický okruh: Lidské tělo a péče o něj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smtClean="0"/>
              <a:t>Vytvořeno dne: únor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dirty="0" err="1" smtClean="0"/>
              <a:t>Odpilotováno</a:t>
            </a:r>
            <a:r>
              <a:rPr lang="cs-CZ" dirty="0" smtClean="0"/>
              <a:t> ve výuce dne: 18. 2. </a:t>
            </a:r>
            <a:r>
              <a:rPr lang="cs-CZ" dirty="0"/>
              <a:t>2</a:t>
            </a:r>
            <a:r>
              <a:rPr lang="cs-CZ" dirty="0" smtClean="0"/>
              <a:t>013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dirty="0" smtClean="0"/>
              <a:t>Anotace: Prezentace </a:t>
            </a:r>
            <a:r>
              <a:rPr lang="cs-CZ" dirty="0" err="1" smtClean="0"/>
              <a:t>Powerpoint</a:t>
            </a:r>
            <a:r>
              <a:rPr lang="cs-CZ" dirty="0" smtClean="0"/>
              <a:t> </a:t>
            </a:r>
            <a:r>
              <a:rPr lang="cs-CZ" dirty="0"/>
              <a:t>určená žákům ZŠ speciální, vzdělávání žáků s TMR a souběžným postižením více vadami jako výukový materiál pro rozumovou výchovu. Seznamujeme žáky se základními poznatky o </a:t>
            </a:r>
            <a:r>
              <a:rPr lang="cs-CZ" dirty="0" smtClean="0"/>
              <a:t>lidském těle </a:t>
            </a:r>
            <a:r>
              <a:rPr lang="cs-CZ" dirty="0"/>
              <a:t>– </a:t>
            </a:r>
            <a:r>
              <a:rPr lang="cs-CZ" dirty="0" smtClean="0"/>
              <a:t>základní části lidského těla, co máme na hlavě, jak rosteme. </a:t>
            </a:r>
            <a:r>
              <a:rPr lang="cs-CZ" dirty="0"/>
              <a:t>Využíváme vytištěné a </a:t>
            </a:r>
            <a:r>
              <a:rPr lang="cs-CZ" dirty="0" err="1"/>
              <a:t>zalaminované</a:t>
            </a:r>
            <a:r>
              <a:rPr lang="cs-CZ" dirty="0"/>
              <a:t> obrázky. </a:t>
            </a:r>
            <a:r>
              <a:rPr lang="cs-CZ" dirty="0" smtClean="0"/>
              <a:t>Pro zpestření používáme společenskou hru „Hlava, ramena, kolena, palce“. Text slouží jako průvodní slovo učitele.</a:t>
            </a:r>
            <a:endParaRPr lang="cs-CZ" dirty="0"/>
          </a:p>
          <a:p>
            <a:pPr marL="88900" indent="20638">
              <a:lnSpc>
                <a:spcPct val="170000"/>
              </a:lnSpc>
              <a:buNone/>
            </a:pPr>
            <a:endParaRPr lang="cs-CZ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TOM\Local Settings\Temporary Internet Files\Content.IE5\U8ODQPAQ\MC9002325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991394"/>
            <a:ext cx="3384376" cy="4664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92696"/>
            <a:ext cx="22990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LIDSKÉ 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4950767"/>
            <a:ext cx="16151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TĚLO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541695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TOM\Local Settings\Temporary Internet Files\Content.IE5\U8ODQPAQ\MC900232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913" y="2060848"/>
            <a:ext cx="4224170" cy="3245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85063" y="620688"/>
            <a:ext cx="47738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ČÁSTI LIDSKÉHO TĚLA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98155" y="1538794"/>
            <a:ext cx="1173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HLAVA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97041" y="2519318"/>
            <a:ext cx="9861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RUCE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3683784"/>
            <a:ext cx="925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TĚLO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85315" y="4653136"/>
            <a:ext cx="1075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NOHY</a:t>
            </a:r>
            <a:endParaRPr lang="cs-CZ" sz="2800" b="1" dirty="0"/>
          </a:p>
        </p:txBody>
      </p:sp>
      <p:cxnSp>
        <p:nvCxnSpPr>
          <p:cNvPr id="8" name="Přímá spojnice se šipkou 7"/>
          <p:cNvCxnSpPr>
            <a:stCxn id="3" idx="2"/>
          </p:cNvCxnSpPr>
          <p:nvPr/>
        </p:nvCxnSpPr>
        <p:spPr>
          <a:xfrm flipH="1">
            <a:off x="4571998" y="2062014"/>
            <a:ext cx="12696" cy="2868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4" idx="1"/>
          </p:cNvCxnSpPr>
          <p:nvPr/>
        </p:nvCxnSpPr>
        <p:spPr>
          <a:xfrm flipH="1">
            <a:off x="6300192" y="2780928"/>
            <a:ext cx="49684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6" idx="1"/>
          </p:cNvCxnSpPr>
          <p:nvPr/>
        </p:nvCxnSpPr>
        <p:spPr>
          <a:xfrm flipH="1" flipV="1">
            <a:off x="6684083" y="4653136"/>
            <a:ext cx="601232" cy="26161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5" idx="3"/>
          </p:cNvCxnSpPr>
          <p:nvPr/>
        </p:nvCxnSpPr>
        <p:spPr>
          <a:xfrm>
            <a:off x="1968990" y="3945394"/>
            <a:ext cx="238698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985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563960"/>
            <a:ext cx="45065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CO MÁME NA HLAVĚ ?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74299" y="2276872"/>
            <a:ext cx="983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VLASY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06041" y="3815179"/>
            <a:ext cx="612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UŠI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69313" y="3523795"/>
            <a:ext cx="638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OČI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74299" y="4240336"/>
            <a:ext cx="740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NOS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61451" y="4472979"/>
            <a:ext cx="8765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PUSA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93190" y="3062130"/>
            <a:ext cx="82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ČELO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09029" y="5202981"/>
            <a:ext cx="10895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BRADA</a:t>
            </a:r>
            <a:endParaRPr lang="cs-CZ" sz="2400" b="1" dirty="0"/>
          </a:p>
        </p:txBody>
      </p:sp>
      <p:pic>
        <p:nvPicPr>
          <p:cNvPr id="2050" name="Picture 2" descr="C:\Documents and Settings\TOM\Local Settings\Temporary Internet Files\Content.IE5\KLG43ITF\MC90044065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153" y="2020247"/>
            <a:ext cx="3161736" cy="3283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>
            <a:stCxn id="3" idx="1"/>
          </p:cNvCxnSpPr>
          <p:nvPr/>
        </p:nvCxnSpPr>
        <p:spPr>
          <a:xfrm flipH="1">
            <a:off x="5292081" y="2507705"/>
            <a:ext cx="1482218" cy="443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21" idx="3"/>
          </p:cNvCxnSpPr>
          <p:nvPr/>
        </p:nvCxnSpPr>
        <p:spPr>
          <a:xfrm flipV="1">
            <a:off x="1918737" y="3292962"/>
            <a:ext cx="2437239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12" idx="1"/>
          </p:cNvCxnSpPr>
          <p:nvPr/>
        </p:nvCxnSpPr>
        <p:spPr>
          <a:xfrm flipH="1">
            <a:off x="5292081" y="3754628"/>
            <a:ext cx="147723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5" idx="1"/>
          </p:cNvCxnSpPr>
          <p:nvPr/>
        </p:nvCxnSpPr>
        <p:spPr>
          <a:xfrm flipH="1" flipV="1">
            <a:off x="4521021" y="3985461"/>
            <a:ext cx="2253278" cy="4857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6" idx="3"/>
          </p:cNvCxnSpPr>
          <p:nvPr/>
        </p:nvCxnSpPr>
        <p:spPr>
          <a:xfrm flipV="1">
            <a:off x="1818709" y="3985460"/>
            <a:ext cx="1318647" cy="605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18" idx="3"/>
          </p:cNvCxnSpPr>
          <p:nvPr/>
        </p:nvCxnSpPr>
        <p:spPr>
          <a:xfrm flipV="1">
            <a:off x="1938038" y="4276844"/>
            <a:ext cx="2273922" cy="4269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3" name="Přímá spojnice se šipkou 2052"/>
          <p:cNvCxnSpPr/>
          <p:nvPr/>
        </p:nvCxnSpPr>
        <p:spPr>
          <a:xfrm flipH="1" flipV="1">
            <a:off x="4521021" y="4681412"/>
            <a:ext cx="2088008" cy="7318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3315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332656"/>
            <a:ext cx="68075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JAK SE JMENUJÍ PRSTY NA RUCE ?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0163" y="2270485"/>
            <a:ext cx="17303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PRSTENÍČEK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27064" y="1583480"/>
            <a:ext cx="2305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PROSTŘEDNÍČEK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35424" y="1926982"/>
            <a:ext cx="19166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UKAZOVÁČEK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71875" y="3121914"/>
            <a:ext cx="9527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PALEC</a:t>
            </a:r>
            <a:endParaRPr lang="cs-CZ" sz="2400" b="1" dirty="0"/>
          </a:p>
        </p:txBody>
      </p:sp>
      <p:pic>
        <p:nvPicPr>
          <p:cNvPr id="4101" name="Picture 5" descr="C:\Documents and Settings\TOM\Local Settings\Temporary Internet Files\Content.IE5\LPJXZ9J9\MP9004487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575" y="3765908"/>
            <a:ext cx="2960504" cy="289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>
            <a:stCxn id="6" idx="2"/>
          </p:cNvCxnSpPr>
          <p:nvPr/>
        </p:nvCxnSpPr>
        <p:spPr>
          <a:xfrm>
            <a:off x="2979976" y="2045145"/>
            <a:ext cx="151864" cy="2253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Documents and Settings\TOM\Local Settings\Temporary Internet Files\Content.IE5\U8ODQPAQ\MC900297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064" y="2373565"/>
            <a:ext cx="2992440" cy="4240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>
            <a:stCxn id="8" idx="2"/>
          </p:cNvCxnSpPr>
          <p:nvPr/>
        </p:nvCxnSpPr>
        <p:spPr>
          <a:xfrm flipH="1">
            <a:off x="4771875" y="3583579"/>
            <a:ext cx="476381" cy="4214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7" idx="2"/>
          </p:cNvCxnSpPr>
          <p:nvPr/>
        </p:nvCxnSpPr>
        <p:spPr>
          <a:xfrm flipH="1">
            <a:off x="4084093" y="2388647"/>
            <a:ext cx="1609671" cy="3435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4" idx="2"/>
          </p:cNvCxnSpPr>
          <p:nvPr/>
        </p:nvCxnSpPr>
        <p:spPr>
          <a:xfrm>
            <a:off x="1085336" y="2732150"/>
            <a:ext cx="1182408" cy="1927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95536" y="4005063"/>
            <a:ext cx="1334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MALÍČEK</a:t>
            </a:r>
            <a:endParaRPr lang="cs-CZ" sz="2400" b="1" dirty="0"/>
          </a:p>
        </p:txBody>
      </p:sp>
      <p:cxnSp>
        <p:nvCxnSpPr>
          <p:cNvPr id="22" name="Přímá spojnice se šipkou 21"/>
          <p:cNvCxnSpPr>
            <a:stCxn id="20" idx="0"/>
          </p:cNvCxnSpPr>
          <p:nvPr/>
        </p:nvCxnSpPr>
        <p:spPr>
          <a:xfrm flipV="1">
            <a:off x="1062546" y="3583579"/>
            <a:ext cx="764518" cy="4214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391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5Q9CVTO2\MP9004485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864" y="944999"/>
            <a:ext cx="1539798" cy="2304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TOM\Local Settings\Temporary Internet Files\Content.IE5\U7HCPJBK\MP9004484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305" y="1053286"/>
            <a:ext cx="1463245" cy="2194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TOM\Local Settings\Temporary Internet Files\Content.IE5\BHRKUN6G\MP9004395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264" y="3933056"/>
            <a:ext cx="1414999" cy="211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0" descr="C:\Documents and Settings\TOM\Local Settings\Temporary Internet Files\Content.IE5\5Q9CVTO2\MP9004009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8871" y="1053286"/>
            <a:ext cx="1392468" cy="2087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Documents and Settings\TOM\Local Settings\Temporary Internet Files\Content.IE5\LPJXZ9J9\MP90043837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852" y="3789039"/>
            <a:ext cx="1608153" cy="2263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Documents and Settings\TOM\Local Settings\Temporary Internet Files\Content.IE5\B7UMDAEW\MP9004392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554" y="4120107"/>
            <a:ext cx="2483247" cy="1745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236853" y="188523"/>
            <a:ext cx="28281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JAK ROSTEME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6193" y="3248154"/>
            <a:ext cx="1915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TĚHOTENSTVÍ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44707" y="3258907"/>
            <a:ext cx="14124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MIMINKO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0915" y="3142708"/>
            <a:ext cx="18083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PŘEDŠKOLÁK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02196" y="6052526"/>
            <a:ext cx="11431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ŠKOLÁK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28842" y="6066202"/>
            <a:ext cx="16441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DOSPĚLOST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49256" y="5879151"/>
            <a:ext cx="8718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STÁŘÍ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6306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35725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endParaRPr lang="cs-CZ" b="1" dirty="0"/>
          </a:p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554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491</TotalTime>
  <Words>64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56</cp:revision>
  <dcterms:created xsi:type="dcterms:W3CDTF">2012-11-19T12:36:06Z</dcterms:created>
  <dcterms:modified xsi:type="dcterms:W3CDTF">2013-06-24T16:51:55Z</dcterms:modified>
</cp:coreProperties>
</file>