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1" r:id="rId3"/>
    <p:sldId id="262" r:id="rId4"/>
    <p:sldId id="264" r:id="rId5"/>
    <p:sldId id="259" r:id="rId6"/>
    <p:sldId id="265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62" y="6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37849491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Způsobová slovesa opakování, „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wissen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“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„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sollen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“, „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wollen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,“ „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dürfen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,“ „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können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,“ „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mögen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,“ „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müssen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,“ „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wissen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.“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Německý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Vladimír Vašek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– 18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Způsobová slovesa </a:t>
            </a:r>
            <a:r>
              <a:rPr lang="cs-CZ" sz="2400" b="1" dirty="0" err="1" smtClean="0"/>
              <a:t>wissen</a:t>
            </a:r>
            <a:r>
              <a:rPr lang="cs-CZ" sz="2400" b="1" dirty="0" smtClean="0"/>
              <a:t> + </a:t>
            </a:r>
            <a:r>
              <a:rPr lang="cs-CZ" sz="2400" b="1" dirty="0" smtClean="0"/>
              <a:t>větný rámec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505980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VY_22_INOVACE_02_51</a:t>
            </a:r>
            <a:endParaRPr lang="cs-CZ" sz="2400" b="1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72816"/>
            <a:ext cx="763284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Způsobová slovesa mají specifické časování a postavení ve větách.</a:t>
            </a:r>
          </a:p>
          <a:p>
            <a:endParaRPr lang="cs-CZ" sz="2000" dirty="0" smtClean="0"/>
          </a:p>
          <a:p>
            <a:r>
              <a:rPr lang="cs-CZ" sz="2000" b="1" dirty="0" smtClean="0"/>
              <a:t>Patří mezi ně: </a:t>
            </a:r>
          </a:p>
          <a:p>
            <a:r>
              <a:rPr lang="cs-CZ" sz="2000" dirty="0" err="1" smtClean="0"/>
              <a:t>Dürfen</a:t>
            </a:r>
            <a:r>
              <a:rPr lang="cs-CZ" sz="2000" dirty="0" smtClean="0"/>
              <a:t> – </a:t>
            </a:r>
            <a:r>
              <a:rPr lang="cs-CZ" sz="2000" dirty="0" err="1" smtClean="0"/>
              <a:t>směti</a:t>
            </a:r>
            <a:endParaRPr lang="cs-CZ" sz="2000" dirty="0" smtClean="0"/>
          </a:p>
          <a:p>
            <a:r>
              <a:rPr lang="cs-CZ" sz="2000" dirty="0" err="1" smtClean="0"/>
              <a:t>Können</a:t>
            </a:r>
            <a:r>
              <a:rPr lang="cs-CZ" sz="2000" dirty="0" smtClean="0"/>
              <a:t> – moci, </a:t>
            </a:r>
            <a:r>
              <a:rPr lang="cs-CZ" sz="2000" dirty="0" err="1" smtClean="0"/>
              <a:t>uměti</a:t>
            </a:r>
            <a:endParaRPr lang="cs-CZ" sz="2000" dirty="0" smtClean="0"/>
          </a:p>
          <a:p>
            <a:r>
              <a:rPr lang="cs-CZ" sz="2000" dirty="0" err="1" smtClean="0"/>
              <a:t>Mögen</a:t>
            </a:r>
            <a:r>
              <a:rPr lang="cs-CZ" sz="2000" dirty="0" smtClean="0"/>
              <a:t> – mít rád</a:t>
            </a:r>
          </a:p>
          <a:p>
            <a:r>
              <a:rPr lang="cs-CZ" sz="2000" dirty="0" err="1" smtClean="0"/>
              <a:t>Müssen</a:t>
            </a:r>
            <a:r>
              <a:rPr lang="cs-CZ" sz="2000" dirty="0" smtClean="0"/>
              <a:t> – muset</a:t>
            </a:r>
          </a:p>
          <a:p>
            <a:r>
              <a:rPr lang="cs-CZ" sz="2000" dirty="0" err="1" smtClean="0"/>
              <a:t>Sollen</a:t>
            </a:r>
            <a:r>
              <a:rPr lang="cs-CZ" sz="2000" dirty="0" smtClean="0"/>
              <a:t> – mít povinnost</a:t>
            </a:r>
          </a:p>
          <a:p>
            <a:r>
              <a:rPr lang="cs-CZ" sz="2000" dirty="0" err="1" smtClean="0"/>
              <a:t>Wollen</a:t>
            </a:r>
            <a:r>
              <a:rPr lang="cs-CZ" sz="2000" dirty="0" smtClean="0"/>
              <a:t> – chtít</a:t>
            </a:r>
          </a:p>
          <a:p>
            <a:r>
              <a:rPr lang="cs-CZ" sz="2000" dirty="0" smtClean="0">
                <a:solidFill>
                  <a:srgbClr val="00B050"/>
                </a:solidFill>
              </a:rPr>
              <a:t>(</a:t>
            </a:r>
            <a:r>
              <a:rPr lang="cs-CZ" sz="2000" dirty="0" err="1" smtClean="0">
                <a:solidFill>
                  <a:srgbClr val="00B050"/>
                </a:solidFill>
              </a:rPr>
              <a:t>Wissen</a:t>
            </a:r>
            <a:r>
              <a:rPr lang="cs-CZ" sz="2000" dirty="0" smtClean="0">
                <a:solidFill>
                  <a:srgbClr val="00B050"/>
                </a:solidFill>
              </a:rPr>
              <a:t>) - vědět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88073" y="1052736"/>
            <a:ext cx="710476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Způsobová slovesa </a:t>
            </a:r>
            <a:r>
              <a:rPr lang="cs-CZ" sz="3200" b="1" dirty="0" err="1" smtClean="0"/>
              <a:t>wissen</a:t>
            </a:r>
            <a:r>
              <a:rPr lang="cs-CZ" sz="3200" b="1" dirty="0" smtClean="0"/>
              <a:t> + </a:t>
            </a:r>
            <a:r>
              <a:rPr lang="cs-CZ" sz="3200" b="1" dirty="0" smtClean="0"/>
              <a:t>větný rámec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72816"/>
            <a:ext cx="76328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Způsobová slovesa mají VŽDY v 1. a 3. osobě stejný tvar!!!</a:t>
            </a:r>
          </a:p>
          <a:p>
            <a:endParaRPr lang="cs-CZ" sz="2000" dirty="0" smtClean="0"/>
          </a:p>
          <a:p>
            <a:r>
              <a:rPr lang="cs-CZ" sz="2000" b="1" dirty="0" smtClean="0"/>
              <a:t>Časování slovesa „</a:t>
            </a:r>
            <a:r>
              <a:rPr lang="cs-CZ" sz="2000" b="1" dirty="0" err="1" smtClean="0"/>
              <a:t>wissen</a:t>
            </a:r>
            <a:r>
              <a:rPr lang="cs-CZ" sz="2000" b="1" dirty="0" smtClean="0"/>
              <a:t>“ – vědět</a:t>
            </a:r>
          </a:p>
          <a:p>
            <a:endParaRPr lang="cs-CZ" sz="2000" b="1" dirty="0" smtClean="0"/>
          </a:p>
          <a:p>
            <a:pPr marL="457200" indent="-457200">
              <a:buAutoNum type="arabicPeriod"/>
            </a:pPr>
            <a:r>
              <a:rPr lang="cs-CZ" sz="2000" b="1" dirty="0" err="1" smtClean="0"/>
              <a:t>ich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weiss</a:t>
            </a:r>
            <a:r>
              <a:rPr lang="cs-CZ" sz="2000" b="1" dirty="0" smtClean="0"/>
              <a:t>	</a:t>
            </a:r>
            <a:r>
              <a:rPr lang="cs-CZ" sz="2000" b="1" dirty="0" smtClean="0">
                <a:solidFill>
                  <a:srgbClr val="0070C0"/>
                </a:solidFill>
              </a:rPr>
              <a:t>já vím	</a:t>
            </a:r>
            <a:r>
              <a:rPr lang="cs-CZ" sz="2000" b="1" dirty="0" smtClean="0"/>
              <a:t>	1. </a:t>
            </a:r>
            <a:r>
              <a:rPr lang="cs-CZ" sz="2000" b="1" dirty="0" err="1" smtClean="0"/>
              <a:t>wir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wissen</a:t>
            </a:r>
            <a:r>
              <a:rPr lang="cs-CZ" sz="2000" b="1" dirty="0" smtClean="0"/>
              <a:t>           </a:t>
            </a:r>
            <a:r>
              <a:rPr lang="cs-CZ" sz="2000" b="1" dirty="0" smtClean="0">
                <a:solidFill>
                  <a:srgbClr val="0070C0"/>
                </a:solidFill>
              </a:rPr>
              <a:t>my víme</a:t>
            </a:r>
          </a:p>
          <a:p>
            <a:pPr marL="457200" indent="-457200">
              <a:buAutoNum type="arabicPeriod"/>
            </a:pPr>
            <a:r>
              <a:rPr lang="cs-CZ" sz="2000" b="1" dirty="0" err="1" smtClean="0"/>
              <a:t>du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weisst</a:t>
            </a:r>
            <a:r>
              <a:rPr lang="cs-CZ" sz="2000" b="1" dirty="0" smtClean="0"/>
              <a:t>	</a:t>
            </a:r>
            <a:r>
              <a:rPr lang="cs-CZ" sz="2000" b="1" dirty="0" smtClean="0">
                <a:solidFill>
                  <a:srgbClr val="0070C0"/>
                </a:solidFill>
              </a:rPr>
              <a:t>ty víš</a:t>
            </a:r>
            <a:r>
              <a:rPr lang="cs-CZ" sz="2000" b="1" dirty="0" smtClean="0"/>
              <a:t>		2. </a:t>
            </a:r>
            <a:r>
              <a:rPr lang="cs-CZ" sz="2000" b="1" dirty="0" err="1" smtClean="0"/>
              <a:t>ihr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wisst</a:t>
            </a:r>
            <a:r>
              <a:rPr lang="cs-CZ" sz="2000" b="1" dirty="0" smtClean="0"/>
              <a:t>               </a:t>
            </a:r>
            <a:r>
              <a:rPr lang="cs-CZ" sz="2000" b="1" dirty="0" smtClean="0">
                <a:solidFill>
                  <a:srgbClr val="0070C0"/>
                </a:solidFill>
              </a:rPr>
              <a:t>vy víte</a:t>
            </a:r>
          </a:p>
          <a:p>
            <a:pPr marL="457200" indent="-457200">
              <a:buAutoNum type="arabicPeriod"/>
            </a:pPr>
            <a:r>
              <a:rPr lang="cs-CZ" sz="2000" b="1" dirty="0" err="1" smtClean="0"/>
              <a:t>e</a:t>
            </a:r>
            <a:r>
              <a:rPr lang="cs-CZ" sz="2000" b="1" dirty="0" err="1" smtClean="0"/>
              <a:t>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weiss</a:t>
            </a:r>
            <a:r>
              <a:rPr lang="cs-CZ" sz="2000" b="1" dirty="0" smtClean="0"/>
              <a:t> 	</a:t>
            </a:r>
            <a:r>
              <a:rPr lang="cs-CZ" sz="2000" b="1" dirty="0" smtClean="0">
                <a:solidFill>
                  <a:srgbClr val="0070C0"/>
                </a:solidFill>
              </a:rPr>
              <a:t>on ví</a:t>
            </a:r>
            <a:r>
              <a:rPr lang="cs-CZ" sz="2000" b="1" dirty="0" smtClean="0"/>
              <a:t>		3. </a:t>
            </a:r>
            <a:r>
              <a:rPr lang="cs-CZ" sz="2000" b="1" dirty="0" err="1" smtClean="0"/>
              <a:t>sie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wissen</a:t>
            </a:r>
            <a:r>
              <a:rPr lang="cs-CZ" sz="2000" b="1" dirty="0" smtClean="0"/>
              <a:t>            </a:t>
            </a:r>
            <a:r>
              <a:rPr lang="cs-CZ" sz="2000" b="1" dirty="0" smtClean="0">
                <a:solidFill>
                  <a:srgbClr val="0070C0"/>
                </a:solidFill>
              </a:rPr>
              <a:t>oni,y,a vědí</a:t>
            </a:r>
          </a:p>
          <a:p>
            <a:pPr marL="457200" indent="-457200"/>
            <a:r>
              <a:rPr lang="cs-CZ" sz="2000" b="1" dirty="0" smtClean="0"/>
              <a:t>        </a:t>
            </a:r>
            <a:r>
              <a:rPr lang="cs-CZ" sz="2000" b="1" dirty="0" err="1" smtClean="0"/>
              <a:t>sie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weiss</a:t>
            </a:r>
            <a:r>
              <a:rPr lang="cs-CZ" sz="2000" b="1" dirty="0" smtClean="0"/>
              <a:t> 	</a:t>
            </a:r>
            <a:r>
              <a:rPr lang="cs-CZ" sz="2000" b="1" dirty="0" smtClean="0">
                <a:solidFill>
                  <a:srgbClr val="0070C0"/>
                </a:solidFill>
              </a:rPr>
              <a:t>ona ví </a:t>
            </a:r>
            <a:r>
              <a:rPr lang="cs-CZ" sz="2000" b="1" dirty="0" smtClean="0"/>
              <a:t>		    </a:t>
            </a:r>
            <a:r>
              <a:rPr lang="cs-CZ" sz="2000" b="1" dirty="0" err="1" smtClean="0"/>
              <a:t>Sie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wissen</a:t>
            </a:r>
            <a:r>
              <a:rPr lang="cs-CZ" sz="2000" b="1" dirty="0" smtClean="0"/>
              <a:t>            </a:t>
            </a:r>
            <a:r>
              <a:rPr lang="cs-CZ" sz="2000" b="1" dirty="0" smtClean="0">
                <a:solidFill>
                  <a:srgbClr val="0070C0"/>
                </a:solidFill>
              </a:rPr>
              <a:t>Vy víte(vykání)</a:t>
            </a:r>
          </a:p>
          <a:p>
            <a:pPr marL="457200" indent="-457200"/>
            <a:r>
              <a:rPr lang="cs-CZ" sz="2000" b="1" dirty="0" smtClean="0"/>
              <a:t>        es </a:t>
            </a:r>
            <a:r>
              <a:rPr lang="cs-CZ" sz="2000" b="1" dirty="0" err="1" smtClean="0"/>
              <a:t>weiss</a:t>
            </a:r>
            <a:r>
              <a:rPr lang="cs-CZ" sz="2000" b="1" dirty="0" smtClean="0"/>
              <a:t>         </a:t>
            </a:r>
            <a:r>
              <a:rPr lang="cs-CZ" sz="2000" b="1" dirty="0" smtClean="0">
                <a:solidFill>
                  <a:srgbClr val="0070C0"/>
                </a:solidFill>
              </a:rPr>
              <a:t>ono ví</a:t>
            </a:r>
          </a:p>
          <a:p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88074" y="1052736"/>
            <a:ext cx="710476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Způsobová slovesa </a:t>
            </a:r>
            <a:r>
              <a:rPr lang="cs-CZ" sz="3200" b="1" dirty="0" err="1" smtClean="0"/>
              <a:t>wissen</a:t>
            </a:r>
            <a:r>
              <a:rPr lang="cs-CZ" sz="3200" b="1" dirty="0" smtClean="0"/>
              <a:t> + </a:t>
            </a:r>
            <a:r>
              <a:rPr lang="cs-CZ" sz="3200" b="1" dirty="0" smtClean="0"/>
              <a:t>větný rámec</a:t>
            </a:r>
            <a:endParaRPr lang="cs-CZ" sz="3200" b="1" dirty="0"/>
          </a:p>
        </p:txBody>
      </p:sp>
      <p:sp>
        <p:nvSpPr>
          <p:cNvPr id="10" name="Ohnutý pruh 9"/>
          <p:cNvSpPr/>
          <p:nvPr/>
        </p:nvSpPr>
        <p:spPr>
          <a:xfrm rot="5400000">
            <a:off x="1840124" y="3280556"/>
            <a:ext cx="999940" cy="720765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hnutý pruh 12"/>
          <p:cNvSpPr/>
          <p:nvPr/>
        </p:nvSpPr>
        <p:spPr>
          <a:xfrm rot="5400000">
            <a:off x="5512533" y="3208548"/>
            <a:ext cx="999940" cy="720765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72816"/>
            <a:ext cx="763284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Platí pro všechna způsobová slovesa: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Pokud použijete ve větě způsobové sloveso, </a:t>
            </a:r>
            <a:r>
              <a:rPr lang="cs-CZ" sz="2000" b="1" dirty="0" smtClean="0">
                <a:solidFill>
                  <a:srgbClr val="00B050"/>
                </a:solidFill>
              </a:rPr>
              <a:t>druhé sloveso, 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tzv. významové je na konci věty v infinitivu (slovníkový tvar)!!!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Tento jev se nazývá – „větný rámec“.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endParaRPr lang="cs-CZ" sz="2000" b="1" dirty="0" smtClean="0">
              <a:solidFill>
                <a:srgbClr val="00B050"/>
              </a:solidFill>
            </a:endParaRPr>
          </a:p>
          <a:p>
            <a:r>
              <a:rPr lang="cs-CZ" sz="2000" b="1" dirty="0" smtClean="0"/>
              <a:t>On ví všechno.</a:t>
            </a: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Er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weiss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/>
              <a:t>alles</a:t>
            </a:r>
            <a:r>
              <a:rPr lang="cs-CZ" sz="2000" b="1" dirty="0" smtClean="0"/>
              <a:t>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Způsobové sloveso                          </a:t>
            </a:r>
            <a:r>
              <a:rPr lang="cs-CZ" sz="2000" b="1" dirty="0" smtClean="0">
                <a:solidFill>
                  <a:srgbClr val="00B050"/>
                </a:solidFill>
              </a:rPr>
              <a:t>Významové sloveso</a:t>
            </a:r>
          </a:p>
          <a:p>
            <a:endParaRPr lang="cs-CZ" sz="2000" dirty="0" smtClean="0"/>
          </a:p>
          <a:p>
            <a:endParaRPr lang="cs-CZ" sz="2000" b="1" dirty="0" smtClean="0">
              <a:solidFill>
                <a:srgbClr val="0070C0"/>
              </a:solidFill>
            </a:endParaRPr>
          </a:p>
          <a:p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88074" y="1052736"/>
            <a:ext cx="710476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Způsobová slovesa </a:t>
            </a:r>
            <a:r>
              <a:rPr lang="cs-CZ" sz="3200" b="1" dirty="0" err="1" smtClean="0"/>
              <a:t>wissen</a:t>
            </a:r>
            <a:r>
              <a:rPr lang="cs-CZ" sz="3200" b="1" dirty="0" smtClean="0"/>
              <a:t> + </a:t>
            </a:r>
            <a:r>
              <a:rPr lang="cs-CZ" sz="3200" b="1" dirty="0" smtClean="0"/>
              <a:t>větný rámec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43608" y="1700808"/>
            <a:ext cx="748883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Doplňte správný tvar slovesa v závorce:</a:t>
            </a:r>
          </a:p>
          <a:p>
            <a:endParaRPr lang="cs-CZ" dirty="0" smtClean="0"/>
          </a:p>
          <a:p>
            <a:r>
              <a:rPr lang="cs-CZ" dirty="0" smtClean="0"/>
              <a:t>……….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etwas</a:t>
            </a:r>
            <a:r>
              <a:rPr lang="cs-CZ" dirty="0" smtClean="0"/>
              <a:t> </a:t>
            </a:r>
            <a:r>
              <a:rPr lang="cs-CZ" dirty="0" err="1" smtClean="0"/>
              <a:t>fragen</a:t>
            </a:r>
            <a:r>
              <a:rPr lang="cs-CZ" dirty="0" smtClean="0"/>
              <a:t>? (</a:t>
            </a:r>
            <a:r>
              <a:rPr lang="cs-CZ" dirty="0" err="1" smtClean="0"/>
              <a:t>können</a:t>
            </a:r>
            <a:r>
              <a:rPr lang="cs-CZ" dirty="0" smtClean="0"/>
              <a:t>)   </a:t>
            </a:r>
            <a:r>
              <a:rPr lang="cs-CZ" dirty="0" err="1" smtClean="0"/>
              <a:t>Ich</a:t>
            </a:r>
            <a:r>
              <a:rPr lang="cs-CZ" dirty="0" smtClean="0"/>
              <a:t> ……………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. (</a:t>
            </a:r>
            <a:r>
              <a:rPr lang="cs-CZ" dirty="0" err="1" smtClean="0"/>
              <a:t>mögen</a:t>
            </a:r>
            <a:r>
              <a:rPr lang="cs-CZ" dirty="0" smtClean="0"/>
              <a:t>) </a:t>
            </a:r>
            <a:r>
              <a:rPr lang="cs-CZ" dirty="0" err="1" smtClean="0"/>
              <a:t>Ich</a:t>
            </a:r>
            <a:r>
              <a:rPr lang="cs-CZ" dirty="0" smtClean="0"/>
              <a:t> …………..</a:t>
            </a:r>
          </a:p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machen (</a:t>
            </a:r>
            <a:r>
              <a:rPr lang="cs-CZ" dirty="0" err="1" smtClean="0"/>
              <a:t>können</a:t>
            </a:r>
            <a:r>
              <a:rPr lang="cs-CZ" dirty="0" smtClean="0"/>
              <a:t>) </a:t>
            </a:r>
            <a:r>
              <a:rPr lang="cs-CZ" dirty="0" err="1" smtClean="0"/>
              <a:t>Was</a:t>
            </a:r>
            <a:r>
              <a:rPr lang="cs-CZ" dirty="0" smtClean="0"/>
              <a:t> ………….. </a:t>
            </a:r>
            <a:r>
              <a:rPr lang="cs-CZ" dirty="0" err="1" smtClean="0"/>
              <a:t>du</a:t>
            </a:r>
            <a:r>
              <a:rPr lang="cs-CZ" dirty="0" smtClean="0"/>
              <a:t> machen? (</a:t>
            </a:r>
            <a:r>
              <a:rPr lang="cs-CZ" dirty="0" err="1" smtClean="0"/>
              <a:t>sollen</a:t>
            </a:r>
            <a:r>
              <a:rPr lang="cs-CZ" dirty="0" smtClean="0"/>
              <a:t>) …………… </a:t>
            </a:r>
            <a:r>
              <a:rPr lang="cs-CZ" dirty="0" err="1" smtClean="0"/>
              <a:t>ich</a:t>
            </a:r>
            <a:endParaRPr lang="cs-CZ" dirty="0" smtClean="0"/>
          </a:p>
          <a:p>
            <a:r>
              <a:rPr lang="cs-CZ" dirty="0" err="1" smtClean="0"/>
              <a:t>bitten</a:t>
            </a:r>
            <a:r>
              <a:rPr lang="cs-CZ" dirty="0" smtClean="0"/>
              <a:t>? (</a:t>
            </a:r>
            <a:r>
              <a:rPr lang="cs-CZ" dirty="0" err="1" smtClean="0"/>
              <a:t>dürfen</a:t>
            </a:r>
            <a:r>
              <a:rPr lang="cs-CZ" dirty="0" smtClean="0"/>
              <a:t>) </a:t>
            </a:r>
            <a:r>
              <a:rPr lang="cs-CZ" dirty="0" err="1" smtClean="0"/>
              <a:t>Das</a:t>
            </a:r>
            <a:r>
              <a:rPr lang="cs-CZ" dirty="0" smtClean="0"/>
              <a:t> …………….. </a:t>
            </a:r>
            <a:r>
              <a:rPr lang="cs-CZ" dirty="0" err="1" smtClean="0"/>
              <a:t>sein</a:t>
            </a:r>
            <a:r>
              <a:rPr lang="cs-CZ" dirty="0" smtClean="0"/>
              <a:t>. (</a:t>
            </a:r>
            <a:r>
              <a:rPr lang="cs-CZ" dirty="0" err="1" smtClean="0"/>
              <a:t>müssen</a:t>
            </a:r>
            <a:r>
              <a:rPr lang="cs-CZ" dirty="0" smtClean="0"/>
              <a:t>) </a:t>
            </a:r>
            <a:r>
              <a:rPr lang="cs-CZ" dirty="0" err="1" smtClean="0"/>
              <a:t>Was</a:t>
            </a:r>
            <a:r>
              <a:rPr lang="cs-CZ" dirty="0" smtClean="0"/>
              <a:t> ………………..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Frühstück</a:t>
            </a:r>
            <a:r>
              <a:rPr lang="cs-CZ" dirty="0" smtClean="0"/>
              <a:t>? (</a:t>
            </a:r>
            <a:r>
              <a:rPr lang="cs-CZ" dirty="0" err="1" smtClean="0"/>
              <a:t>mögen</a:t>
            </a:r>
            <a:r>
              <a:rPr lang="cs-CZ" dirty="0" smtClean="0"/>
              <a:t>) ………….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Auto </a:t>
            </a:r>
            <a:r>
              <a:rPr lang="cs-CZ" dirty="0" err="1" smtClean="0"/>
              <a:t>fahren</a:t>
            </a:r>
            <a:r>
              <a:rPr lang="cs-CZ" dirty="0" smtClean="0"/>
              <a:t>? (</a:t>
            </a:r>
            <a:r>
              <a:rPr lang="cs-CZ" dirty="0" err="1" smtClean="0"/>
              <a:t>können</a:t>
            </a:r>
            <a:r>
              <a:rPr lang="cs-CZ" dirty="0" smtClean="0"/>
              <a:t>)  </a:t>
            </a:r>
            <a:r>
              <a:rPr lang="cs-CZ" dirty="0" err="1" smtClean="0"/>
              <a:t>Ich</a:t>
            </a:r>
            <a:r>
              <a:rPr lang="cs-CZ" dirty="0" smtClean="0"/>
              <a:t> ………… </a:t>
            </a:r>
            <a:r>
              <a:rPr lang="cs-CZ" dirty="0" err="1" smtClean="0"/>
              <a:t>nicht</a:t>
            </a:r>
            <a:r>
              <a:rPr lang="cs-CZ" dirty="0" smtClean="0"/>
              <a:t>, </a:t>
            </a:r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. (</a:t>
            </a:r>
            <a:r>
              <a:rPr lang="cs-CZ" dirty="0" err="1" smtClean="0"/>
              <a:t>wissen</a:t>
            </a:r>
            <a:r>
              <a:rPr lang="cs-CZ" dirty="0" smtClean="0"/>
              <a:t>)  ……………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uns</a:t>
            </a:r>
            <a:r>
              <a:rPr lang="cs-CZ" dirty="0" smtClean="0"/>
              <a:t> </a:t>
            </a:r>
            <a:r>
              <a:rPr lang="cs-CZ" dirty="0" err="1" smtClean="0"/>
              <a:t>ins</a:t>
            </a:r>
            <a:r>
              <a:rPr lang="cs-CZ" dirty="0" smtClean="0"/>
              <a:t> </a:t>
            </a:r>
            <a:r>
              <a:rPr lang="cs-CZ" dirty="0" err="1" smtClean="0"/>
              <a:t>Gebirge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? (</a:t>
            </a:r>
            <a:r>
              <a:rPr lang="cs-CZ" dirty="0" err="1" smtClean="0"/>
              <a:t>wollen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r>
              <a:rPr lang="cs-CZ" dirty="0" smtClean="0"/>
              <a:t>Přeložte:</a:t>
            </a:r>
          </a:p>
          <a:p>
            <a:endParaRPr lang="cs-CZ" dirty="0" smtClean="0"/>
          </a:p>
          <a:p>
            <a:r>
              <a:rPr lang="cs-CZ" dirty="0" smtClean="0"/>
              <a:t>Ty můžeš, ona chce, my musíme, Vy umíte, oni smí, já mám rád, on má (povinnost), ty nevíš, já mohu, oni chtějí, ono má rádo, vy smíte, ona umí.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683568" y="1916832"/>
          <a:ext cx="7776864" cy="3995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2108"/>
                <a:gridCol w="972108"/>
                <a:gridCol w="972108"/>
                <a:gridCol w="972108"/>
                <a:gridCol w="972108"/>
                <a:gridCol w="972108"/>
                <a:gridCol w="972108"/>
                <a:gridCol w="972108"/>
              </a:tblGrid>
              <a:tr h="7036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mögen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sollen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können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dürfen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wollen</a:t>
                      </a:r>
                      <a:r>
                        <a:rPr lang="cs-CZ" dirty="0" smtClean="0"/>
                        <a:t> 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müssen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wissen</a:t>
                      </a:r>
                      <a:endParaRPr lang="cs-CZ" dirty="0"/>
                    </a:p>
                  </a:txBody>
                  <a:tcPr/>
                </a:tc>
              </a:tr>
              <a:tr h="3331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31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31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31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3167">
                <a:tc>
                  <a:txBody>
                    <a:bodyPr/>
                    <a:lstStyle/>
                    <a:p>
                      <a:r>
                        <a:rPr lang="cs-CZ" dirty="0" smtClean="0"/>
                        <a:t>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31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31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ihr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31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31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1403648" y="155679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Doplň tabulku: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Učebnice němčiny – Direkt 1, </a:t>
            </a:r>
            <a:r>
              <a:rPr lang="cs-CZ" sz="2000" dirty="0" err="1" smtClean="0"/>
              <a:t>nakladelství</a:t>
            </a:r>
            <a:r>
              <a:rPr lang="cs-CZ" sz="2000" dirty="0" smtClean="0"/>
              <a:t> </a:t>
            </a:r>
            <a:r>
              <a:rPr lang="cs-CZ" sz="2000" dirty="0" err="1" smtClean="0"/>
              <a:t>Klett</a:t>
            </a:r>
            <a:r>
              <a:rPr lang="cs-CZ" sz="2000" dirty="0" smtClean="0"/>
              <a:t>, autoři : Motta, </a:t>
            </a:r>
            <a:r>
              <a:rPr lang="cs-CZ" sz="2000" dirty="0" err="1" smtClean="0"/>
              <a:t>Cwikowska</a:t>
            </a:r>
            <a:r>
              <a:rPr lang="cs-CZ" sz="2000" dirty="0" smtClean="0"/>
              <a:t>, Vomáčková</a:t>
            </a:r>
          </a:p>
        </p:txBody>
      </p:sp>
    </p:spTree>
    <p:extLst>
      <p:ext uri="{BB962C8B-B14F-4D97-AF65-F5344CB8AC3E}">
        <p14:creationId xmlns=""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860</TotalTime>
  <Words>466</Words>
  <Application>Microsoft Office PowerPoint</Application>
  <PresentationFormat>Předvádění na obrazovce (4:3)</PresentationFormat>
  <Paragraphs>115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Pracovna</cp:lastModifiedBy>
  <cp:revision>67</cp:revision>
  <dcterms:created xsi:type="dcterms:W3CDTF">2010-11-01T23:40:31Z</dcterms:created>
  <dcterms:modified xsi:type="dcterms:W3CDTF">2013-08-09T10:06:25Z</dcterms:modified>
</cp:coreProperties>
</file>