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61" r:id="rId4"/>
    <p:sldId id="262" r:id="rId5"/>
    <p:sldId id="263" r:id="rId6"/>
    <p:sldId id="264" r:id="rId7"/>
    <p:sldId id="259" r:id="rId8"/>
    <p:sldId id="258"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02283F"/>
    <a:srgbClr val="EA851B"/>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19" d="100"/>
          <a:sy n="119" d="100"/>
        </p:scale>
        <p:origin x="-162" y="42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CC77FF6-BE34-4616-A6AC-04790C72BA55}" type="datetimeFigureOut">
              <a:rPr lang="cs-CZ" smtClean="0"/>
              <a:pPr/>
              <a:t>9.8.2013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309221-53B4-4C78-8437-2D67F0AF5D87}" type="slidenum">
              <a:rPr lang="cs-CZ" smtClean="0"/>
              <a:pPr/>
              <a:t>‹#›</a:t>
            </a:fld>
            <a:endParaRPr lang="cs-CZ"/>
          </a:p>
        </p:txBody>
      </p:sp>
    </p:spTree>
    <p:extLst>
      <p:ext uri="{BB962C8B-B14F-4D97-AF65-F5344CB8AC3E}">
        <p14:creationId xmlns="" xmlns:p14="http://schemas.microsoft.com/office/powerpoint/2010/main" val="3472449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9490689-CF09-4902-8DB1-BE59CDEB0BCF}"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1018075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18829C7-C893-4455-97F9-064253577D9E}"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2047255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66FF5AD-2834-4197-94AC-35D8D0D2F4AA}"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1040167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1C0DC7C-A254-4740-9452-EA9A265CF0B8}" type="datetime1">
              <a:rPr lang="cs-CZ" smtClean="0"/>
              <a:pPr/>
              <a:t>9.8.2013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470353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AAF8617-25EB-4DB5-A6E8-C2EBB6309069}" type="datetime1">
              <a:rPr lang="cs-CZ" smtClean="0"/>
              <a:pPr/>
              <a:t>9.8.2013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633216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EC44E1F-623C-4116-98A7-9EC4EA9A9B43}" type="datetime1">
              <a:rPr lang="cs-CZ" smtClean="0"/>
              <a:pPr/>
              <a:t>9.8.2013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070627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4829E47-9658-4065-B1DD-A57D0062FA34}" type="datetime1">
              <a:rPr lang="cs-CZ" smtClean="0"/>
              <a:pPr/>
              <a:t>9.8.2013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2788668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E234B09-2342-433A-9F0F-90F0843D41D5}" type="datetime1">
              <a:rPr lang="cs-CZ" smtClean="0"/>
              <a:pPr/>
              <a:t>9.8.2013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513959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855F017-90D5-4FC0-81D9-1400499421AC}" type="datetime1">
              <a:rPr lang="cs-CZ" smtClean="0"/>
              <a:pPr/>
              <a:t>9.8.2013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193704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33A03-1903-45C3-AC89-579B912B978A}"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1033839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F08615-0C60-48DF-B65E-F29E35342FE3}"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330983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8BDAD6-5673-445B-A6CE-60BC8E952B1C}" type="datetime1">
              <a:rPr lang="cs-CZ" smtClean="0"/>
              <a:pPr/>
              <a:t>9.8.2013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2766234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6.wmf"/><Relationship Id="rId5" Type="http://schemas.openxmlformats.org/officeDocument/2006/relationships/image" Target="../media/image5.jpe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graphicFrame>
        <p:nvGraphicFramePr>
          <p:cNvPr id="3" name="Tabulka 2"/>
          <p:cNvGraphicFramePr>
            <a:graphicFrameLocks noGrp="1"/>
          </p:cNvGraphicFramePr>
          <p:nvPr>
            <p:extLst>
              <p:ext uri="{D42A27DB-BD31-4B8C-83A1-F6EECF244321}">
                <p14:modId xmlns="" xmlns:p14="http://schemas.microsoft.com/office/powerpoint/2010/main" val="2378494915"/>
              </p:ext>
            </p:extLst>
          </p:nvPr>
        </p:nvGraphicFramePr>
        <p:xfrm>
          <a:off x="750311" y="2060848"/>
          <a:ext cx="7560000" cy="3672000"/>
        </p:xfrm>
        <a:graphic>
          <a:graphicData uri="http://schemas.openxmlformats.org/drawingml/2006/table">
            <a:tbl>
              <a:tblPr firstRow="1" firstCol="1" bandRow="1">
                <a:tableStyleId>{5940675A-B579-460E-94D1-54222C63F5DA}</a:tableStyleId>
              </a:tblPr>
              <a:tblGrid>
                <a:gridCol w="2269199"/>
                <a:gridCol w="5290801"/>
              </a:tblGrid>
              <a:tr h="216000">
                <a:tc>
                  <a:txBody>
                    <a:bodyPr/>
                    <a:lstStyle/>
                    <a:p>
                      <a:pPr algn="l">
                        <a:lnSpc>
                          <a:spcPts val="1500"/>
                        </a:lnSpc>
                        <a:spcAft>
                          <a:spcPts val="0"/>
                        </a:spcAft>
                      </a:pPr>
                      <a:r>
                        <a:rPr lang="cs-CZ" sz="1200" b="1" kern="1200" dirty="0">
                          <a:effectLst/>
                        </a:rPr>
                        <a:t>Projekt MŠMT</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EU peníze středním školám</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Název projektu školy</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ICT do života školy</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Registrační číslo projektu</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a:effectLst/>
                        </a:rPr>
                        <a:t>CZ.1.07/1.5.00/34.0771</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Šablona</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smtClean="0">
                          <a:effectLst/>
                        </a:rPr>
                        <a:t>II/2</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marL="0" algn="l" defTabSz="914400" rtl="0" eaLnBrk="1" latinLnBrk="0" hangingPunct="1">
                        <a:lnSpc>
                          <a:spcPts val="1500"/>
                        </a:lnSpc>
                        <a:spcAft>
                          <a:spcPts val="0"/>
                        </a:spcAft>
                      </a:pPr>
                      <a:r>
                        <a:rPr lang="cs-CZ" sz="1200" b="1" kern="1200" dirty="0" smtClean="0">
                          <a:solidFill>
                            <a:schemeClr val="tx1"/>
                          </a:solidFill>
                          <a:effectLst/>
                          <a:latin typeface="+mn-lt"/>
                          <a:ea typeface="+mn-ea"/>
                          <a:cs typeface="+mn-cs"/>
                        </a:rPr>
                        <a:t>Sada</a:t>
                      </a:r>
                      <a:endParaRPr lang="cs-CZ" sz="1200" b="1" kern="1200" dirty="0">
                        <a:solidFill>
                          <a:schemeClr val="tx1"/>
                        </a:solidFill>
                        <a:effectLst/>
                        <a:latin typeface="+mn-lt"/>
                        <a:ea typeface="+mn-ea"/>
                        <a:cs typeface="+mn-cs"/>
                      </a:endParaRPr>
                    </a:p>
                  </a:txBody>
                  <a:tcPr marL="68580" marR="68580" marT="0" marB="0" anchor="ctr"/>
                </a:tc>
                <a:tc>
                  <a:txBody>
                    <a:bodyPr/>
                    <a:lstStyle/>
                    <a:p>
                      <a:pPr>
                        <a:lnSpc>
                          <a:spcPts val="1500"/>
                        </a:lnSpc>
                        <a:spcAft>
                          <a:spcPts val="0"/>
                        </a:spcAft>
                      </a:pPr>
                      <a:r>
                        <a:rPr lang="cs-CZ" sz="1100" dirty="0" smtClean="0">
                          <a:effectLst/>
                          <a:latin typeface="+mn-lt"/>
                          <a:ea typeface="Calibri"/>
                          <a:cs typeface="Times New Roman"/>
                        </a:rPr>
                        <a:t>02</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Anotace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dirty="0" smtClean="0">
                          <a:effectLst/>
                          <a:latin typeface="+mn-lt"/>
                          <a:ea typeface="Times New Roman"/>
                          <a:cs typeface="Times New Roman"/>
                        </a:rPr>
                        <a:t>Pády –</a:t>
                      </a:r>
                      <a:r>
                        <a:rPr lang="cs-CZ" sz="1200" baseline="0" dirty="0" smtClean="0">
                          <a:effectLst/>
                          <a:latin typeface="+mn-lt"/>
                          <a:ea typeface="Times New Roman"/>
                          <a:cs typeface="Times New Roman"/>
                        </a:rPr>
                        <a:t> rod mužský, člen neurčitý</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Klíčová slova</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Calibri"/>
                          <a:cs typeface="Times New Roman"/>
                        </a:rPr>
                        <a:t>Rod</a:t>
                      </a:r>
                      <a:r>
                        <a:rPr lang="cs-CZ" sz="1200" kern="1200" baseline="0" dirty="0" smtClean="0">
                          <a:solidFill>
                            <a:srgbClr val="000000"/>
                          </a:solidFill>
                          <a:effectLst/>
                          <a:latin typeface="+mn-lt"/>
                          <a:ea typeface="Calibri"/>
                          <a:cs typeface="Times New Roman"/>
                        </a:rPr>
                        <a:t> mužský, pád, určitý, </a:t>
                      </a:r>
                      <a:r>
                        <a:rPr lang="cs-CZ" sz="1200" kern="1200" baseline="0" dirty="0" err="1" smtClean="0">
                          <a:solidFill>
                            <a:srgbClr val="000000"/>
                          </a:solidFill>
                          <a:effectLst/>
                          <a:latin typeface="+mn-lt"/>
                          <a:ea typeface="Calibri"/>
                          <a:cs typeface="Times New Roman"/>
                        </a:rPr>
                        <a:t>ein</a:t>
                      </a:r>
                      <a:r>
                        <a:rPr lang="cs-CZ" sz="1200" kern="1200" baseline="0" dirty="0" smtClean="0">
                          <a:solidFill>
                            <a:srgbClr val="000000"/>
                          </a:solidFill>
                          <a:effectLst/>
                          <a:latin typeface="+mn-lt"/>
                          <a:ea typeface="Calibri"/>
                          <a:cs typeface="Times New Roman"/>
                        </a:rPr>
                        <a:t>, </a:t>
                      </a:r>
                      <a:r>
                        <a:rPr lang="cs-CZ" sz="1200" kern="1200" baseline="0" dirty="0" err="1" smtClean="0">
                          <a:solidFill>
                            <a:srgbClr val="000000"/>
                          </a:solidFill>
                          <a:effectLst/>
                          <a:latin typeface="+mn-lt"/>
                          <a:ea typeface="Calibri"/>
                          <a:cs typeface="Times New Roman"/>
                        </a:rPr>
                        <a:t>eines</a:t>
                      </a:r>
                      <a:r>
                        <a:rPr lang="cs-CZ" sz="1200" kern="1200" baseline="0" dirty="0" smtClean="0">
                          <a:solidFill>
                            <a:srgbClr val="000000"/>
                          </a:solidFill>
                          <a:effectLst/>
                          <a:latin typeface="+mn-lt"/>
                          <a:ea typeface="Calibri"/>
                          <a:cs typeface="Times New Roman"/>
                        </a:rPr>
                        <a:t>, </a:t>
                      </a:r>
                      <a:r>
                        <a:rPr lang="cs-CZ" sz="1200" kern="1200" baseline="0" dirty="0" err="1" smtClean="0">
                          <a:solidFill>
                            <a:srgbClr val="000000"/>
                          </a:solidFill>
                          <a:effectLst/>
                          <a:latin typeface="+mn-lt"/>
                          <a:ea typeface="Calibri"/>
                          <a:cs typeface="Times New Roman"/>
                        </a:rPr>
                        <a:t>einem</a:t>
                      </a:r>
                      <a:r>
                        <a:rPr lang="cs-CZ" sz="1200" kern="1200" baseline="0" dirty="0" smtClean="0">
                          <a:solidFill>
                            <a:srgbClr val="000000"/>
                          </a:solidFill>
                          <a:effectLst/>
                          <a:latin typeface="+mn-lt"/>
                          <a:ea typeface="Calibri"/>
                          <a:cs typeface="Times New Roman"/>
                        </a:rPr>
                        <a:t>, </a:t>
                      </a:r>
                      <a:r>
                        <a:rPr lang="cs-CZ" sz="1200" kern="1200" baseline="0" dirty="0" err="1" smtClean="0">
                          <a:solidFill>
                            <a:srgbClr val="000000"/>
                          </a:solidFill>
                          <a:effectLst/>
                          <a:latin typeface="+mn-lt"/>
                          <a:ea typeface="Calibri"/>
                          <a:cs typeface="Times New Roman"/>
                        </a:rPr>
                        <a:t>einen</a:t>
                      </a:r>
                      <a:endParaRPr lang="cs-CZ" sz="1100" dirty="0">
                        <a:effectLst/>
                        <a:latin typeface="+mn-lt"/>
                        <a:ea typeface="Calibri"/>
                        <a:cs typeface="Times New Roman"/>
                      </a:endParaRPr>
                    </a:p>
                  </a:txBody>
                  <a:tcPr marL="68580" marR="68580" marT="0" marB="0" anchor="ctr"/>
                </a:tc>
              </a:tr>
              <a:tr h="216000">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b="1" kern="1200" dirty="0" smtClean="0">
                          <a:effectLst/>
                        </a:rPr>
                        <a:t>Předmět</a:t>
                      </a:r>
                      <a:endParaRPr lang="cs-CZ" sz="1200" b="1" dirty="0" smtClean="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smtClean="0">
                          <a:effectLst/>
                        </a:rPr>
                        <a:t>Německý jazyk</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Autor, spoluautor  </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smtClean="0">
                          <a:effectLst/>
                        </a:rPr>
                        <a:t>Vladimír Vašek</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Jazyk</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Čeština</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učebního materiálu</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Prezentace, výklad, </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Potřebné pomůcky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PC, </a:t>
                      </a:r>
                      <a:r>
                        <a:rPr lang="cs-CZ" sz="1200" kern="1200" dirty="0" err="1" smtClean="0">
                          <a:solidFill>
                            <a:srgbClr val="000000"/>
                          </a:solidFill>
                          <a:effectLst/>
                          <a:latin typeface="+mn-lt"/>
                          <a:ea typeface="Times New Roman"/>
                          <a:cs typeface="Times New Roman"/>
                        </a:rPr>
                        <a:t>dataprojektor</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interaktivity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Výklad pomocí </a:t>
                      </a:r>
                      <a:r>
                        <a:rPr lang="cs-CZ" sz="1200" kern="1200" dirty="0" smtClean="0">
                          <a:solidFill>
                            <a:srgbClr val="000000"/>
                          </a:solidFill>
                          <a:effectLst/>
                          <a:latin typeface="+mn-lt"/>
                          <a:ea typeface="Times New Roman"/>
                          <a:cs typeface="Times New Roman"/>
                        </a:rPr>
                        <a:t>prezentace</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Stupeň a typ vzdělávání</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Střední škola</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a:solidFill>
                            <a:srgbClr val="000000"/>
                          </a:solidFill>
                          <a:effectLst/>
                          <a:latin typeface="+mn-lt"/>
                          <a:ea typeface="Times New Roman"/>
                          <a:cs typeface="Times New Roman"/>
                        </a:rPr>
                        <a:t>Cílová skupina</a:t>
                      </a:r>
                      <a:endParaRPr lang="cs-CZ" sz="1100">
                        <a:effectLst/>
                        <a:latin typeface="+mn-lt"/>
                        <a:ea typeface="Calibri"/>
                        <a:cs typeface="Times New Roman"/>
                      </a:endParaRPr>
                    </a:p>
                  </a:txBody>
                  <a:tcPr marL="68580" marR="68580" marT="0" marB="0" anchor="ctr"/>
                </a:tc>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kern="1200" dirty="0" smtClean="0">
                          <a:solidFill>
                            <a:srgbClr val="000000"/>
                          </a:solidFill>
                          <a:effectLst/>
                          <a:latin typeface="+mn-lt"/>
                          <a:ea typeface="Times New Roman"/>
                          <a:cs typeface="Times New Roman"/>
                        </a:rPr>
                        <a:t>1. ročník, žáci 15 </a:t>
                      </a:r>
                      <a:r>
                        <a:rPr lang="cs-CZ" sz="1200" kern="1200" smtClean="0">
                          <a:solidFill>
                            <a:srgbClr val="000000"/>
                          </a:solidFill>
                          <a:effectLst/>
                          <a:latin typeface="+mn-lt"/>
                          <a:ea typeface="Times New Roman"/>
                          <a:cs typeface="Times New Roman"/>
                        </a:rPr>
                        <a:t>– 16 </a:t>
                      </a:r>
                      <a:r>
                        <a:rPr lang="cs-CZ" sz="1200" kern="1200" dirty="0" smtClean="0">
                          <a:solidFill>
                            <a:srgbClr val="000000"/>
                          </a:solidFill>
                          <a:effectLst/>
                          <a:latin typeface="+mn-lt"/>
                          <a:ea typeface="Times New Roman"/>
                          <a:cs typeface="Times New Roman"/>
                        </a:rPr>
                        <a:t>let</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Speciální vzdělávací potřeby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Times New Roman"/>
                          <a:cs typeface="Times New Roman"/>
                        </a:rPr>
                        <a:t>ne</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Zdroje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Times New Roman"/>
                          <a:cs typeface="Times New Roman"/>
                        </a:rPr>
                        <a:t>viz </a:t>
                      </a:r>
                      <a:r>
                        <a:rPr lang="cs-CZ" sz="1200" kern="1200" dirty="0">
                          <a:solidFill>
                            <a:srgbClr val="000000"/>
                          </a:solidFill>
                          <a:effectLst/>
                          <a:latin typeface="+mn-lt"/>
                          <a:ea typeface="Times New Roman"/>
                          <a:cs typeface="Times New Roman"/>
                        </a:rPr>
                        <a:t>poslední </a:t>
                      </a:r>
                      <a:r>
                        <a:rPr lang="cs-CZ" sz="1200" kern="1200" dirty="0" smtClean="0">
                          <a:solidFill>
                            <a:srgbClr val="000000"/>
                          </a:solidFill>
                          <a:effectLst/>
                          <a:latin typeface="+mn-lt"/>
                          <a:ea typeface="Times New Roman"/>
                          <a:cs typeface="Times New Roman"/>
                        </a:rPr>
                        <a:t>strana</a:t>
                      </a:r>
                      <a:endParaRPr lang="cs-CZ" sz="1100" dirty="0">
                        <a:effectLst/>
                        <a:latin typeface="+mn-lt"/>
                        <a:ea typeface="Calibri"/>
                        <a:cs typeface="Times New Roman"/>
                      </a:endParaRPr>
                    </a:p>
                  </a:txBody>
                  <a:tcPr marL="68580" marR="68580" marT="0" marB="0" anchor="ctr"/>
                </a:tc>
              </a:tr>
            </a:tbl>
          </a:graphicData>
        </a:graphic>
      </p:graphicFrame>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791580" y="991035"/>
            <a:ext cx="7560840" cy="461665"/>
          </a:xfrm>
          <a:prstGeom prst="rect">
            <a:avLst/>
          </a:prstGeom>
          <a:noFill/>
        </p:spPr>
        <p:txBody>
          <a:bodyPr wrap="square" rtlCol="0" anchor="ctr">
            <a:spAutoFit/>
          </a:bodyPr>
          <a:lstStyle/>
          <a:p>
            <a:pPr algn="ctr"/>
            <a:r>
              <a:rPr lang="cs-CZ" sz="2400" b="1" dirty="0" smtClean="0"/>
              <a:t>Pády podstatných jmen, rod mužský, člen neurčitý</a:t>
            </a:r>
            <a:endParaRPr lang="cs-CZ" sz="2400" b="1" dirty="0"/>
          </a:p>
        </p:txBody>
      </p: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1</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sp>
        <p:nvSpPr>
          <p:cNvPr id="13" name="TextovéPole 12"/>
          <p:cNvSpPr txBox="1"/>
          <p:nvPr/>
        </p:nvSpPr>
        <p:spPr>
          <a:xfrm>
            <a:off x="787660" y="1452881"/>
            <a:ext cx="7560840" cy="461665"/>
          </a:xfrm>
          <a:prstGeom prst="rect">
            <a:avLst/>
          </a:prstGeom>
          <a:noFill/>
        </p:spPr>
        <p:txBody>
          <a:bodyPr wrap="square" rtlCol="0" anchor="ctr">
            <a:spAutoFit/>
          </a:bodyPr>
          <a:lstStyle/>
          <a:p>
            <a:pPr algn="ctr"/>
            <a:r>
              <a:rPr lang="cs-CZ" sz="2400" b="1" dirty="0" smtClean="0"/>
              <a:t>VY_22_INOVACE_02_53</a:t>
            </a:r>
            <a:endParaRPr lang="cs-CZ" sz="2400" b="1" dirty="0" smtClean="0"/>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Tree>
    <p:extLst>
      <p:ext uri="{BB962C8B-B14F-4D97-AF65-F5344CB8AC3E}">
        <p14:creationId xmlns="" xmlns:p14="http://schemas.microsoft.com/office/powerpoint/2010/main" val="14487562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2</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8"/>
            <a:ext cx="7632848" cy="3477875"/>
          </a:xfrm>
          <a:prstGeom prst="rect">
            <a:avLst/>
          </a:prstGeom>
          <a:noFill/>
        </p:spPr>
        <p:txBody>
          <a:bodyPr wrap="square" rtlCol="0">
            <a:spAutoFit/>
          </a:bodyPr>
          <a:lstStyle/>
          <a:p>
            <a:r>
              <a:rPr lang="cs-CZ" sz="2000" b="1" u="sng" dirty="0" smtClean="0"/>
              <a:t>Neurčitý člen v němčině</a:t>
            </a:r>
          </a:p>
          <a:p>
            <a:r>
              <a:rPr lang="cs-CZ" sz="2000" b="1" dirty="0" smtClean="0"/>
              <a:t>Mluvíme-li o nějaké osobě či věci poprvé, používáme člen neurčitý. Neurčitý člen tak označuje věci neznámé, nezmíněné, blíže neurčené. Do češtiny překládáme neurčitý člen jako nějaký, nějaká nebo nějaké, popř. jeden, jedna, jedno.</a:t>
            </a:r>
          </a:p>
          <a:p>
            <a:r>
              <a:rPr lang="cs-CZ" sz="2000" b="1" u="sng" dirty="0" smtClean="0"/>
              <a:t>Určitý člen v němčině</a:t>
            </a:r>
          </a:p>
          <a:p>
            <a:r>
              <a:rPr lang="cs-CZ" sz="2000" dirty="0" smtClean="0"/>
              <a:t>Když už byla o určité osobě či věci zmínka předtím, používáme člen určitý. Určitý člen tak označuje věcí známé, zmíněné nebo přesně specifikované a určené.V daných příkladech můžeme určitý člen překládat do češtiny jako ukazovací zájmeno.</a:t>
            </a:r>
          </a:p>
          <a:p>
            <a:endParaRPr lang="cs-CZ" sz="2000" dirty="0"/>
          </a:p>
        </p:txBody>
      </p:sp>
      <p:sp>
        <p:nvSpPr>
          <p:cNvPr id="12" name="TextovéPole 11"/>
          <p:cNvSpPr txBox="1"/>
          <p:nvPr/>
        </p:nvSpPr>
        <p:spPr>
          <a:xfrm>
            <a:off x="1496808" y="1052736"/>
            <a:ext cx="6087308" cy="584775"/>
          </a:xfrm>
          <a:prstGeom prst="rect">
            <a:avLst/>
          </a:prstGeom>
          <a:noFill/>
        </p:spPr>
        <p:txBody>
          <a:bodyPr wrap="none" rtlCol="0" anchor="ctr">
            <a:spAutoFit/>
          </a:bodyPr>
          <a:lstStyle/>
          <a:p>
            <a:pPr algn="ctr"/>
            <a:r>
              <a:rPr lang="cs-CZ" sz="3200" b="1" dirty="0" smtClean="0"/>
              <a:t>Pády rodu mužského, člen neurčitý</a:t>
            </a:r>
            <a:endParaRPr lang="cs-CZ" sz="3200" b="1" dirty="0"/>
          </a:p>
        </p:txBody>
      </p:sp>
      <p:pic>
        <p:nvPicPr>
          <p:cNvPr id="1026" name="Picture 2" descr="C:\Users\Pracovna\AppData\Local\Microsoft\Windows\Temporary Internet Files\Content.IE5\ZA3WJWZ3\MP900448737[1].jpg"/>
          <p:cNvPicPr>
            <a:picLocks noChangeAspect="1" noChangeArrowheads="1"/>
          </p:cNvPicPr>
          <p:nvPr/>
        </p:nvPicPr>
        <p:blipFill>
          <a:blip r:embed="rId4" cstate="print"/>
          <a:srcRect/>
          <a:stretch>
            <a:fillRect/>
          </a:stretch>
        </p:blipFill>
        <p:spPr bwMode="auto">
          <a:xfrm>
            <a:off x="899592" y="980728"/>
            <a:ext cx="624069" cy="792088"/>
          </a:xfrm>
          <a:prstGeom prst="rect">
            <a:avLst/>
          </a:prstGeom>
          <a:noFill/>
        </p:spPr>
      </p:pic>
      <p:pic>
        <p:nvPicPr>
          <p:cNvPr id="13" name="Picture 2" descr="C:\Users\Pracovna\AppData\Local\Microsoft\Windows\Temporary Internet Files\Content.IE5\ZA3WJWZ3\MP900448737[1].jpg"/>
          <p:cNvPicPr>
            <a:picLocks noChangeAspect="1" noChangeArrowheads="1"/>
          </p:cNvPicPr>
          <p:nvPr/>
        </p:nvPicPr>
        <p:blipFill>
          <a:blip r:embed="rId4" cstate="print"/>
          <a:srcRect/>
          <a:stretch>
            <a:fillRect/>
          </a:stretch>
        </p:blipFill>
        <p:spPr bwMode="auto">
          <a:xfrm>
            <a:off x="7524328" y="980728"/>
            <a:ext cx="624069" cy="792088"/>
          </a:xfrm>
          <a:prstGeom prst="rect">
            <a:avLst/>
          </a:prstGeom>
          <a:noFill/>
        </p:spPr>
      </p:pic>
    </p:spTree>
    <p:extLst>
      <p:ext uri="{BB962C8B-B14F-4D97-AF65-F5344CB8AC3E}">
        <p14:creationId xmlns="" xmlns:p14="http://schemas.microsoft.com/office/powerpoint/2010/main" val="40027489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3</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8"/>
            <a:ext cx="7632848" cy="2554545"/>
          </a:xfrm>
          <a:prstGeom prst="rect">
            <a:avLst/>
          </a:prstGeom>
          <a:noFill/>
        </p:spPr>
        <p:txBody>
          <a:bodyPr wrap="square" rtlCol="0">
            <a:spAutoFit/>
          </a:bodyPr>
          <a:lstStyle/>
          <a:p>
            <a:r>
              <a:rPr lang="cs-CZ" sz="2000" b="1" dirty="0" smtClean="0"/>
              <a:t>Němčina používá na rozdíl od češtiny pouze čtyři pády.</a:t>
            </a:r>
            <a:r>
              <a:rPr lang="cs-CZ" sz="2000" dirty="0" smtClean="0"/>
              <a:t/>
            </a:r>
            <a:br>
              <a:rPr lang="cs-CZ" sz="2000" dirty="0" smtClean="0"/>
            </a:br>
            <a:r>
              <a:rPr lang="cs-CZ" sz="2000" dirty="0" smtClean="0"/>
              <a:t/>
            </a:r>
            <a:br>
              <a:rPr lang="cs-CZ" sz="2000" dirty="0" smtClean="0"/>
            </a:br>
            <a:r>
              <a:rPr lang="cs-CZ" sz="2000" u="sng" dirty="0" smtClean="0"/>
              <a:t>Pádové otázky v němčině</a:t>
            </a:r>
            <a:r>
              <a:rPr lang="cs-CZ" sz="2000" dirty="0" smtClean="0"/>
              <a:t>:</a:t>
            </a:r>
            <a:br>
              <a:rPr lang="cs-CZ" sz="2000" dirty="0" smtClean="0"/>
            </a:br>
            <a:r>
              <a:rPr lang="cs-CZ" sz="2000" dirty="0" smtClean="0"/>
              <a:t/>
            </a:r>
            <a:br>
              <a:rPr lang="cs-CZ" sz="2000" dirty="0" smtClean="0"/>
            </a:br>
            <a:r>
              <a:rPr lang="cs-CZ" sz="2000" dirty="0" smtClean="0"/>
              <a:t>1. pád – </a:t>
            </a:r>
            <a:r>
              <a:rPr lang="cs-CZ" sz="2000" dirty="0" err="1" smtClean="0"/>
              <a:t>Wer</a:t>
            </a:r>
            <a:r>
              <a:rPr lang="cs-CZ" sz="2000" dirty="0" smtClean="0"/>
              <a:t> oder </a:t>
            </a:r>
            <a:r>
              <a:rPr lang="cs-CZ" sz="2000" dirty="0" err="1" smtClean="0"/>
              <a:t>was</a:t>
            </a:r>
            <a:r>
              <a:rPr lang="cs-CZ" sz="2000" dirty="0" smtClean="0"/>
              <a:t> – Kdo? Co?</a:t>
            </a:r>
            <a:br>
              <a:rPr lang="cs-CZ" sz="2000" dirty="0" smtClean="0"/>
            </a:br>
            <a:r>
              <a:rPr lang="cs-CZ" sz="2000" dirty="0" smtClean="0"/>
              <a:t>2. pád – </a:t>
            </a:r>
            <a:r>
              <a:rPr lang="cs-CZ" sz="2000" dirty="0" err="1" smtClean="0"/>
              <a:t>Wessen</a:t>
            </a:r>
            <a:r>
              <a:rPr lang="cs-CZ" sz="2000" dirty="0" smtClean="0"/>
              <a:t> – Čí?</a:t>
            </a:r>
            <a:br>
              <a:rPr lang="cs-CZ" sz="2000" dirty="0" smtClean="0"/>
            </a:br>
            <a:r>
              <a:rPr lang="cs-CZ" sz="2000" dirty="0" smtClean="0"/>
              <a:t>3. pád – </a:t>
            </a:r>
            <a:r>
              <a:rPr lang="cs-CZ" sz="2000" dirty="0" err="1" smtClean="0"/>
              <a:t>Wem</a:t>
            </a:r>
            <a:r>
              <a:rPr lang="cs-CZ" sz="2000" dirty="0" smtClean="0"/>
              <a:t> – Komu? </a:t>
            </a:r>
            <a:br>
              <a:rPr lang="cs-CZ" sz="2000" dirty="0" smtClean="0"/>
            </a:br>
            <a:r>
              <a:rPr lang="cs-CZ" sz="2000" dirty="0" smtClean="0"/>
              <a:t>4. pád – </a:t>
            </a:r>
            <a:r>
              <a:rPr lang="cs-CZ" sz="2000" dirty="0" err="1" smtClean="0"/>
              <a:t>Wen</a:t>
            </a:r>
            <a:r>
              <a:rPr lang="cs-CZ" sz="2000" dirty="0" smtClean="0"/>
              <a:t> oder </a:t>
            </a:r>
            <a:r>
              <a:rPr lang="cs-CZ" sz="2000" dirty="0" err="1" smtClean="0"/>
              <a:t>was</a:t>
            </a:r>
            <a:r>
              <a:rPr lang="cs-CZ" sz="2000" dirty="0" smtClean="0"/>
              <a:t> – Koho? Co?</a:t>
            </a:r>
            <a:endParaRPr lang="cs-CZ" sz="2000" dirty="0"/>
          </a:p>
        </p:txBody>
      </p:sp>
      <p:sp>
        <p:nvSpPr>
          <p:cNvPr id="12" name="TextovéPole 11"/>
          <p:cNvSpPr txBox="1"/>
          <p:nvPr/>
        </p:nvSpPr>
        <p:spPr>
          <a:xfrm>
            <a:off x="1496808" y="1052736"/>
            <a:ext cx="6087308" cy="584775"/>
          </a:xfrm>
          <a:prstGeom prst="rect">
            <a:avLst/>
          </a:prstGeom>
          <a:noFill/>
        </p:spPr>
        <p:txBody>
          <a:bodyPr wrap="none" rtlCol="0" anchor="ctr">
            <a:spAutoFit/>
          </a:bodyPr>
          <a:lstStyle/>
          <a:p>
            <a:pPr algn="ctr"/>
            <a:r>
              <a:rPr lang="cs-CZ" sz="3200" b="1" dirty="0" smtClean="0"/>
              <a:t>Pády rodu mužského, člen neurčitý</a:t>
            </a:r>
            <a:endParaRPr lang="cs-CZ" sz="3200" b="1" dirty="0"/>
          </a:p>
        </p:txBody>
      </p:sp>
    </p:spTree>
    <p:extLst>
      <p:ext uri="{BB962C8B-B14F-4D97-AF65-F5344CB8AC3E}">
        <p14:creationId xmlns="" xmlns:p14="http://schemas.microsoft.com/office/powerpoint/2010/main" val="40027489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4</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8"/>
            <a:ext cx="7632848" cy="1938992"/>
          </a:xfrm>
          <a:prstGeom prst="rect">
            <a:avLst/>
          </a:prstGeom>
          <a:noFill/>
        </p:spPr>
        <p:txBody>
          <a:bodyPr wrap="square" rtlCol="0">
            <a:spAutoFit/>
          </a:bodyPr>
          <a:lstStyle/>
          <a:p>
            <a:r>
              <a:rPr lang="cs-CZ" sz="2000" b="1" u="sng" dirty="0" smtClean="0">
                <a:solidFill>
                  <a:srgbClr val="FF0000"/>
                </a:solidFill>
              </a:rPr>
              <a:t>Neurčitý člen</a:t>
            </a:r>
            <a:r>
              <a:rPr lang="cs-CZ" sz="2000" b="1" dirty="0" smtClean="0">
                <a:solidFill>
                  <a:srgbClr val="FF0000"/>
                </a:solidFill>
              </a:rPr>
              <a:t> </a:t>
            </a:r>
            <a:r>
              <a:rPr lang="cs-CZ" sz="2000" dirty="0" smtClean="0"/>
              <a:t>– všechna podstatná jména (píší se počátečním velkým písmenem), která mají člen </a:t>
            </a:r>
            <a:r>
              <a:rPr lang="cs-CZ" sz="2000" b="1" dirty="0" smtClean="0">
                <a:solidFill>
                  <a:srgbClr val="00B050"/>
                </a:solidFill>
              </a:rPr>
              <a:t>der</a:t>
            </a:r>
            <a:r>
              <a:rPr lang="cs-CZ" sz="2000" dirty="0" smtClean="0"/>
              <a:t> (používá se i koncové –</a:t>
            </a:r>
            <a:r>
              <a:rPr lang="cs-CZ" sz="2000" b="1" dirty="0" smtClean="0">
                <a:solidFill>
                  <a:srgbClr val="00B050"/>
                </a:solidFill>
              </a:rPr>
              <a:t>r</a:t>
            </a:r>
            <a:r>
              <a:rPr lang="cs-CZ" sz="2000" dirty="0" smtClean="0"/>
              <a:t>) </a:t>
            </a:r>
            <a:r>
              <a:rPr lang="cs-CZ" sz="2000" b="1" dirty="0" smtClean="0">
                <a:solidFill>
                  <a:srgbClr val="00B050"/>
                </a:solidFill>
              </a:rPr>
              <a:t>jsou rodu mužského.</a:t>
            </a:r>
            <a:r>
              <a:rPr lang="cs-CZ" sz="2000" b="1" dirty="0" smtClean="0"/>
              <a:t> </a:t>
            </a:r>
            <a:r>
              <a:rPr lang="cs-CZ" sz="2000" dirty="0" smtClean="0"/>
              <a:t>Der překládáme jako ten. </a:t>
            </a:r>
            <a:r>
              <a:rPr lang="cs-CZ" sz="2000" b="1" dirty="0" smtClean="0">
                <a:solidFill>
                  <a:srgbClr val="FF0000"/>
                </a:solidFill>
              </a:rPr>
              <a:t>Člen neurčitý překládáme jako nějaký.</a:t>
            </a:r>
            <a:r>
              <a:rPr lang="cs-CZ" sz="2000" dirty="0" smtClean="0"/>
              <a:t/>
            </a:r>
            <a:br>
              <a:rPr lang="cs-CZ" sz="2000" dirty="0" smtClean="0"/>
            </a:br>
            <a:endParaRPr lang="cs-CZ" sz="2000" dirty="0" smtClean="0"/>
          </a:p>
          <a:p>
            <a:r>
              <a:rPr lang="cs-CZ" sz="2000" dirty="0" smtClean="0"/>
              <a:t> </a:t>
            </a:r>
            <a:endParaRPr lang="cs-CZ" sz="2000" dirty="0"/>
          </a:p>
        </p:txBody>
      </p:sp>
      <p:sp>
        <p:nvSpPr>
          <p:cNvPr id="12" name="TextovéPole 11"/>
          <p:cNvSpPr txBox="1"/>
          <p:nvPr/>
        </p:nvSpPr>
        <p:spPr>
          <a:xfrm>
            <a:off x="1710006" y="1052736"/>
            <a:ext cx="5660910" cy="584775"/>
          </a:xfrm>
          <a:prstGeom prst="rect">
            <a:avLst/>
          </a:prstGeom>
          <a:noFill/>
        </p:spPr>
        <p:txBody>
          <a:bodyPr wrap="none" rtlCol="0" anchor="ctr">
            <a:spAutoFit/>
          </a:bodyPr>
          <a:lstStyle/>
          <a:p>
            <a:pPr algn="ctr"/>
            <a:r>
              <a:rPr lang="cs-CZ" sz="3200" b="1" dirty="0" smtClean="0"/>
              <a:t>Pády rodu mužského, člen určitý</a:t>
            </a:r>
            <a:endParaRPr lang="cs-CZ" sz="3200" b="1" dirty="0"/>
          </a:p>
        </p:txBody>
      </p:sp>
      <p:graphicFrame>
        <p:nvGraphicFramePr>
          <p:cNvPr id="10" name="Tabulka 9"/>
          <p:cNvGraphicFramePr>
            <a:graphicFrameLocks noGrp="1"/>
          </p:cNvGraphicFramePr>
          <p:nvPr/>
        </p:nvGraphicFramePr>
        <p:xfrm>
          <a:off x="1151620" y="2996951"/>
          <a:ext cx="6840760" cy="2536697"/>
        </p:xfrm>
        <a:graphic>
          <a:graphicData uri="http://schemas.openxmlformats.org/drawingml/2006/table">
            <a:tbl>
              <a:tblPr firstRow="1" bandRow="1">
                <a:tableStyleId>{5C22544A-7EE6-4342-B048-85BDC9FD1C3A}</a:tableStyleId>
              </a:tblPr>
              <a:tblGrid>
                <a:gridCol w="936104"/>
                <a:gridCol w="1224136"/>
                <a:gridCol w="1440160"/>
                <a:gridCol w="1368152"/>
                <a:gridCol w="1872208"/>
              </a:tblGrid>
              <a:tr h="393161">
                <a:tc>
                  <a:txBody>
                    <a:bodyPr/>
                    <a:lstStyle/>
                    <a:p>
                      <a:pPr algn="ctr"/>
                      <a:r>
                        <a:rPr lang="cs-CZ" dirty="0" smtClean="0"/>
                        <a:t>Pád</a:t>
                      </a:r>
                      <a:endParaRPr lang="cs-CZ" dirty="0"/>
                    </a:p>
                  </a:txBody>
                  <a:tcPr/>
                </a:tc>
                <a:tc>
                  <a:txBody>
                    <a:bodyPr/>
                    <a:lstStyle/>
                    <a:p>
                      <a:pPr algn="ctr"/>
                      <a:r>
                        <a:rPr lang="cs-CZ" dirty="0" smtClean="0"/>
                        <a:t>V němčině</a:t>
                      </a:r>
                      <a:endParaRPr lang="cs-CZ" dirty="0"/>
                    </a:p>
                  </a:txBody>
                  <a:tcPr/>
                </a:tc>
                <a:tc>
                  <a:txBody>
                    <a:bodyPr/>
                    <a:lstStyle/>
                    <a:p>
                      <a:pPr algn="ctr"/>
                      <a:r>
                        <a:rPr lang="cs-CZ" dirty="0" smtClean="0"/>
                        <a:t>V češtině</a:t>
                      </a:r>
                      <a:endParaRPr lang="cs-CZ" dirty="0"/>
                    </a:p>
                  </a:txBody>
                  <a:tcPr/>
                </a:tc>
                <a:tc>
                  <a:txBody>
                    <a:bodyPr/>
                    <a:lstStyle/>
                    <a:p>
                      <a:pPr algn="ctr"/>
                      <a:r>
                        <a:rPr lang="cs-CZ" dirty="0" smtClean="0"/>
                        <a:t>Příklad</a:t>
                      </a:r>
                      <a:endParaRPr lang="cs-CZ" dirty="0"/>
                    </a:p>
                  </a:txBody>
                  <a:tcPr/>
                </a:tc>
                <a:tc>
                  <a:txBody>
                    <a:bodyPr/>
                    <a:lstStyle/>
                    <a:p>
                      <a:pPr algn="ctr"/>
                      <a:r>
                        <a:rPr lang="cs-CZ" dirty="0" smtClean="0"/>
                        <a:t>Překlad</a:t>
                      </a:r>
                      <a:endParaRPr lang="cs-CZ" dirty="0"/>
                    </a:p>
                  </a:txBody>
                  <a:tcPr/>
                </a:tc>
              </a:tr>
              <a:tr h="535884">
                <a:tc>
                  <a:txBody>
                    <a:bodyPr/>
                    <a:lstStyle/>
                    <a:p>
                      <a:pPr algn="ctr"/>
                      <a:r>
                        <a:rPr lang="cs-CZ" dirty="0" smtClean="0"/>
                        <a:t>1.</a:t>
                      </a:r>
                      <a:endParaRPr lang="cs-CZ" dirty="0"/>
                    </a:p>
                  </a:txBody>
                  <a:tcPr/>
                </a:tc>
                <a:tc>
                  <a:txBody>
                    <a:bodyPr/>
                    <a:lstStyle/>
                    <a:p>
                      <a:pPr algn="ctr"/>
                      <a:r>
                        <a:rPr lang="cs-CZ" dirty="0" err="1" smtClean="0">
                          <a:solidFill>
                            <a:srgbClr val="FF0000"/>
                          </a:solidFill>
                        </a:rPr>
                        <a:t>Ein</a:t>
                      </a:r>
                      <a:endParaRPr lang="cs-CZ" dirty="0">
                        <a:solidFill>
                          <a:srgbClr val="FF0000"/>
                        </a:solidFill>
                      </a:endParaRPr>
                    </a:p>
                  </a:txBody>
                  <a:tcPr/>
                </a:tc>
                <a:tc>
                  <a:txBody>
                    <a:bodyPr/>
                    <a:lstStyle/>
                    <a:p>
                      <a:pPr algn="ctr"/>
                      <a:r>
                        <a:rPr lang="cs-CZ" dirty="0" smtClean="0"/>
                        <a:t>Nějaký</a:t>
                      </a:r>
                      <a:endParaRPr lang="cs-CZ" dirty="0"/>
                    </a:p>
                  </a:txBody>
                  <a:tcPr/>
                </a:tc>
                <a:tc>
                  <a:txBody>
                    <a:bodyPr/>
                    <a:lstStyle/>
                    <a:p>
                      <a:pPr algn="ctr"/>
                      <a:r>
                        <a:rPr lang="cs-CZ" dirty="0" err="1" smtClean="0">
                          <a:solidFill>
                            <a:srgbClr val="FF0000"/>
                          </a:solidFill>
                        </a:rPr>
                        <a:t>Ein</a:t>
                      </a:r>
                      <a:r>
                        <a:rPr lang="cs-CZ" dirty="0" smtClean="0"/>
                        <a:t> Vater</a:t>
                      </a:r>
                      <a:endParaRPr lang="cs-CZ" dirty="0"/>
                    </a:p>
                  </a:txBody>
                  <a:tcPr/>
                </a:tc>
                <a:tc>
                  <a:txBody>
                    <a:bodyPr/>
                    <a:lstStyle/>
                    <a:p>
                      <a:pPr algn="ctr"/>
                      <a:r>
                        <a:rPr lang="cs-CZ" dirty="0" smtClean="0"/>
                        <a:t>Nějaký otec</a:t>
                      </a:r>
                      <a:endParaRPr lang="cs-CZ" dirty="0"/>
                    </a:p>
                  </a:txBody>
                  <a:tcPr/>
                </a:tc>
              </a:tr>
              <a:tr h="535884">
                <a:tc>
                  <a:txBody>
                    <a:bodyPr/>
                    <a:lstStyle/>
                    <a:p>
                      <a:pPr algn="ctr"/>
                      <a:r>
                        <a:rPr lang="cs-CZ" dirty="0" smtClean="0"/>
                        <a:t>2.</a:t>
                      </a:r>
                      <a:endParaRPr lang="cs-CZ" dirty="0"/>
                    </a:p>
                  </a:txBody>
                  <a:tcPr/>
                </a:tc>
                <a:tc>
                  <a:txBody>
                    <a:bodyPr/>
                    <a:lstStyle/>
                    <a:p>
                      <a:pPr algn="ctr"/>
                      <a:r>
                        <a:rPr lang="cs-CZ" dirty="0" err="1" smtClean="0">
                          <a:solidFill>
                            <a:srgbClr val="FF0000"/>
                          </a:solidFill>
                        </a:rPr>
                        <a:t>Eines</a:t>
                      </a:r>
                      <a:r>
                        <a:rPr lang="cs-CZ" dirty="0" smtClean="0"/>
                        <a:t>   - </a:t>
                      </a:r>
                      <a:r>
                        <a:rPr lang="cs-CZ" dirty="0" smtClean="0">
                          <a:solidFill>
                            <a:srgbClr val="0070C0"/>
                          </a:solidFill>
                        </a:rPr>
                        <a:t>s</a:t>
                      </a:r>
                      <a:endParaRPr lang="cs-CZ" dirty="0">
                        <a:solidFill>
                          <a:srgbClr val="0070C0"/>
                        </a:solidFill>
                      </a:endParaRPr>
                    </a:p>
                  </a:txBody>
                  <a:tcPr/>
                </a:tc>
                <a:tc>
                  <a:txBody>
                    <a:bodyPr/>
                    <a:lstStyle/>
                    <a:p>
                      <a:pPr algn="ctr"/>
                      <a:r>
                        <a:rPr lang="cs-CZ" dirty="0" smtClean="0"/>
                        <a:t>Bez nějakého</a:t>
                      </a:r>
                      <a:endParaRPr lang="cs-CZ" dirty="0"/>
                    </a:p>
                  </a:txBody>
                  <a:tcPr/>
                </a:tc>
                <a:tc>
                  <a:txBody>
                    <a:bodyPr/>
                    <a:lstStyle/>
                    <a:p>
                      <a:pPr algn="ctr"/>
                      <a:r>
                        <a:rPr lang="cs-CZ" dirty="0" err="1" smtClean="0">
                          <a:solidFill>
                            <a:srgbClr val="FF0000"/>
                          </a:solidFill>
                        </a:rPr>
                        <a:t>Eines</a:t>
                      </a:r>
                      <a:r>
                        <a:rPr lang="cs-CZ" dirty="0" smtClean="0"/>
                        <a:t> </a:t>
                      </a:r>
                      <a:r>
                        <a:rPr lang="cs-CZ" dirty="0" err="1" smtClean="0"/>
                        <a:t>Vater</a:t>
                      </a:r>
                      <a:r>
                        <a:rPr lang="cs-CZ" dirty="0" err="1" smtClean="0">
                          <a:solidFill>
                            <a:srgbClr val="0070C0"/>
                          </a:solidFill>
                        </a:rPr>
                        <a:t>s</a:t>
                      </a:r>
                      <a:endParaRPr lang="cs-CZ" dirty="0">
                        <a:solidFill>
                          <a:srgbClr val="0070C0"/>
                        </a:solidFill>
                      </a:endParaRPr>
                    </a:p>
                  </a:txBody>
                  <a:tcPr/>
                </a:tc>
                <a:tc>
                  <a:txBody>
                    <a:bodyPr/>
                    <a:lstStyle/>
                    <a:p>
                      <a:pPr algn="ctr"/>
                      <a:r>
                        <a:rPr lang="cs-CZ" dirty="0" smtClean="0"/>
                        <a:t>Bez nějakého otce</a:t>
                      </a:r>
                      <a:endParaRPr lang="cs-CZ" dirty="0"/>
                    </a:p>
                  </a:txBody>
                  <a:tcPr/>
                </a:tc>
              </a:tr>
              <a:tr h="535884">
                <a:tc>
                  <a:txBody>
                    <a:bodyPr/>
                    <a:lstStyle/>
                    <a:p>
                      <a:pPr algn="ctr"/>
                      <a:r>
                        <a:rPr lang="cs-CZ" dirty="0" smtClean="0"/>
                        <a:t>3.</a:t>
                      </a:r>
                      <a:endParaRPr lang="cs-CZ" dirty="0"/>
                    </a:p>
                  </a:txBody>
                  <a:tcPr/>
                </a:tc>
                <a:tc>
                  <a:txBody>
                    <a:bodyPr/>
                    <a:lstStyle/>
                    <a:p>
                      <a:pPr algn="ctr"/>
                      <a:r>
                        <a:rPr lang="cs-CZ" dirty="0" err="1" smtClean="0">
                          <a:solidFill>
                            <a:srgbClr val="FF0000"/>
                          </a:solidFill>
                        </a:rPr>
                        <a:t>Einem</a:t>
                      </a:r>
                      <a:endParaRPr lang="cs-CZ" dirty="0">
                        <a:solidFill>
                          <a:srgbClr val="FF0000"/>
                        </a:solidFill>
                      </a:endParaRPr>
                    </a:p>
                  </a:txBody>
                  <a:tcPr/>
                </a:tc>
                <a:tc>
                  <a:txBody>
                    <a:bodyPr/>
                    <a:lstStyle/>
                    <a:p>
                      <a:pPr algn="ctr"/>
                      <a:r>
                        <a:rPr lang="cs-CZ" dirty="0" smtClean="0"/>
                        <a:t>Nějakému</a:t>
                      </a:r>
                      <a:endParaRPr lang="cs-CZ" dirty="0"/>
                    </a:p>
                  </a:txBody>
                  <a:tcPr/>
                </a:tc>
                <a:tc>
                  <a:txBody>
                    <a:bodyPr/>
                    <a:lstStyle/>
                    <a:p>
                      <a:pPr algn="ctr"/>
                      <a:r>
                        <a:rPr lang="cs-CZ" dirty="0" err="1" smtClean="0">
                          <a:solidFill>
                            <a:srgbClr val="FF0000"/>
                          </a:solidFill>
                        </a:rPr>
                        <a:t>Einem</a:t>
                      </a:r>
                      <a:r>
                        <a:rPr lang="cs-CZ" dirty="0" smtClean="0"/>
                        <a:t> Vater</a:t>
                      </a:r>
                      <a:endParaRPr lang="cs-CZ" dirty="0"/>
                    </a:p>
                  </a:txBody>
                  <a:tcPr/>
                </a:tc>
                <a:tc>
                  <a:txBody>
                    <a:bodyPr/>
                    <a:lstStyle/>
                    <a:p>
                      <a:pPr algn="ctr"/>
                      <a:r>
                        <a:rPr lang="cs-CZ" dirty="0" smtClean="0"/>
                        <a:t>Nějakému otci</a:t>
                      </a:r>
                      <a:endParaRPr lang="cs-CZ" dirty="0"/>
                    </a:p>
                  </a:txBody>
                  <a:tcPr/>
                </a:tc>
              </a:tr>
              <a:tr h="535884">
                <a:tc>
                  <a:txBody>
                    <a:bodyPr/>
                    <a:lstStyle/>
                    <a:p>
                      <a:pPr algn="ctr"/>
                      <a:r>
                        <a:rPr lang="cs-CZ" dirty="0" smtClean="0"/>
                        <a:t>4.</a:t>
                      </a:r>
                      <a:endParaRPr lang="cs-CZ" dirty="0"/>
                    </a:p>
                  </a:txBody>
                  <a:tcPr/>
                </a:tc>
                <a:tc>
                  <a:txBody>
                    <a:bodyPr/>
                    <a:lstStyle/>
                    <a:p>
                      <a:pPr algn="ctr"/>
                      <a:r>
                        <a:rPr lang="cs-CZ" dirty="0" err="1" smtClean="0">
                          <a:solidFill>
                            <a:srgbClr val="FF0000"/>
                          </a:solidFill>
                        </a:rPr>
                        <a:t>Einen</a:t>
                      </a:r>
                      <a:endParaRPr lang="cs-CZ" dirty="0">
                        <a:solidFill>
                          <a:srgbClr val="FF0000"/>
                        </a:solidFill>
                      </a:endParaRPr>
                    </a:p>
                  </a:txBody>
                  <a:tcPr/>
                </a:tc>
                <a:tc>
                  <a:txBody>
                    <a:bodyPr/>
                    <a:lstStyle/>
                    <a:p>
                      <a:pPr algn="ctr"/>
                      <a:r>
                        <a:rPr lang="cs-CZ" dirty="0" smtClean="0"/>
                        <a:t>Nějakého</a:t>
                      </a:r>
                      <a:endParaRPr lang="cs-CZ" dirty="0"/>
                    </a:p>
                  </a:txBody>
                  <a:tcPr/>
                </a:tc>
                <a:tc>
                  <a:txBody>
                    <a:bodyPr/>
                    <a:lstStyle/>
                    <a:p>
                      <a:pPr algn="ctr"/>
                      <a:r>
                        <a:rPr lang="cs-CZ" dirty="0" err="1" smtClean="0">
                          <a:solidFill>
                            <a:srgbClr val="FF0000"/>
                          </a:solidFill>
                        </a:rPr>
                        <a:t>Einen</a:t>
                      </a:r>
                      <a:r>
                        <a:rPr lang="cs-CZ" dirty="0" smtClean="0"/>
                        <a:t> Vater</a:t>
                      </a:r>
                      <a:endParaRPr lang="cs-CZ" dirty="0"/>
                    </a:p>
                  </a:txBody>
                  <a:tcPr/>
                </a:tc>
                <a:tc>
                  <a:txBody>
                    <a:bodyPr/>
                    <a:lstStyle/>
                    <a:p>
                      <a:pPr algn="ctr"/>
                      <a:r>
                        <a:rPr lang="cs-CZ" dirty="0" smtClean="0"/>
                        <a:t>Nějakého otce</a:t>
                      </a:r>
                      <a:endParaRPr lang="cs-CZ" dirty="0"/>
                    </a:p>
                  </a:txBody>
                  <a:tcPr/>
                </a:tc>
              </a:tr>
            </a:tbl>
          </a:graphicData>
        </a:graphic>
      </p:graphicFrame>
    </p:spTree>
    <p:extLst>
      <p:ext uri="{BB962C8B-B14F-4D97-AF65-F5344CB8AC3E}">
        <p14:creationId xmlns="" xmlns:p14="http://schemas.microsoft.com/office/powerpoint/2010/main" val="400274892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5</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9"/>
            <a:ext cx="7632848" cy="2554545"/>
          </a:xfrm>
          <a:prstGeom prst="rect">
            <a:avLst/>
          </a:prstGeom>
          <a:noFill/>
        </p:spPr>
        <p:txBody>
          <a:bodyPr wrap="square" rtlCol="0">
            <a:spAutoFit/>
          </a:bodyPr>
          <a:lstStyle/>
          <a:p>
            <a:r>
              <a:rPr lang="cs-CZ" sz="2000" b="1" u="sng" dirty="0" smtClean="0"/>
              <a:t>Příklady:</a:t>
            </a:r>
          </a:p>
          <a:p>
            <a:r>
              <a:rPr lang="cs-CZ" sz="2000" dirty="0" smtClean="0"/>
              <a:t/>
            </a:r>
            <a:br>
              <a:rPr lang="cs-CZ" sz="2000" dirty="0" smtClean="0"/>
            </a:br>
            <a:r>
              <a:rPr lang="cs-CZ" sz="2000" dirty="0" smtClean="0"/>
              <a:t>1. </a:t>
            </a:r>
            <a:r>
              <a:rPr lang="cs-CZ" sz="2000" b="1" dirty="0" err="1" smtClean="0">
                <a:solidFill>
                  <a:srgbClr val="FF0000"/>
                </a:solidFill>
              </a:rPr>
              <a:t>Ein</a:t>
            </a:r>
            <a:r>
              <a:rPr lang="cs-CZ" sz="2000" dirty="0" smtClean="0"/>
              <a:t> </a:t>
            </a:r>
            <a:r>
              <a:rPr lang="cs-CZ" sz="2000" dirty="0" err="1" smtClean="0"/>
              <a:t>Bruder</a:t>
            </a:r>
            <a:r>
              <a:rPr lang="cs-CZ" sz="2000" dirty="0" smtClean="0"/>
              <a:t> (bratr)	</a:t>
            </a:r>
            <a:r>
              <a:rPr lang="cs-CZ" sz="2000" b="1" dirty="0" smtClean="0">
                <a:solidFill>
                  <a:srgbClr val="FF0000"/>
                </a:solidFill>
              </a:rPr>
              <a:t> </a:t>
            </a:r>
            <a:r>
              <a:rPr lang="cs-CZ" sz="2000" b="1" dirty="0" err="1" smtClean="0">
                <a:solidFill>
                  <a:srgbClr val="FF0000"/>
                </a:solidFill>
              </a:rPr>
              <a:t>Ein</a:t>
            </a:r>
            <a:r>
              <a:rPr lang="cs-CZ" sz="2000" dirty="0" smtClean="0"/>
              <a:t> </a:t>
            </a:r>
            <a:r>
              <a:rPr lang="cs-CZ" sz="2000" dirty="0" err="1" smtClean="0"/>
              <a:t>Hund</a:t>
            </a:r>
            <a:r>
              <a:rPr lang="cs-CZ" sz="2000" dirty="0" smtClean="0"/>
              <a:t> (pes)		</a:t>
            </a:r>
            <a:r>
              <a:rPr lang="cs-CZ" sz="2000" b="1" dirty="0" smtClean="0">
                <a:solidFill>
                  <a:srgbClr val="FF0000"/>
                </a:solidFill>
              </a:rPr>
              <a:t> </a:t>
            </a:r>
            <a:r>
              <a:rPr lang="cs-CZ" sz="2000" b="1" dirty="0" err="1" smtClean="0">
                <a:solidFill>
                  <a:srgbClr val="FF0000"/>
                </a:solidFill>
              </a:rPr>
              <a:t>Ein</a:t>
            </a:r>
            <a:r>
              <a:rPr lang="cs-CZ" sz="2000" dirty="0" smtClean="0"/>
              <a:t> </a:t>
            </a:r>
            <a:r>
              <a:rPr lang="cs-CZ" sz="2000" dirty="0" err="1" smtClean="0"/>
              <a:t>Onkel</a:t>
            </a:r>
            <a:r>
              <a:rPr lang="cs-CZ" sz="2000" dirty="0" smtClean="0"/>
              <a:t> (strýc)</a:t>
            </a:r>
          </a:p>
          <a:p>
            <a:r>
              <a:rPr lang="cs-CZ" sz="2000" dirty="0" smtClean="0"/>
              <a:t>2. </a:t>
            </a:r>
            <a:r>
              <a:rPr lang="cs-CZ" sz="2000" b="1" dirty="0" err="1" smtClean="0">
                <a:solidFill>
                  <a:srgbClr val="FFC000"/>
                </a:solidFill>
              </a:rPr>
              <a:t>Eines</a:t>
            </a:r>
            <a:r>
              <a:rPr lang="cs-CZ" sz="2000" dirty="0" smtClean="0"/>
              <a:t> </a:t>
            </a:r>
            <a:r>
              <a:rPr lang="cs-CZ" sz="2000" dirty="0" err="1" smtClean="0"/>
              <a:t>Bruder</a:t>
            </a:r>
            <a:r>
              <a:rPr lang="cs-CZ" sz="2000" b="1" dirty="0" err="1" smtClean="0">
                <a:solidFill>
                  <a:srgbClr val="0070C0"/>
                </a:solidFill>
              </a:rPr>
              <a:t>s</a:t>
            </a:r>
            <a:r>
              <a:rPr lang="cs-CZ" sz="2000" dirty="0" smtClean="0"/>
              <a:t>		</a:t>
            </a:r>
            <a:r>
              <a:rPr lang="cs-CZ" sz="2000" b="1" dirty="0" smtClean="0">
                <a:solidFill>
                  <a:srgbClr val="FFC000"/>
                </a:solidFill>
              </a:rPr>
              <a:t> </a:t>
            </a:r>
            <a:r>
              <a:rPr lang="cs-CZ" sz="2000" b="1" dirty="0" err="1" smtClean="0">
                <a:solidFill>
                  <a:srgbClr val="FFC000"/>
                </a:solidFill>
              </a:rPr>
              <a:t>Eines</a:t>
            </a:r>
            <a:r>
              <a:rPr lang="cs-CZ" sz="2000" dirty="0" smtClean="0"/>
              <a:t> </a:t>
            </a:r>
            <a:r>
              <a:rPr lang="cs-CZ" sz="2000" dirty="0" err="1" smtClean="0"/>
              <a:t>Hund</a:t>
            </a:r>
            <a:r>
              <a:rPr lang="cs-CZ" sz="2000" b="1" dirty="0" err="1" smtClean="0">
                <a:solidFill>
                  <a:srgbClr val="0070C0"/>
                </a:solidFill>
              </a:rPr>
              <a:t>es</a:t>
            </a:r>
            <a:r>
              <a:rPr lang="cs-CZ" sz="2000" dirty="0" smtClean="0"/>
              <a:t>		</a:t>
            </a:r>
            <a:r>
              <a:rPr lang="cs-CZ" sz="2000" b="1" dirty="0" smtClean="0">
                <a:solidFill>
                  <a:srgbClr val="FFC000"/>
                </a:solidFill>
              </a:rPr>
              <a:t> </a:t>
            </a:r>
            <a:r>
              <a:rPr lang="cs-CZ" sz="2000" b="1" dirty="0" err="1" smtClean="0">
                <a:solidFill>
                  <a:srgbClr val="FFC000"/>
                </a:solidFill>
              </a:rPr>
              <a:t>Eines</a:t>
            </a:r>
            <a:r>
              <a:rPr lang="cs-CZ" sz="2000" dirty="0" smtClean="0"/>
              <a:t> </a:t>
            </a:r>
            <a:r>
              <a:rPr lang="cs-CZ" sz="2000" dirty="0" err="1" smtClean="0"/>
              <a:t>Onkel</a:t>
            </a:r>
            <a:r>
              <a:rPr lang="cs-CZ" sz="2000" b="1" dirty="0" err="1" smtClean="0">
                <a:solidFill>
                  <a:srgbClr val="0070C0"/>
                </a:solidFill>
              </a:rPr>
              <a:t>s</a:t>
            </a:r>
            <a:endParaRPr lang="cs-CZ" sz="2000" b="1" dirty="0" smtClean="0">
              <a:solidFill>
                <a:srgbClr val="0070C0"/>
              </a:solidFill>
            </a:endParaRPr>
          </a:p>
          <a:p>
            <a:r>
              <a:rPr lang="cs-CZ" sz="2000" dirty="0" smtClean="0"/>
              <a:t>3</a:t>
            </a:r>
            <a:r>
              <a:rPr lang="cs-CZ" sz="2000" b="1" dirty="0" smtClean="0"/>
              <a:t>.</a:t>
            </a:r>
            <a:r>
              <a:rPr lang="cs-CZ" sz="2000" b="1" dirty="0" smtClean="0">
                <a:solidFill>
                  <a:srgbClr val="FF0000"/>
                </a:solidFill>
              </a:rPr>
              <a:t> </a:t>
            </a:r>
            <a:r>
              <a:rPr lang="cs-CZ" sz="2000" b="1" dirty="0" err="1" smtClean="0">
                <a:solidFill>
                  <a:srgbClr val="7030A0"/>
                </a:solidFill>
              </a:rPr>
              <a:t>Einem</a:t>
            </a:r>
            <a:r>
              <a:rPr lang="cs-CZ" sz="2000" b="1" dirty="0" smtClean="0">
                <a:solidFill>
                  <a:srgbClr val="FF0000"/>
                </a:solidFill>
              </a:rPr>
              <a:t> </a:t>
            </a:r>
            <a:r>
              <a:rPr lang="cs-CZ" sz="2000" dirty="0" err="1" smtClean="0"/>
              <a:t>Bruder</a:t>
            </a:r>
            <a:r>
              <a:rPr lang="cs-CZ" sz="2000" dirty="0" smtClean="0"/>
              <a:t>		</a:t>
            </a:r>
            <a:r>
              <a:rPr lang="cs-CZ" sz="2000" b="1" dirty="0" smtClean="0">
                <a:solidFill>
                  <a:srgbClr val="7030A0"/>
                </a:solidFill>
              </a:rPr>
              <a:t> </a:t>
            </a:r>
            <a:r>
              <a:rPr lang="cs-CZ" sz="2000" b="1" dirty="0" err="1" smtClean="0">
                <a:solidFill>
                  <a:srgbClr val="7030A0"/>
                </a:solidFill>
              </a:rPr>
              <a:t>Einem</a:t>
            </a:r>
            <a:r>
              <a:rPr lang="cs-CZ" sz="2000" dirty="0" smtClean="0"/>
              <a:t> </a:t>
            </a:r>
            <a:r>
              <a:rPr lang="cs-CZ" sz="2000" dirty="0" err="1" smtClean="0"/>
              <a:t>Hund</a:t>
            </a:r>
            <a:r>
              <a:rPr lang="cs-CZ" sz="2000" dirty="0" smtClean="0"/>
              <a:t>		</a:t>
            </a:r>
            <a:r>
              <a:rPr lang="cs-CZ" sz="2000" b="1" dirty="0" smtClean="0">
                <a:solidFill>
                  <a:srgbClr val="7030A0"/>
                </a:solidFill>
              </a:rPr>
              <a:t> </a:t>
            </a:r>
            <a:r>
              <a:rPr lang="cs-CZ" sz="2000" b="1" dirty="0" err="1" smtClean="0">
                <a:solidFill>
                  <a:srgbClr val="7030A0"/>
                </a:solidFill>
              </a:rPr>
              <a:t>Einem</a:t>
            </a:r>
            <a:r>
              <a:rPr lang="cs-CZ" sz="2000" dirty="0" smtClean="0"/>
              <a:t> </a:t>
            </a:r>
            <a:r>
              <a:rPr lang="cs-CZ" sz="2000" dirty="0" err="1" smtClean="0"/>
              <a:t>Onkel</a:t>
            </a:r>
            <a:endParaRPr lang="cs-CZ" sz="2000" dirty="0" smtClean="0"/>
          </a:p>
          <a:p>
            <a:r>
              <a:rPr lang="cs-CZ" sz="2000" dirty="0" smtClean="0"/>
              <a:t>4. </a:t>
            </a:r>
            <a:r>
              <a:rPr lang="cs-CZ" sz="2000" b="1" dirty="0" err="1" smtClean="0">
                <a:solidFill>
                  <a:srgbClr val="00B050"/>
                </a:solidFill>
              </a:rPr>
              <a:t>Einen</a:t>
            </a:r>
            <a:r>
              <a:rPr lang="cs-CZ" sz="2000" dirty="0" smtClean="0"/>
              <a:t> </a:t>
            </a:r>
            <a:r>
              <a:rPr lang="cs-CZ" sz="2000" dirty="0" err="1" smtClean="0"/>
              <a:t>Bruder</a:t>
            </a:r>
            <a:r>
              <a:rPr lang="cs-CZ" sz="2000" dirty="0" smtClean="0"/>
              <a:t>		</a:t>
            </a:r>
            <a:r>
              <a:rPr lang="cs-CZ" sz="2000" b="1" dirty="0" smtClean="0">
                <a:solidFill>
                  <a:srgbClr val="00B050"/>
                </a:solidFill>
              </a:rPr>
              <a:t> </a:t>
            </a:r>
            <a:r>
              <a:rPr lang="cs-CZ" sz="2000" b="1" dirty="0" err="1" smtClean="0">
                <a:solidFill>
                  <a:srgbClr val="00B050"/>
                </a:solidFill>
              </a:rPr>
              <a:t>Einen</a:t>
            </a:r>
            <a:r>
              <a:rPr lang="cs-CZ" sz="2000" dirty="0" smtClean="0"/>
              <a:t> </a:t>
            </a:r>
            <a:r>
              <a:rPr lang="cs-CZ" sz="2000" dirty="0" err="1" smtClean="0"/>
              <a:t>Hund</a:t>
            </a:r>
            <a:r>
              <a:rPr lang="cs-CZ" sz="2000" dirty="0" smtClean="0"/>
              <a:t>		</a:t>
            </a:r>
            <a:r>
              <a:rPr lang="cs-CZ" sz="2000" b="1" dirty="0" smtClean="0">
                <a:solidFill>
                  <a:srgbClr val="00B050"/>
                </a:solidFill>
              </a:rPr>
              <a:t> </a:t>
            </a:r>
            <a:r>
              <a:rPr lang="cs-CZ" sz="2000" b="1" dirty="0" err="1" smtClean="0">
                <a:solidFill>
                  <a:srgbClr val="00B050"/>
                </a:solidFill>
              </a:rPr>
              <a:t>Einen</a:t>
            </a:r>
            <a:r>
              <a:rPr lang="cs-CZ" sz="2000" dirty="0" smtClean="0"/>
              <a:t> </a:t>
            </a:r>
            <a:r>
              <a:rPr lang="cs-CZ" sz="2000" dirty="0" err="1" smtClean="0"/>
              <a:t>Onkel</a:t>
            </a:r>
            <a:endParaRPr lang="cs-CZ" sz="2000" dirty="0" smtClean="0"/>
          </a:p>
          <a:p>
            <a:endParaRPr lang="cs-CZ" sz="2000" dirty="0" smtClean="0"/>
          </a:p>
          <a:p>
            <a:r>
              <a:rPr lang="cs-CZ" sz="2000" dirty="0" smtClean="0"/>
              <a:t> </a:t>
            </a:r>
            <a:endParaRPr lang="cs-CZ" sz="2000" dirty="0"/>
          </a:p>
        </p:txBody>
      </p:sp>
      <p:sp>
        <p:nvSpPr>
          <p:cNvPr id="12" name="TextovéPole 11"/>
          <p:cNvSpPr txBox="1"/>
          <p:nvPr/>
        </p:nvSpPr>
        <p:spPr>
          <a:xfrm>
            <a:off x="1496808" y="1052736"/>
            <a:ext cx="6087308" cy="584775"/>
          </a:xfrm>
          <a:prstGeom prst="rect">
            <a:avLst/>
          </a:prstGeom>
          <a:noFill/>
        </p:spPr>
        <p:txBody>
          <a:bodyPr wrap="none" rtlCol="0" anchor="ctr">
            <a:spAutoFit/>
          </a:bodyPr>
          <a:lstStyle/>
          <a:p>
            <a:pPr algn="ctr"/>
            <a:r>
              <a:rPr lang="cs-CZ" sz="3200" b="1" dirty="0" smtClean="0"/>
              <a:t>Pády rodu mužského, člen </a:t>
            </a:r>
            <a:r>
              <a:rPr lang="cs-CZ" sz="3200" b="1" dirty="0" smtClean="0"/>
              <a:t>neurčitý</a:t>
            </a:r>
            <a:endParaRPr lang="cs-CZ" sz="3200" b="1" dirty="0"/>
          </a:p>
        </p:txBody>
      </p:sp>
      <p:pic>
        <p:nvPicPr>
          <p:cNvPr id="1026" name="Picture 2" descr="C:\Users\Pracovna\AppData\Local\Microsoft\Windows\Temporary Internet Files\Content.IE5\8CRROSLP\MP900422316[1].jpg"/>
          <p:cNvPicPr>
            <a:picLocks noChangeAspect="1" noChangeArrowheads="1"/>
          </p:cNvPicPr>
          <p:nvPr/>
        </p:nvPicPr>
        <p:blipFill>
          <a:blip r:embed="rId4" cstate="print"/>
          <a:srcRect/>
          <a:stretch>
            <a:fillRect/>
          </a:stretch>
        </p:blipFill>
        <p:spPr bwMode="auto">
          <a:xfrm>
            <a:off x="899591" y="3645024"/>
            <a:ext cx="1700777" cy="1440160"/>
          </a:xfrm>
          <a:prstGeom prst="rect">
            <a:avLst/>
          </a:prstGeom>
          <a:noFill/>
        </p:spPr>
      </p:pic>
      <p:sp>
        <p:nvSpPr>
          <p:cNvPr id="13" name="TextovéPole 12"/>
          <p:cNvSpPr txBox="1"/>
          <p:nvPr/>
        </p:nvSpPr>
        <p:spPr>
          <a:xfrm>
            <a:off x="899592" y="5157192"/>
            <a:ext cx="5904656" cy="646331"/>
          </a:xfrm>
          <a:prstGeom prst="rect">
            <a:avLst/>
          </a:prstGeom>
          <a:noFill/>
        </p:spPr>
        <p:txBody>
          <a:bodyPr wrap="square" rtlCol="0">
            <a:spAutoFit/>
          </a:bodyPr>
          <a:lstStyle/>
          <a:p>
            <a:r>
              <a:rPr lang="cs-CZ" b="1" dirty="0" smtClean="0">
                <a:solidFill>
                  <a:srgbClr val="0070C0"/>
                </a:solidFill>
              </a:rPr>
              <a:t>Ve 2. pádě je koncovka podstatného – s !!!</a:t>
            </a:r>
          </a:p>
          <a:p>
            <a:endParaRPr lang="cs-CZ" dirty="0"/>
          </a:p>
        </p:txBody>
      </p:sp>
      <p:pic>
        <p:nvPicPr>
          <p:cNvPr id="1027" name="Picture 3" descr="C:\Users\Pracovna\AppData\Local\Microsoft\Windows\Temporary Internet Files\Content.IE5\MF7ETGFB\MP900444805[1].jpg"/>
          <p:cNvPicPr>
            <a:picLocks noChangeAspect="1" noChangeArrowheads="1"/>
          </p:cNvPicPr>
          <p:nvPr/>
        </p:nvPicPr>
        <p:blipFill>
          <a:blip r:embed="rId5" cstate="print"/>
          <a:srcRect/>
          <a:stretch>
            <a:fillRect/>
          </a:stretch>
        </p:blipFill>
        <p:spPr bwMode="auto">
          <a:xfrm>
            <a:off x="3779912" y="3645024"/>
            <a:ext cx="1296144" cy="1440160"/>
          </a:xfrm>
          <a:prstGeom prst="rect">
            <a:avLst/>
          </a:prstGeom>
          <a:noFill/>
        </p:spPr>
      </p:pic>
      <p:pic>
        <p:nvPicPr>
          <p:cNvPr id="1031" name="Picture 7" descr="C:\Users\Pracovna\AppData\Local\Microsoft\Windows\Temporary Internet Files\Content.IE5\MF7ETGFB\MC900200523[1].wmf"/>
          <p:cNvPicPr>
            <a:picLocks noChangeAspect="1" noChangeArrowheads="1"/>
          </p:cNvPicPr>
          <p:nvPr/>
        </p:nvPicPr>
        <p:blipFill>
          <a:blip r:embed="rId6" cstate="print"/>
          <a:srcRect/>
          <a:stretch>
            <a:fillRect/>
          </a:stretch>
        </p:blipFill>
        <p:spPr bwMode="auto">
          <a:xfrm>
            <a:off x="6372200" y="3645024"/>
            <a:ext cx="1440160" cy="1440160"/>
          </a:xfrm>
          <a:prstGeom prst="rect">
            <a:avLst/>
          </a:prstGeom>
          <a:noFill/>
        </p:spPr>
      </p:pic>
    </p:spTree>
    <p:extLst>
      <p:ext uri="{BB962C8B-B14F-4D97-AF65-F5344CB8AC3E}">
        <p14:creationId xmlns="" xmlns:p14="http://schemas.microsoft.com/office/powerpoint/2010/main" val="400274892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6</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8"/>
            <a:ext cx="7632848" cy="3785652"/>
          </a:xfrm>
          <a:prstGeom prst="rect">
            <a:avLst/>
          </a:prstGeom>
          <a:noFill/>
        </p:spPr>
        <p:txBody>
          <a:bodyPr wrap="square" rtlCol="0">
            <a:spAutoFit/>
          </a:bodyPr>
          <a:lstStyle/>
          <a:p>
            <a:r>
              <a:rPr lang="cs-CZ" sz="2000" b="1" u="sng" dirty="0" smtClean="0"/>
              <a:t>Příklady:</a:t>
            </a:r>
          </a:p>
          <a:p>
            <a:r>
              <a:rPr lang="cs-CZ" sz="2000" dirty="0" smtClean="0"/>
              <a:t/>
            </a:r>
            <a:br>
              <a:rPr lang="cs-CZ" sz="2000" dirty="0" smtClean="0"/>
            </a:br>
            <a:r>
              <a:rPr lang="cs-CZ" sz="2000" dirty="0" smtClean="0"/>
              <a:t>Navštívím bratra. (koho, co = </a:t>
            </a:r>
            <a:r>
              <a:rPr lang="cs-CZ" sz="2000" b="1" dirty="0" smtClean="0">
                <a:solidFill>
                  <a:srgbClr val="00B050"/>
                </a:solidFill>
              </a:rPr>
              <a:t>4.pád</a:t>
            </a:r>
            <a:r>
              <a:rPr lang="cs-CZ" sz="2000" dirty="0" smtClean="0"/>
              <a:t>)</a:t>
            </a:r>
          </a:p>
          <a:p>
            <a:r>
              <a:rPr lang="cs-CZ" sz="2000" dirty="0" err="1" smtClean="0"/>
              <a:t>Ich</a:t>
            </a:r>
            <a:r>
              <a:rPr lang="cs-CZ" sz="2000" dirty="0" smtClean="0"/>
              <a:t> </a:t>
            </a:r>
            <a:r>
              <a:rPr lang="cs-CZ" sz="2000" dirty="0" err="1" smtClean="0"/>
              <a:t>besuche</a:t>
            </a:r>
            <a:r>
              <a:rPr lang="cs-CZ" sz="2000" dirty="0" smtClean="0"/>
              <a:t> </a:t>
            </a:r>
            <a:r>
              <a:rPr lang="cs-CZ" sz="2000" b="1" dirty="0" err="1" smtClean="0">
                <a:solidFill>
                  <a:srgbClr val="00B050"/>
                </a:solidFill>
              </a:rPr>
              <a:t>einen</a:t>
            </a:r>
            <a:r>
              <a:rPr lang="cs-CZ" sz="2000" dirty="0" smtClean="0"/>
              <a:t> </a:t>
            </a:r>
            <a:r>
              <a:rPr lang="cs-CZ" sz="2000" dirty="0" err="1" smtClean="0"/>
              <a:t>Bruder</a:t>
            </a:r>
            <a:r>
              <a:rPr lang="cs-CZ" sz="2000" dirty="0" smtClean="0"/>
              <a:t>.</a:t>
            </a:r>
          </a:p>
          <a:p>
            <a:r>
              <a:rPr lang="cs-CZ" sz="2000" dirty="0" smtClean="0"/>
              <a:t>Otcova kniha. (čí = </a:t>
            </a:r>
            <a:r>
              <a:rPr lang="cs-CZ" sz="2000" b="1" dirty="0" smtClean="0">
                <a:solidFill>
                  <a:srgbClr val="FFC000"/>
                </a:solidFill>
              </a:rPr>
              <a:t>2.pád</a:t>
            </a:r>
            <a:r>
              <a:rPr lang="cs-CZ" sz="2000" dirty="0" smtClean="0"/>
              <a:t>)</a:t>
            </a:r>
          </a:p>
          <a:p>
            <a:r>
              <a:rPr lang="cs-CZ" sz="2000" dirty="0" err="1" smtClean="0"/>
              <a:t>Das</a:t>
            </a:r>
            <a:r>
              <a:rPr lang="cs-CZ" sz="2000" dirty="0" smtClean="0"/>
              <a:t> </a:t>
            </a:r>
            <a:r>
              <a:rPr lang="cs-CZ" sz="2000" dirty="0" err="1" smtClean="0"/>
              <a:t>Buch</a:t>
            </a:r>
            <a:r>
              <a:rPr lang="cs-CZ" sz="2000" dirty="0" smtClean="0"/>
              <a:t> </a:t>
            </a:r>
            <a:r>
              <a:rPr lang="cs-CZ" sz="2000" b="1" dirty="0" err="1" smtClean="0">
                <a:solidFill>
                  <a:srgbClr val="FFC000"/>
                </a:solidFill>
              </a:rPr>
              <a:t>eines</a:t>
            </a:r>
            <a:r>
              <a:rPr lang="cs-CZ" sz="2000" dirty="0" smtClean="0"/>
              <a:t> </a:t>
            </a:r>
            <a:r>
              <a:rPr lang="cs-CZ" sz="2000" dirty="0" err="1" smtClean="0"/>
              <a:t>Vater</a:t>
            </a:r>
            <a:r>
              <a:rPr lang="cs-CZ" sz="2000" b="1" dirty="0" err="1" smtClean="0">
                <a:solidFill>
                  <a:srgbClr val="0070C0"/>
                </a:solidFill>
              </a:rPr>
              <a:t>s</a:t>
            </a:r>
            <a:r>
              <a:rPr lang="cs-CZ" sz="2000" dirty="0" smtClean="0"/>
              <a:t>. </a:t>
            </a:r>
            <a:r>
              <a:rPr lang="cs-CZ" sz="2000" b="1" dirty="0" smtClean="0">
                <a:solidFill>
                  <a:srgbClr val="0070C0"/>
                </a:solidFill>
              </a:rPr>
              <a:t>Ve 2. pádě je koncovka podstatného – s !!!</a:t>
            </a:r>
          </a:p>
          <a:p>
            <a:r>
              <a:rPr lang="cs-CZ" sz="2000" dirty="0" smtClean="0"/>
              <a:t>Přinesu strýci dárek. (komu,čemu = </a:t>
            </a:r>
            <a:r>
              <a:rPr lang="cs-CZ" sz="2000" b="1" dirty="0" smtClean="0">
                <a:solidFill>
                  <a:srgbClr val="7030A0"/>
                </a:solidFill>
              </a:rPr>
              <a:t>3.pád</a:t>
            </a:r>
            <a:r>
              <a:rPr lang="cs-CZ" sz="2000" dirty="0" smtClean="0"/>
              <a:t>)</a:t>
            </a:r>
          </a:p>
          <a:p>
            <a:r>
              <a:rPr lang="cs-CZ" sz="2000" dirty="0" err="1" smtClean="0"/>
              <a:t>Ich</a:t>
            </a:r>
            <a:r>
              <a:rPr lang="cs-CZ" sz="2000" dirty="0" smtClean="0"/>
              <a:t> </a:t>
            </a:r>
            <a:r>
              <a:rPr lang="cs-CZ" sz="2000" dirty="0" err="1" smtClean="0"/>
              <a:t>bringe</a:t>
            </a:r>
            <a:r>
              <a:rPr lang="cs-CZ" sz="2000" dirty="0" smtClean="0"/>
              <a:t> </a:t>
            </a:r>
            <a:r>
              <a:rPr lang="cs-CZ" sz="2000" b="1" dirty="0" err="1" smtClean="0">
                <a:solidFill>
                  <a:srgbClr val="7030A0"/>
                </a:solidFill>
              </a:rPr>
              <a:t>einem</a:t>
            </a:r>
            <a:r>
              <a:rPr lang="cs-CZ" sz="2000" dirty="0" smtClean="0"/>
              <a:t> </a:t>
            </a:r>
            <a:r>
              <a:rPr lang="cs-CZ" sz="2000" dirty="0" err="1" smtClean="0"/>
              <a:t>Onkel</a:t>
            </a:r>
            <a:r>
              <a:rPr lang="cs-CZ" sz="2000" dirty="0" smtClean="0"/>
              <a:t> </a:t>
            </a:r>
            <a:r>
              <a:rPr lang="cs-CZ" sz="2000" dirty="0" err="1" smtClean="0"/>
              <a:t>ein</a:t>
            </a:r>
            <a:r>
              <a:rPr lang="cs-CZ" sz="2000" dirty="0" smtClean="0"/>
              <a:t> </a:t>
            </a:r>
            <a:r>
              <a:rPr lang="cs-CZ" sz="2000" dirty="0" err="1" smtClean="0"/>
              <a:t>Geschenk</a:t>
            </a:r>
            <a:r>
              <a:rPr lang="cs-CZ" sz="2000" dirty="0" smtClean="0"/>
              <a:t>.</a:t>
            </a:r>
          </a:p>
          <a:p>
            <a:r>
              <a:rPr lang="cs-CZ" sz="2000" dirty="0" smtClean="0"/>
              <a:t>Nějaký pes </a:t>
            </a:r>
            <a:r>
              <a:rPr lang="cs-CZ" sz="2000" dirty="0" smtClean="0"/>
              <a:t>půjde s námi. (kdo, co = </a:t>
            </a:r>
            <a:r>
              <a:rPr lang="cs-CZ" sz="2000" b="1" dirty="0" smtClean="0">
                <a:solidFill>
                  <a:srgbClr val="FF0000"/>
                </a:solidFill>
              </a:rPr>
              <a:t>1.pád</a:t>
            </a:r>
            <a:r>
              <a:rPr lang="cs-CZ" sz="2000" dirty="0" smtClean="0"/>
              <a:t>)</a:t>
            </a:r>
          </a:p>
          <a:p>
            <a:r>
              <a:rPr lang="cs-CZ" sz="2000" b="1" dirty="0" err="1" smtClean="0">
                <a:solidFill>
                  <a:srgbClr val="FF0000"/>
                </a:solidFill>
              </a:rPr>
              <a:t>Ein</a:t>
            </a:r>
            <a:r>
              <a:rPr lang="cs-CZ" sz="2000" dirty="0" smtClean="0"/>
              <a:t> </a:t>
            </a:r>
            <a:r>
              <a:rPr lang="cs-CZ" sz="2000" dirty="0" err="1" smtClean="0"/>
              <a:t>Hund</a:t>
            </a:r>
            <a:r>
              <a:rPr lang="cs-CZ" sz="2000" dirty="0" smtClean="0"/>
              <a:t> </a:t>
            </a:r>
            <a:r>
              <a:rPr lang="cs-CZ" sz="2000" dirty="0" err="1" smtClean="0"/>
              <a:t>kommt</a:t>
            </a:r>
            <a:r>
              <a:rPr lang="cs-CZ" sz="2000" dirty="0" smtClean="0"/>
              <a:t> </a:t>
            </a:r>
            <a:r>
              <a:rPr lang="cs-CZ" sz="2000" dirty="0" err="1" smtClean="0"/>
              <a:t>mit</a:t>
            </a:r>
            <a:r>
              <a:rPr lang="cs-CZ" sz="2000" dirty="0" smtClean="0"/>
              <a:t> </a:t>
            </a:r>
            <a:r>
              <a:rPr lang="cs-CZ" sz="2000" dirty="0" err="1" smtClean="0"/>
              <a:t>uns</a:t>
            </a:r>
            <a:r>
              <a:rPr lang="cs-CZ" sz="2000" dirty="0" smtClean="0"/>
              <a:t>.</a:t>
            </a:r>
          </a:p>
          <a:p>
            <a:endParaRPr lang="cs-CZ" sz="2000" dirty="0" smtClean="0"/>
          </a:p>
          <a:p>
            <a:r>
              <a:rPr lang="cs-CZ" sz="2000" dirty="0" smtClean="0"/>
              <a:t> </a:t>
            </a:r>
            <a:endParaRPr lang="cs-CZ" sz="2000" dirty="0"/>
          </a:p>
        </p:txBody>
      </p:sp>
      <p:sp>
        <p:nvSpPr>
          <p:cNvPr id="12" name="TextovéPole 11"/>
          <p:cNvSpPr txBox="1"/>
          <p:nvPr/>
        </p:nvSpPr>
        <p:spPr>
          <a:xfrm>
            <a:off x="1496808" y="1052736"/>
            <a:ext cx="6087308" cy="584775"/>
          </a:xfrm>
          <a:prstGeom prst="rect">
            <a:avLst/>
          </a:prstGeom>
          <a:noFill/>
        </p:spPr>
        <p:txBody>
          <a:bodyPr wrap="none" rtlCol="0" anchor="ctr">
            <a:spAutoFit/>
          </a:bodyPr>
          <a:lstStyle/>
          <a:p>
            <a:pPr algn="ctr"/>
            <a:r>
              <a:rPr lang="cs-CZ" sz="3200" b="1" dirty="0" smtClean="0"/>
              <a:t>Pády rodu mužského, člen </a:t>
            </a:r>
            <a:r>
              <a:rPr lang="cs-CZ" sz="3200" b="1" dirty="0" smtClean="0"/>
              <a:t>neurčitý</a:t>
            </a:r>
            <a:endParaRPr lang="cs-CZ" sz="3200" b="1" dirty="0"/>
          </a:p>
        </p:txBody>
      </p:sp>
    </p:spTree>
    <p:extLst>
      <p:ext uri="{BB962C8B-B14F-4D97-AF65-F5344CB8AC3E}">
        <p14:creationId xmlns="" xmlns:p14="http://schemas.microsoft.com/office/powerpoint/2010/main" val="40027489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7</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0" name="TextovéPole 9"/>
          <p:cNvSpPr txBox="1"/>
          <p:nvPr/>
        </p:nvSpPr>
        <p:spPr>
          <a:xfrm>
            <a:off x="3405351" y="1080000"/>
            <a:ext cx="2379562" cy="584775"/>
          </a:xfrm>
          <a:prstGeom prst="rect">
            <a:avLst/>
          </a:prstGeom>
          <a:noFill/>
        </p:spPr>
        <p:txBody>
          <a:bodyPr wrap="none" rtlCol="0" anchor="ctr">
            <a:spAutoFit/>
          </a:bodyPr>
          <a:lstStyle/>
          <a:p>
            <a:pPr algn="ctr"/>
            <a:r>
              <a:rPr lang="cs-CZ" sz="3200" b="1" dirty="0" smtClean="0"/>
              <a:t>Souhrn učiva</a:t>
            </a:r>
            <a:endParaRPr lang="cs-CZ" sz="3200" b="1" dirty="0"/>
          </a:p>
        </p:txBody>
      </p:sp>
      <p:sp>
        <p:nvSpPr>
          <p:cNvPr id="11" name="TextovéPole 10"/>
          <p:cNvSpPr txBox="1"/>
          <p:nvPr/>
        </p:nvSpPr>
        <p:spPr>
          <a:xfrm>
            <a:off x="827584" y="1765265"/>
            <a:ext cx="7632848" cy="2862322"/>
          </a:xfrm>
          <a:prstGeom prst="rect">
            <a:avLst/>
          </a:prstGeom>
          <a:noFill/>
        </p:spPr>
        <p:txBody>
          <a:bodyPr wrap="square" rtlCol="0">
            <a:spAutoFit/>
          </a:bodyPr>
          <a:lstStyle/>
          <a:p>
            <a:r>
              <a:rPr lang="cs-CZ" sz="2000" b="1" u="sng" dirty="0" smtClean="0"/>
              <a:t>Doplňte pády podstatných jmen, člen neurčitý:</a:t>
            </a:r>
          </a:p>
          <a:p>
            <a:endParaRPr lang="cs-CZ" sz="2000" b="1" u="sng" dirty="0" smtClean="0"/>
          </a:p>
          <a:p>
            <a:r>
              <a:rPr lang="cs-CZ" sz="2000" dirty="0" smtClean="0"/>
              <a:t>Bez dědečka (r </a:t>
            </a:r>
            <a:r>
              <a:rPr lang="cs-CZ" sz="2000" dirty="0" err="1" smtClean="0"/>
              <a:t>Opa</a:t>
            </a:r>
            <a:r>
              <a:rPr lang="cs-CZ" sz="2000" dirty="0" smtClean="0"/>
              <a:t>) ……………………	Ptáka (4.p.,r Vogel) …………………………</a:t>
            </a:r>
          </a:p>
          <a:p>
            <a:r>
              <a:rPr lang="cs-CZ" sz="2000" dirty="0" smtClean="0"/>
              <a:t>Jablko (1.p.,r </a:t>
            </a:r>
            <a:r>
              <a:rPr lang="cs-CZ" sz="2000" dirty="0" err="1" smtClean="0"/>
              <a:t>Apfel</a:t>
            </a:r>
            <a:r>
              <a:rPr lang="cs-CZ" sz="2000" dirty="0" smtClean="0"/>
              <a:t>)……………………..	Příteli (3.p.,r </a:t>
            </a:r>
            <a:r>
              <a:rPr lang="cs-CZ" sz="2000" dirty="0" err="1" smtClean="0"/>
              <a:t>Freund</a:t>
            </a:r>
            <a:r>
              <a:rPr lang="cs-CZ" sz="2000" dirty="0" smtClean="0"/>
              <a:t>)………………………</a:t>
            </a:r>
          </a:p>
          <a:p>
            <a:r>
              <a:rPr lang="cs-CZ" sz="2000" dirty="0" smtClean="0"/>
              <a:t>Den (1.p.,r </a:t>
            </a:r>
            <a:r>
              <a:rPr lang="cs-CZ" sz="2000" dirty="0" err="1" smtClean="0"/>
              <a:t>Tag</a:t>
            </a:r>
            <a:r>
              <a:rPr lang="cs-CZ" sz="2000" dirty="0" smtClean="0"/>
              <a:t>)……………………………	Bez návštěvy (r </a:t>
            </a:r>
            <a:r>
              <a:rPr lang="cs-CZ" sz="2000" dirty="0" err="1" smtClean="0"/>
              <a:t>Besuch</a:t>
            </a:r>
            <a:r>
              <a:rPr lang="cs-CZ" sz="2000" dirty="0" smtClean="0"/>
              <a:t>)………………….</a:t>
            </a:r>
          </a:p>
          <a:p>
            <a:r>
              <a:rPr lang="cs-CZ" sz="2000" dirty="0" smtClean="0"/>
              <a:t>Muže (4.p., r Mann)…………………….	Lesu (3.p., r </a:t>
            </a:r>
            <a:r>
              <a:rPr lang="cs-CZ" sz="2000" dirty="0" err="1" smtClean="0"/>
              <a:t>Wald</a:t>
            </a:r>
            <a:r>
              <a:rPr lang="cs-CZ" sz="2000" dirty="0" smtClean="0"/>
              <a:t>)…………………………..</a:t>
            </a:r>
          </a:p>
          <a:p>
            <a:r>
              <a:rPr lang="cs-CZ" sz="2000" dirty="0" smtClean="0"/>
              <a:t>Kohoutovi (3.p.,r </a:t>
            </a:r>
            <a:r>
              <a:rPr lang="cs-CZ" sz="2000" dirty="0" err="1" smtClean="0"/>
              <a:t>Hahn</a:t>
            </a:r>
            <a:r>
              <a:rPr lang="cs-CZ" sz="2000" dirty="0" smtClean="0"/>
              <a:t>)……………….	Býk (1.p.r </a:t>
            </a:r>
            <a:r>
              <a:rPr lang="cs-CZ" sz="2000" dirty="0" err="1" smtClean="0"/>
              <a:t>Stier</a:t>
            </a:r>
            <a:r>
              <a:rPr lang="cs-CZ" sz="2000" dirty="0" smtClean="0"/>
              <a:t>)………………………………</a:t>
            </a:r>
          </a:p>
          <a:p>
            <a:r>
              <a:rPr lang="cs-CZ" sz="2000" dirty="0" smtClean="0"/>
              <a:t>Bez medu (2.p.,r </a:t>
            </a:r>
            <a:r>
              <a:rPr lang="cs-CZ" sz="2000" dirty="0" err="1" smtClean="0"/>
              <a:t>Honig</a:t>
            </a:r>
            <a:r>
              <a:rPr lang="cs-CZ" sz="2000" dirty="0" smtClean="0"/>
              <a:t>)………………	Královi (3.p.,r </a:t>
            </a:r>
            <a:r>
              <a:rPr lang="cs-CZ" sz="2000" dirty="0" err="1" smtClean="0"/>
              <a:t>König</a:t>
            </a:r>
            <a:r>
              <a:rPr lang="cs-CZ" sz="2000" dirty="0" smtClean="0"/>
              <a:t>)……………………….</a:t>
            </a:r>
          </a:p>
          <a:p>
            <a:r>
              <a:rPr lang="cs-CZ" sz="2000" dirty="0" smtClean="0"/>
              <a:t>Mistra (4.p.,r </a:t>
            </a:r>
            <a:r>
              <a:rPr lang="cs-CZ" sz="2000" dirty="0" err="1" smtClean="0"/>
              <a:t>Meister</a:t>
            </a:r>
            <a:r>
              <a:rPr lang="cs-CZ" sz="2000" dirty="0" smtClean="0"/>
              <a:t>)…………………	Otce (4.p.,r Vater)…………………………..</a:t>
            </a:r>
          </a:p>
        </p:txBody>
      </p:sp>
    </p:spTree>
    <p:extLst>
      <p:ext uri="{BB962C8B-B14F-4D97-AF65-F5344CB8AC3E}">
        <p14:creationId xmlns="" xmlns:p14="http://schemas.microsoft.com/office/powerpoint/2010/main" val="361618683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8</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0" name="TextovéPole 9"/>
          <p:cNvSpPr txBox="1"/>
          <p:nvPr/>
        </p:nvSpPr>
        <p:spPr>
          <a:xfrm>
            <a:off x="3275856" y="1080000"/>
            <a:ext cx="2587375" cy="584775"/>
          </a:xfrm>
          <a:prstGeom prst="rect">
            <a:avLst/>
          </a:prstGeom>
          <a:noFill/>
        </p:spPr>
        <p:txBody>
          <a:bodyPr wrap="none" rtlCol="0" anchor="ctr">
            <a:spAutoFit/>
          </a:bodyPr>
          <a:lstStyle/>
          <a:p>
            <a:pPr algn="ctr"/>
            <a:r>
              <a:rPr lang="cs-CZ" sz="3200" b="1" dirty="0" smtClean="0"/>
              <a:t>Použité zdroje</a:t>
            </a:r>
            <a:endParaRPr lang="cs-CZ" sz="3200" b="1" dirty="0"/>
          </a:p>
        </p:txBody>
      </p:sp>
      <p:sp>
        <p:nvSpPr>
          <p:cNvPr id="11" name="TextovéPole 10"/>
          <p:cNvSpPr txBox="1"/>
          <p:nvPr/>
        </p:nvSpPr>
        <p:spPr>
          <a:xfrm>
            <a:off x="755576" y="1916832"/>
            <a:ext cx="7632848" cy="1323439"/>
          </a:xfrm>
          <a:prstGeom prst="rect">
            <a:avLst/>
          </a:prstGeom>
          <a:noFill/>
        </p:spPr>
        <p:txBody>
          <a:bodyPr wrap="square" rtlCol="0">
            <a:spAutoFit/>
          </a:bodyPr>
          <a:lstStyle/>
          <a:p>
            <a:r>
              <a:rPr lang="cs-CZ" sz="2000" dirty="0" smtClean="0"/>
              <a:t>Učebnice němčiny – Direkt 1, </a:t>
            </a:r>
            <a:r>
              <a:rPr lang="cs-CZ" sz="2000" dirty="0" err="1" smtClean="0"/>
              <a:t>nakladelství</a:t>
            </a:r>
            <a:r>
              <a:rPr lang="cs-CZ" sz="2000" dirty="0" smtClean="0"/>
              <a:t> </a:t>
            </a:r>
            <a:r>
              <a:rPr lang="cs-CZ" sz="2000" dirty="0" err="1" smtClean="0"/>
              <a:t>Klett</a:t>
            </a:r>
            <a:r>
              <a:rPr lang="cs-CZ" sz="2000" dirty="0" smtClean="0"/>
              <a:t>, autoři : Motta, </a:t>
            </a:r>
            <a:r>
              <a:rPr lang="cs-CZ" sz="2000" dirty="0" err="1" smtClean="0"/>
              <a:t>Cwikowska</a:t>
            </a:r>
            <a:r>
              <a:rPr lang="cs-CZ" sz="2000" dirty="0" smtClean="0"/>
              <a:t>, Vomáčková</a:t>
            </a:r>
          </a:p>
          <a:p>
            <a:endParaRPr lang="cs-CZ" sz="2000" dirty="0" smtClean="0"/>
          </a:p>
          <a:p>
            <a:r>
              <a:rPr lang="cs-CZ" sz="2000" dirty="0" smtClean="0"/>
              <a:t>Obrázky čerpány z aplikace </a:t>
            </a:r>
            <a:r>
              <a:rPr lang="cs-CZ" sz="2000" dirty="0" err="1" smtClean="0"/>
              <a:t>Clipart</a:t>
            </a:r>
            <a:r>
              <a:rPr lang="cs-CZ" sz="2000" dirty="0" smtClean="0"/>
              <a:t>, součásti programu </a:t>
            </a:r>
            <a:r>
              <a:rPr lang="cs-CZ" sz="2000" dirty="0" err="1" smtClean="0"/>
              <a:t>Powerpoint</a:t>
            </a:r>
            <a:r>
              <a:rPr lang="cs-CZ" sz="2000" dirty="0" smtClean="0"/>
              <a:t>.</a:t>
            </a:r>
          </a:p>
        </p:txBody>
      </p:sp>
    </p:spTree>
    <p:extLst>
      <p:ext uri="{BB962C8B-B14F-4D97-AF65-F5344CB8AC3E}">
        <p14:creationId xmlns="" xmlns:p14="http://schemas.microsoft.com/office/powerpoint/2010/main" val="1045468777"/>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788</TotalTime>
  <Words>429</Words>
  <Application>Microsoft Office PowerPoint</Application>
  <PresentationFormat>Předvádění na obrazovce (4:3)</PresentationFormat>
  <Paragraphs>122</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systému Office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vector>
  </TitlesOfParts>
  <Company>Střední škola technická Ústí nad Labem</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Střední škola stavební a technická Ústí nad Labem sekce technických oborů</dc:title>
  <dc:creator>Filas</dc:creator>
  <cp:lastModifiedBy>Pracovna</cp:lastModifiedBy>
  <cp:revision>53</cp:revision>
  <dcterms:created xsi:type="dcterms:W3CDTF">2010-11-01T23:40:31Z</dcterms:created>
  <dcterms:modified xsi:type="dcterms:W3CDTF">2013-08-09T10:12:46Z</dcterms:modified>
</cp:coreProperties>
</file>