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2" r:id="rId5"/>
    <p:sldId id="263" r:id="rId6"/>
    <p:sldId id="264" r:id="rId7"/>
    <p:sldId id="259"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2283F"/>
    <a:srgbClr val="EA851B"/>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9" d="100"/>
          <a:sy n="119" d="100"/>
        </p:scale>
        <p:origin x="-162" y="57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pPr/>
              <a:t>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pPr/>
              <a:t>‹#›</a:t>
            </a:fld>
            <a:endParaRPr lang="cs-CZ"/>
          </a:p>
        </p:txBody>
      </p:sp>
    </p:spTree>
    <p:extLst>
      <p:ext uri="{BB962C8B-B14F-4D97-AF65-F5344CB8AC3E}">
        <p14:creationId xmlns:p14="http://schemas.microsoft.com/office/powerpoint/2010/main" xmlns=""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101807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204725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104016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347035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pPr/>
              <a:t>9.8.2013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363321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pPr/>
              <a:t>9.8.2013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307062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pPr/>
              <a:t>9.8.2013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278866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3513959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19370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1033839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333098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pPr/>
              <a:t>9.8.2013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pPr/>
              <a:t>‹#›</a:t>
            </a:fld>
            <a:endParaRPr lang="cs-CZ"/>
          </a:p>
        </p:txBody>
      </p:sp>
    </p:spTree>
    <p:extLst>
      <p:ext uri="{BB962C8B-B14F-4D97-AF65-F5344CB8AC3E}">
        <p14:creationId xmlns:p14="http://schemas.microsoft.com/office/powerpoint/2010/main" xmlns=""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p14="http://schemas.microsoft.com/office/powerpoint/2010/main" xmlns="" val="2378494915"/>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effectLst/>
                        </a:rPr>
                        <a:t>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dirty="0" smtClean="0">
                          <a:effectLst/>
                          <a:latin typeface="+mn-lt"/>
                          <a:ea typeface="Calibri"/>
                          <a:cs typeface="Times New Roman"/>
                        </a:rPr>
                        <a:t>02</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Times New Roman"/>
                          <a:cs typeface="Times New Roman"/>
                        </a:rPr>
                        <a:t>Pády –</a:t>
                      </a:r>
                      <a:r>
                        <a:rPr lang="cs-CZ" sz="1200" baseline="0" dirty="0" smtClean="0">
                          <a:effectLst/>
                          <a:latin typeface="+mn-lt"/>
                          <a:ea typeface="Times New Roman"/>
                          <a:cs typeface="Times New Roman"/>
                        </a:rPr>
                        <a:t> rod ženský, člen určitý</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Rod</a:t>
                      </a:r>
                      <a:r>
                        <a:rPr lang="cs-CZ" sz="1200" kern="1200" baseline="0" dirty="0" smtClean="0">
                          <a:solidFill>
                            <a:srgbClr val="000000"/>
                          </a:solidFill>
                          <a:effectLst/>
                          <a:latin typeface="+mn-lt"/>
                          <a:ea typeface="Calibri"/>
                          <a:cs typeface="Times New Roman"/>
                        </a:rPr>
                        <a:t> ženský, pád, určitý, der, </a:t>
                      </a:r>
                      <a:r>
                        <a:rPr lang="cs-CZ" sz="1200" kern="1200" baseline="0" dirty="0" err="1" smtClean="0">
                          <a:solidFill>
                            <a:srgbClr val="000000"/>
                          </a:solidFill>
                          <a:effectLst/>
                          <a:latin typeface="+mn-lt"/>
                          <a:ea typeface="Calibri"/>
                          <a:cs typeface="Times New Roman"/>
                        </a:rPr>
                        <a:t>die</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Německý jazyk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Vladimír Vašek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výklad, </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err="1" smtClean="0">
                          <a:solidFill>
                            <a:srgbClr val="000000"/>
                          </a:solidFill>
                          <a:effectLst/>
                          <a:latin typeface="+mn-lt"/>
                          <a:ea typeface="Times New Roman"/>
                          <a:cs typeface="Times New Roman"/>
                        </a:rPr>
                        <a:t>dataprojektor</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a:t>
                      </a:r>
                      <a:r>
                        <a:rPr lang="cs-CZ" sz="1200" kern="1200" dirty="0" smtClean="0">
                          <a:solidFill>
                            <a:srgbClr val="000000"/>
                          </a:solidFill>
                          <a:effectLst/>
                          <a:latin typeface="+mn-lt"/>
                          <a:ea typeface="Times New Roman"/>
                          <a:cs typeface="Times New Roman"/>
                        </a:rPr>
                        <a:t>prezentace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ročník, žáci 15 </a:t>
                      </a:r>
                      <a:r>
                        <a:rPr lang="cs-CZ" sz="1200" kern="1200" smtClean="0">
                          <a:solidFill>
                            <a:srgbClr val="000000"/>
                          </a:solidFill>
                          <a:effectLst/>
                          <a:latin typeface="+mn-lt"/>
                          <a:ea typeface="Times New Roman"/>
                          <a:cs typeface="Times New Roman"/>
                        </a:rPr>
                        <a:t>– 16 </a:t>
                      </a:r>
                      <a:r>
                        <a:rPr lang="cs-CZ" sz="1200" kern="1200" dirty="0" smtClean="0">
                          <a:solidFill>
                            <a:srgbClr val="000000"/>
                          </a:solidFill>
                          <a:effectLst/>
                          <a:latin typeface="+mn-lt"/>
                          <a:ea typeface="Times New Roman"/>
                          <a:cs typeface="Times New Roman"/>
                        </a:rPr>
                        <a:t>let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viz </a:t>
                      </a:r>
                      <a:r>
                        <a:rPr lang="cs-CZ" sz="1200" kern="1200" dirty="0">
                          <a:solidFill>
                            <a:srgbClr val="000000"/>
                          </a:solidFill>
                          <a:effectLst/>
                          <a:latin typeface="+mn-lt"/>
                          <a:ea typeface="Times New Roman"/>
                          <a:cs typeface="Times New Roman"/>
                        </a:rPr>
                        <a:t>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t>Pády podstatných jmen, rod ženský, člen určitý</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VY_22_INOVACE_02_54</a:t>
            </a:r>
            <a:endParaRPr lang="cs-CZ" sz="2400" b="1" dirty="0" smtClean="0"/>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Tree>
    <p:extLst>
      <p:ext uri="{BB962C8B-B14F-4D97-AF65-F5344CB8AC3E}">
        <p14:creationId xmlns:p14="http://schemas.microsoft.com/office/powerpoint/2010/main" xmlns="" val="144875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477875"/>
          </a:xfrm>
          <a:prstGeom prst="rect">
            <a:avLst/>
          </a:prstGeom>
          <a:noFill/>
        </p:spPr>
        <p:txBody>
          <a:bodyPr wrap="square" rtlCol="0">
            <a:spAutoFit/>
          </a:bodyPr>
          <a:lstStyle/>
          <a:p>
            <a:r>
              <a:rPr lang="cs-CZ" sz="2000" b="1" u="sng" dirty="0" smtClean="0"/>
              <a:t>Neurčitý člen v němčině</a:t>
            </a:r>
          </a:p>
          <a:p>
            <a:r>
              <a:rPr lang="cs-CZ" sz="2000" dirty="0" smtClean="0"/>
              <a:t>Mluvíme-li o nějaké osobě či věci poprvé, používáme člen neurčitý. Neurčitý člen tak označuje věci neznámé, nezmíněné, blíže neurčené. Do češtiny překládáme neurčitý člen jako nějaký, nějaká nebo nějaké, popř. jeden, jedna, jedno.</a:t>
            </a:r>
          </a:p>
          <a:p>
            <a:r>
              <a:rPr lang="cs-CZ" sz="2000" b="1" u="sng" dirty="0" smtClean="0"/>
              <a:t>Určitý člen v němčině</a:t>
            </a:r>
          </a:p>
          <a:p>
            <a:r>
              <a:rPr lang="cs-CZ" sz="2000" b="1" dirty="0" smtClean="0"/>
              <a:t>Když už byla o určité osobě či věci zmínka předtím, používáme člen určitý. Určitý člen tak označuje věcí známé, zmíněné nebo přesně specifikované a určené.V daných příkladech můžeme určitý člen překládat do češtiny jako ukazovací zájmeno.</a:t>
            </a:r>
          </a:p>
          <a:p>
            <a:endParaRPr lang="cs-CZ" sz="2000" dirty="0"/>
          </a:p>
        </p:txBody>
      </p:sp>
      <p:sp>
        <p:nvSpPr>
          <p:cNvPr id="12" name="TextovéPole 11"/>
          <p:cNvSpPr txBox="1"/>
          <p:nvPr/>
        </p:nvSpPr>
        <p:spPr>
          <a:xfrm>
            <a:off x="1775346" y="1052736"/>
            <a:ext cx="5530232" cy="584775"/>
          </a:xfrm>
          <a:prstGeom prst="rect">
            <a:avLst/>
          </a:prstGeom>
          <a:noFill/>
        </p:spPr>
        <p:txBody>
          <a:bodyPr wrap="none" rtlCol="0" anchor="ctr">
            <a:spAutoFit/>
          </a:bodyPr>
          <a:lstStyle/>
          <a:p>
            <a:pPr algn="ctr"/>
            <a:r>
              <a:rPr lang="cs-CZ" sz="3200" b="1" dirty="0" smtClean="0"/>
              <a:t>Pády rodu ženského, člen určitý</a:t>
            </a:r>
            <a:endParaRPr lang="cs-CZ" sz="3200" b="1" dirty="0"/>
          </a:p>
        </p:txBody>
      </p:sp>
      <p:pic>
        <p:nvPicPr>
          <p:cNvPr id="1027" name="Picture 3" descr="C:\Users\Pracovna\AppData\Local\Microsoft\Windows\Temporary Internet Files\Content.IE5\MF7ETGFB\MP900448556[1].jpg"/>
          <p:cNvPicPr>
            <a:picLocks noChangeAspect="1" noChangeArrowheads="1"/>
          </p:cNvPicPr>
          <p:nvPr/>
        </p:nvPicPr>
        <p:blipFill>
          <a:blip r:embed="rId4" cstate="print"/>
          <a:srcRect/>
          <a:stretch>
            <a:fillRect/>
          </a:stretch>
        </p:blipFill>
        <p:spPr bwMode="auto">
          <a:xfrm>
            <a:off x="1043608" y="908720"/>
            <a:ext cx="872542" cy="792088"/>
          </a:xfrm>
          <a:prstGeom prst="rect">
            <a:avLst/>
          </a:prstGeom>
          <a:noFill/>
        </p:spPr>
      </p:pic>
      <p:pic>
        <p:nvPicPr>
          <p:cNvPr id="13" name="Picture 3" descr="C:\Users\Pracovna\AppData\Local\Microsoft\Windows\Temporary Internet Files\Content.IE5\MF7ETGFB\MP900448556[1].jpg"/>
          <p:cNvPicPr>
            <a:picLocks noChangeAspect="1" noChangeArrowheads="1"/>
          </p:cNvPicPr>
          <p:nvPr/>
        </p:nvPicPr>
        <p:blipFill>
          <a:blip r:embed="rId4" cstate="print"/>
          <a:srcRect/>
          <a:stretch>
            <a:fillRect/>
          </a:stretch>
        </p:blipFill>
        <p:spPr bwMode="auto">
          <a:xfrm>
            <a:off x="7236296" y="908720"/>
            <a:ext cx="872542" cy="792088"/>
          </a:xfrm>
          <a:prstGeom prst="rect">
            <a:avLst/>
          </a:prstGeom>
          <a:noFill/>
        </p:spPr>
      </p:pic>
    </p:spTree>
    <p:extLst>
      <p:ext uri="{BB962C8B-B14F-4D97-AF65-F5344CB8AC3E}">
        <p14:creationId xmlns:p14="http://schemas.microsoft.com/office/powerpoint/2010/main" xmlns="" val="40027489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3</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2554545"/>
          </a:xfrm>
          <a:prstGeom prst="rect">
            <a:avLst/>
          </a:prstGeom>
          <a:noFill/>
        </p:spPr>
        <p:txBody>
          <a:bodyPr wrap="square" rtlCol="0">
            <a:spAutoFit/>
          </a:bodyPr>
          <a:lstStyle/>
          <a:p>
            <a:r>
              <a:rPr lang="cs-CZ" sz="2000" b="1" dirty="0" smtClean="0"/>
              <a:t>Němčina používá na rozdíl od češtiny pouze čtyři pády.</a:t>
            </a:r>
            <a:r>
              <a:rPr lang="cs-CZ" sz="2000" dirty="0" smtClean="0"/>
              <a:t/>
            </a:r>
            <a:br>
              <a:rPr lang="cs-CZ" sz="2000" dirty="0" smtClean="0"/>
            </a:br>
            <a:r>
              <a:rPr lang="cs-CZ" sz="2000" dirty="0" smtClean="0"/>
              <a:t/>
            </a:r>
            <a:br>
              <a:rPr lang="cs-CZ" sz="2000" dirty="0" smtClean="0"/>
            </a:br>
            <a:r>
              <a:rPr lang="cs-CZ" sz="2000" u="sng" dirty="0" smtClean="0"/>
              <a:t>Pádové otázky v němčině</a:t>
            </a:r>
            <a:r>
              <a:rPr lang="cs-CZ" sz="2000" dirty="0" smtClean="0"/>
              <a:t>:</a:t>
            </a:r>
            <a:br>
              <a:rPr lang="cs-CZ" sz="2000" dirty="0" smtClean="0"/>
            </a:br>
            <a:r>
              <a:rPr lang="cs-CZ" sz="2000" dirty="0" smtClean="0"/>
              <a:t/>
            </a:r>
            <a:br>
              <a:rPr lang="cs-CZ" sz="2000" dirty="0" smtClean="0"/>
            </a:br>
            <a:r>
              <a:rPr lang="cs-CZ" sz="2000" dirty="0" smtClean="0"/>
              <a:t>1. pád – </a:t>
            </a:r>
            <a:r>
              <a:rPr lang="cs-CZ" sz="2000" dirty="0" err="1" smtClean="0"/>
              <a:t>Wer</a:t>
            </a:r>
            <a:r>
              <a:rPr lang="cs-CZ" sz="2000" dirty="0" smtClean="0"/>
              <a:t> oder </a:t>
            </a:r>
            <a:r>
              <a:rPr lang="cs-CZ" sz="2000" dirty="0" err="1" smtClean="0"/>
              <a:t>was</a:t>
            </a:r>
            <a:r>
              <a:rPr lang="cs-CZ" sz="2000" dirty="0" smtClean="0"/>
              <a:t> – Kdo? Co?</a:t>
            </a:r>
            <a:br>
              <a:rPr lang="cs-CZ" sz="2000" dirty="0" smtClean="0"/>
            </a:br>
            <a:r>
              <a:rPr lang="cs-CZ" sz="2000" dirty="0" smtClean="0"/>
              <a:t>2. pád – </a:t>
            </a:r>
            <a:r>
              <a:rPr lang="cs-CZ" sz="2000" dirty="0" err="1" smtClean="0"/>
              <a:t>Wessen</a:t>
            </a:r>
            <a:r>
              <a:rPr lang="cs-CZ" sz="2000" dirty="0" smtClean="0"/>
              <a:t> – Čí?</a:t>
            </a:r>
            <a:br>
              <a:rPr lang="cs-CZ" sz="2000" dirty="0" smtClean="0"/>
            </a:br>
            <a:r>
              <a:rPr lang="cs-CZ" sz="2000" dirty="0" smtClean="0"/>
              <a:t>3. pád – </a:t>
            </a:r>
            <a:r>
              <a:rPr lang="cs-CZ" sz="2000" dirty="0" err="1" smtClean="0"/>
              <a:t>Wem</a:t>
            </a:r>
            <a:r>
              <a:rPr lang="cs-CZ" sz="2000" dirty="0" smtClean="0"/>
              <a:t> – Komu? </a:t>
            </a:r>
            <a:br>
              <a:rPr lang="cs-CZ" sz="2000" dirty="0" smtClean="0"/>
            </a:br>
            <a:r>
              <a:rPr lang="cs-CZ" sz="2000" dirty="0" smtClean="0"/>
              <a:t>4. pád – </a:t>
            </a:r>
            <a:r>
              <a:rPr lang="cs-CZ" sz="2000" dirty="0" err="1" smtClean="0"/>
              <a:t>Wen</a:t>
            </a:r>
            <a:r>
              <a:rPr lang="cs-CZ" sz="2000" dirty="0" smtClean="0"/>
              <a:t> oder </a:t>
            </a:r>
            <a:r>
              <a:rPr lang="cs-CZ" sz="2000" dirty="0" err="1" smtClean="0"/>
              <a:t>was</a:t>
            </a:r>
            <a:r>
              <a:rPr lang="cs-CZ" sz="2000" dirty="0" smtClean="0"/>
              <a:t> – Koho? Co?</a:t>
            </a:r>
            <a:endParaRPr lang="cs-CZ" sz="2000" dirty="0"/>
          </a:p>
        </p:txBody>
      </p:sp>
      <p:sp>
        <p:nvSpPr>
          <p:cNvPr id="12" name="TextovéPole 11"/>
          <p:cNvSpPr txBox="1"/>
          <p:nvPr/>
        </p:nvSpPr>
        <p:spPr>
          <a:xfrm>
            <a:off x="1775346" y="1052736"/>
            <a:ext cx="5530232" cy="584775"/>
          </a:xfrm>
          <a:prstGeom prst="rect">
            <a:avLst/>
          </a:prstGeom>
          <a:noFill/>
        </p:spPr>
        <p:txBody>
          <a:bodyPr wrap="none" rtlCol="0" anchor="ctr">
            <a:spAutoFit/>
          </a:bodyPr>
          <a:lstStyle/>
          <a:p>
            <a:pPr algn="ctr"/>
            <a:r>
              <a:rPr lang="cs-CZ" sz="3200" b="1" dirty="0" smtClean="0"/>
              <a:t>Pády rodu ženského, člen určitý</a:t>
            </a:r>
            <a:endParaRPr lang="cs-CZ" sz="3200" b="1" dirty="0"/>
          </a:p>
        </p:txBody>
      </p:sp>
    </p:spTree>
    <p:extLst>
      <p:ext uri="{BB962C8B-B14F-4D97-AF65-F5344CB8AC3E}">
        <p14:creationId xmlns:p14="http://schemas.microsoft.com/office/powerpoint/2010/main" xmlns="" val="4002748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4</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1631216"/>
          </a:xfrm>
          <a:prstGeom prst="rect">
            <a:avLst/>
          </a:prstGeom>
          <a:noFill/>
        </p:spPr>
        <p:txBody>
          <a:bodyPr wrap="square" rtlCol="0">
            <a:spAutoFit/>
          </a:bodyPr>
          <a:lstStyle/>
          <a:p>
            <a:r>
              <a:rPr lang="cs-CZ" sz="2000" b="1" u="sng" dirty="0" smtClean="0">
                <a:solidFill>
                  <a:srgbClr val="00B050"/>
                </a:solidFill>
              </a:rPr>
              <a:t>Určitý člen</a:t>
            </a:r>
            <a:r>
              <a:rPr lang="cs-CZ" sz="2000" b="1" dirty="0" smtClean="0">
                <a:solidFill>
                  <a:srgbClr val="00B050"/>
                </a:solidFill>
              </a:rPr>
              <a:t> </a:t>
            </a:r>
            <a:r>
              <a:rPr lang="cs-CZ" sz="2000" dirty="0" smtClean="0"/>
              <a:t>– všechna podstatná jména (píší se počátečním velkým písmenem), která mají člen </a:t>
            </a:r>
            <a:r>
              <a:rPr lang="cs-CZ" sz="2000" b="1" dirty="0" err="1" smtClean="0">
                <a:solidFill>
                  <a:srgbClr val="00B050"/>
                </a:solidFill>
              </a:rPr>
              <a:t>die</a:t>
            </a:r>
            <a:r>
              <a:rPr lang="cs-CZ" sz="2000" dirty="0" smtClean="0"/>
              <a:t> (používá se i koncové –</a:t>
            </a:r>
            <a:r>
              <a:rPr lang="cs-CZ" sz="2000" b="1" dirty="0" smtClean="0">
                <a:solidFill>
                  <a:srgbClr val="00B050"/>
                </a:solidFill>
              </a:rPr>
              <a:t>e</a:t>
            </a:r>
            <a:r>
              <a:rPr lang="cs-CZ" sz="2000" dirty="0" smtClean="0"/>
              <a:t>) </a:t>
            </a:r>
            <a:r>
              <a:rPr lang="cs-CZ" sz="2000" b="1" dirty="0" smtClean="0">
                <a:solidFill>
                  <a:srgbClr val="00B050"/>
                </a:solidFill>
              </a:rPr>
              <a:t>jsou rodu ženského.</a:t>
            </a:r>
            <a:r>
              <a:rPr lang="cs-CZ" sz="2000" b="1" dirty="0" smtClean="0"/>
              <a:t> </a:t>
            </a:r>
            <a:r>
              <a:rPr lang="cs-CZ" sz="2000" dirty="0" smtClean="0"/>
              <a:t>Die překládáme jako ta.</a:t>
            </a:r>
            <a:br>
              <a:rPr lang="cs-CZ" sz="2000" dirty="0" smtClean="0"/>
            </a:br>
            <a:endParaRPr lang="cs-CZ" sz="2000" dirty="0" smtClean="0"/>
          </a:p>
          <a:p>
            <a:r>
              <a:rPr lang="cs-CZ" sz="2000" dirty="0" smtClean="0"/>
              <a:t> </a:t>
            </a:r>
            <a:endParaRPr lang="cs-CZ" sz="2000" dirty="0"/>
          </a:p>
        </p:txBody>
      </p:sp>
      <p:sp>
        <p:nvSpPr>
          <p:cNvPr id="12" name="TextovéPole 11"/>
          <p:cNvSpPr txBox="1"/>
          <p:nvPr/>
        </p:nvSpPr>
        <p:spPr>
          <a:xfrm>
            <a:off x="1775344" y="1052736"/>
            <a:ext cx="5530233" cy="584775"/>
          </a:xfrm>
          <a:prstGeom prst="rect">
            <a:avLst/>
          </a:prstGeom>
          <a:noFill/>
        </p:spPr>
        <p:txBody>
          <a:bodyPr wrap="none" rtlCol="0" anchor="ctr">
            <a:spAutoFit/>
          </a:bodyPr>
          <a:lstStyle/>
          <a:p>
            <a:pPr algn="ctr"/>
            <a:r>
              <a:rPr lang="cs-CZ" sz="3200" b="1" dirty="0" smtClean="0"/>
              <a:t>Pády rodu ženského, člen určitý</a:t>
            </a:r>
            <a:endParaRPr lang="cs-CZ" sz="3200" b="1" dirty="0"/>
          </a:p>
        </p:txBody>
      </p:sp>
      <p:graphicFrame>
        <p:nvGraphicFramePr>
          <p:cNvPr id="10" name="Tabulka 9"/>
          <p:cNvGraphicFramePr>
            <a:graphicFrameLocks noGrp="1"/>
          </p:cNvGraphicFramePr>
          <p:nvPr/>
        </p:nvGraphicFramePr>
        <p:xfrm>
          <a:off x="1475656" y="3140968"/>
          <a:ext cx="6096000" cy="1854200"/>
        </p:xfrm>
        <a:graphic>
          <a:graphicData uri="http://schemas.openxmlformats.org/drawingml/2006/table">
            <a:tbl>
              <a:tblPr firstRow="1" bandRow="1">
                <a:tableStyleId>{5C22544A-7EE6-4342-B048-85BDC9FD1C3A}</a:tableStyleId>
              </a:tblPr>
              <a:tblGrid>
                <a:gridCol w="792088"/>
                <a:gridCol w="1224136"/>
                <a:gridCol w="1152128"/>
                <a:gridCol w="1440160"/>
                <a:gridCol w="1487488"/>
              </a:tblGrid>
              <a:tr h="370840">
                <a:tc>
                  <a:txBody>
                    <a:bodyPr/>
                    <a:lstStyle/>
                    <a:p>
                      <a:r>
                        <a:rPr lang="cs-CZ" dirty="0" smtClean="0"/>
                        <a:t>Pád</a:t>
                      </a:r>
                      <a:endParaRPr lang="cs-CZ" dirty="0"/>
                    </a:p>
                  </a:txBody>
                  <a:tcPr/>
                </a:tc>
                <a:tc>
                  <a:txBody>
                    <a:bodyPr/>
                    <a:lstStyle/>
                    <a:p>
                      <a:r>
                        <a:rPr lang="cs-CZ" dirty="0" smtClean="0"/>
                        <a:t>V němčině</a:t>
                      </a:r>
                      <a:endParaRPr lang="cs-CZ" dirty="0"/>
                    </a:p>
                  </a:txBody>
                  <a:tcPr/>
                </a:tc>
                <a:tc>
                  <a:txBody>
                    <a:bodyPr/>
                    <a:lstStyle/>
                    <a:p>
                      <a:r>
                        <a:rPr lang="cs-CZ" dirty="0" smtClean="0"/>
                        <a:t>V češtině</a:t>
                      </a:r>
                      <a:endParaRPr lang="cs-CZ" dirty="0"/>
                    </a:p>
                  </a:txBody>
                  <a:tcPr/>
                </a:tc>
                <a:tc>
                  <a:txBody>
                    <a:bodyPr/>
                    <a:lstStyle/>
                    <a:p>
                      <a:r>
                        <a:rPr lang="cs-CZ" dirty="0" smtClean="0"/>
                        <a:t>Příklad</a:t>
                      </a:r>
                      <a:endParaRPr lang="cs-CZ" dirty="0"/>
                    </a:p>
                  </a:txBody>
                  <a:tcPr/>
                </a:tc>
                <a:tc>
                  <a:txBody>
                    <a:bodyPr/>
                    <a:lstStyle/>
                    <a:p>
                      <a:r>
                        <a:rPr lang="cs-CZ" dirty="0" smtClean="0"/>
                        <a:t>Překlad</a:t>
                      </a:r>
                      <a:endParaRPr lang="cs-CZ" dirty="0"/>
                    </a:p>
                  </a:txBody>
                  <a:tcPr/>
                </a:tc>
              </a:tr>
              <a:tr h="370840">
                <a:tc>
                  <a:txBody>
                    <a:bodyPr/>
                    <a:lstStyle/>
                    <a:p>
                      <a:r>
                        <a:rPr lang="cs-CZ" dirty="0" smtClean="0"/>
                        <a:t>1.</a:t>
                      </a:r>
                      <a:endParaRPr lang="cs-CZ" dirty="0"/>
                    </a:p>
                  </a:txBody>
                  <a:tcPr/>
                </a:tc>
                <a:tc>
                  <a:txBody>
                    <a:bodyPr/>
                    <a:lstStyle/>
                    <a:p>
                      <a:r>
                        <a:rPr lang="cs-CZ" dirty="0" smtClean="0">
                          <a:solidFill>
                            <a:srgbClr val="FF0000"/>
                          </a:solidFill>
                        </a:rPr>
                        <a:t>Die</a:t>
                      </a:r>
                      <a:endParaRPr lang="cs-CZ" dirty="0">
                        <a:solidFill>
                          <a:srgbClr val="FF0000"/>
                        </a:solidFill>
                      </a:endParaRPr>
                    </a:p>
                  </a:txBody>
                  <a:tcPr/>
                </a:tc>
                <a:tc>
                  <a:txBody>
                    <a:bodyPr/>
                    <a:lstStyle/>
                    <a:p>
                      <a:r>
                        <a:rPr lang="cs-CZ" dirty="0" smtClean="0"/>
                        <a:t>Ta</a:t>
                      </a:r>
                      <a:endParaRPr lang="cs-CZ" dirty="0"/>
                    </a:p>
                  </a:txBody>
                  <a:tcPr/>
                </a:tc>
                <a:tc>
                  <a:txBody>
                    <a:bodyPr/>
                    <a:lstStyle/>
                    <a:p>
                      <a:r>
                        <a:rPr lang="cs-CZ" dirty="0" smtClean="0">
                          <a:solidFill>
                            <a:srgbClr val="FF0000"/>
                          </a:solidFill>
                        </a:rPr>
                        <a:t>Die</a:t>
                      </a:r>
                      <a:r>
                        <a:rPr lang="cs-CZ" dirty="0" smtClean="0"/>
                        <a:t> </a:t>
                      </a:r>
                      <a:r>
                        <a:rPr lang="cs-CZ" dirty="0" err="1" smtClean="0"/>
                        <a:t>Mutter</a:t>
                      </a:r>
                      <a:endParaRPr lang="cs-CZ" dirty="0"/>
                    </a:p>
                  </a:txBody>
                  <a:tcPr/>
                </a:tc>
                <a:tc>
                  <a:txBody>
                    <a:bodyPr/>
                    <a:lstStyle/>
                    <a:p>
                      <a:r>
                        <a:rPr lang="cs-CZ" dirty="0" smtClean="0"/>
                        <a:t>Ta matka</a:t>
                      </a:r>
                      <a:endParaRPr lang="cs-CZ" dirty="0"/>
                    </a:p>
                  </a:txBody>
                  <a:tcPr/>
                </a:tc>
              </a:tr>
              <a:tr h="370840">
                <a:tc>
                  <a:txBody>
                    <a:bodyPr/>
                    <a:lstStyle/>
                    <a:p>
                      <a:r>
                        <a:rPr lang="cs-CZ" dirty="0" smtClean="0"/>
                        <a:t>2.</a:t>
                      </a:r>
                      <a:endParaRPr lang="cs-CZ" dirty="0"/>
                    </a:p>
                  </a:txBody>
                  <a:tcPr/>
                </a:tc>
                <a:tc>
                  <a:txBody>
                    <a:bodyPr/>
                    <a:lstStyle/>
                    <a:p>
                      <a:r>
                        <a:rPr lang="cs-CZ" dirty="0" smtClean="0">
                          <a:solidFill>
                            <a:srgbClr val="FF0000"/>
                          </a:solidFill>
                        </a:rPr>
                        <a:t>Der</a:t>
                      </a:r>
                      <a:endParaRPr lang="cs-CZ" dirty="0">
                        <a:solidFill>
                          <a:srgbClr val="0070C0"/>
                        </a:solidFill>
                      </a:endParaRPr>
                    </a:p>
                  </a:txBody>
                  <a:tcPr/>
                </a:tc>
                <a:tc>
                  <a:txBody>
                    <a:bodyPr/>
                    <a:lstStyle/>
                    <a:p>
                      <a:r>
                        <a:rPr lang="cs-CZ" dirty="0" smtClean="0"/>
                        <a:t>Bez té</a:t>
                      </a:r>
                      <a:endParaRPr lang="cs-CZ" dirty="0"/>
                    </a:p>
                  </a:txBody>
                  <a:tcPr/>
                </a:tc>
                <a:tc>
                  <a:txBody>
                    <a:bodyPr/>
                    <a:lstStyle/>
                    <a:p>
                      <a:r>
                        <a:rPr lang="cs-CZ" dirty="0" smtClean="0">
                          <a:solidFill>
                            <a:srgbClr val="FF0000"/>
                          </a:solidFill>
                        </a:rPr>
                        <a:t>Der </a:t>
                      </a:r>
                      <a:r>
                        <a:rPr lang="cs-CZ" dirty="0" err="1" smtClean="0">
                          <a:solidFill>
                            <a:schemeClr val="tx1"/>
                          </a:solidFill>
                        </a:rPr>
                        <a:t>Mutter</a:t>
                      </a:r>
                      <a:endParaRPr lang="cs-CZ" dirty="0">
                        <a:solidFill>
                          <a:schemeClr val="tx1"/>
                        </a:solidFill>
                      </a:endParaRPr>
                    </a:p>
                  </a:txBody>
                  <a:tcPr/>
                </a:tc>
                <a:tc>
                  <a:txBody>
                    <a:bodyPr/>
                    <a:lstStyle/>
                    <a:p>
                      <a:r>
                        <a:rPr lang="cs-CZ" dirty="0" smtClean="0"/>
                        <a:t>Bez té matky</a:t>
                      </a:r>
                      <a:endParaRPr lang="cs-CZ" dirty="0"/>
                    </a:p>
                  </a:txBody>
                  <a:tcPr/>
                </a:tc>
              </a:tr>
              <a:tr h="370840">
                <a:tc>
                  <a:txBody>
                    <a:bodyPr/>
                    <a:lstStyle/>
                    <a:p>
                      <a:r>
                        <a:rPr lang="cs-CZ" dirty="0" smtClean="0"/>
                        <a:t>3.</a:t>
                      </a:r>
                      <a:endParaRPr lang="cs-CZ" dirty="0"/>
                    </a:p>
                  </a:txBody>
                  <a:tcPr/>
                </a:tc>
                <a:tc>
                  <a:txBody>
                    <a:bodyPr/>
                    <a:lstStyle/>
                    <a:p>
                      <a:r>
                        <a:rPr lang="cs-CZ" dirty="0" smtClean="0">
                          <a:solidFill>
                            <a:srgbClr val="FF0000"/>
                          </a:solidFill>
                        </a:rPr>
                        <a:t>Der</a:t>
                      </a:r>
                      <a:endParaRPr lang="cs-CZ" dirty="0">
                        <a:solidFill>
                          <a:srgbClr val="FF0000"/>
                        </a:solidFill>
                      </a:endParaRPr>
                    </a:p>
                  </a:txBody>
                  <a:tcPr/>
                </a:tc>
                <a:tc>
                  <a:txBody>
                    <a:bodyPr/>
                    <a:lstStyle/>
                    <a:p>
                      <a:r>
                        <a:rPr lang="cs-CZ" dirty="0" smtClean="0"/>
                        <a:t>Té</a:t>
                      </a:r>
                      <a:endParaRPr lang="cs-CZ" dirty="0"/>
                    </a:p>
                  </a:txBody>
                  <a:tcPr/>
                </a:tc>
                <a:tc>
                  <a:txBody>
                    <a:bodyPr/>
                    <a:lstStyle/>
                    <a:p>
                      <a:r>
                        <a:rPr lang="cs-CZ" dirty="0" smtClean="0">
                          <a:solidFill>
                            <a:srgbClr val="FF0000"/>
                          </a:solidFill>
                        </a:rPr>
                        <a:t>Der </a:t>
                      </a:r>
                      <a:r>
                        <a:rPr lang="cs-CZ" dirty="0" err="1" smtClean="0">
                          <a:solidFill>
                            <a:schemeClr val="tx1"/>
                          </a:solidFill>
                        </a:rPr>
                        <a:t>Mutter</a:t>
                      </a:r>
                      <a:endParaRPr lang="cs-CZ" dirty="0">
                        <a:solidFill>
                          <a:schemeClr val="tx1"/>
                        </a:solidFill>
                      </a:endParaRPr>
                    </a:p>
                  </a:txBody>
                  <a:tcPr/>
                </a:tc>
                <a:tc>
                  <a:txBody>
                    <a:bodyPr/>
                    <a:lstStyle/>
                    <a:p>
                      <a:r>
                        <a:rPr lang="cs-CZ" dirty="0" smtClean="0"/>
                        <a:t>Té matce</a:t>
                      </a:r>
                      <a:endParaRPr lang="cs-CZ" dirty="0"/>
                    </a:p>
                  </a:txBody>
                  <a:tcPr/>
                </a:tc>
              </a:tr>
              <a:tr h="370840">
                <a:tc>
                  <a:txBody>
                    <a:bodyPr/>
                    <a:lstStyle/>
                    <a:p>
                      <a:r>
                        <a:rPr lang="cs-CZ" dirty="0" smtClean="0"/>
                        <a:t>4.</a:t>
                      </a:r>
                      <a:endParaRPr lang="cs-CZ" dirty="0"/>
                    </a:p>
                  </a:txBody>
                  <a:tcPr/>
                </a:tc>
                <a:tc>
                  <a:txBody>
                    <a:bodyPr/>
                    <a:lstStyle/>
                    <a:p>
                      <a:r>
                        <a:rPr lang="cs-CZ" dirty="0" smtClean="0">
                          <a:solidFill>
                            <a:srgbClr val="FF0000"/>
                          </a:solidFill>
                        </a:rPr>
                        <a:t>Die</a:t>
                      </a:r>
                      <a:endParaRPr lang="cs-CZ" dirty="0">
                        <a:solidFill>
                          <a:srgbClr val="FF0000"/>
                        </a:solidFill>
                      </a:endParaRPr>
                    </a:p>
                  </a:txBody>
                  <a:tcPr/>
                </a:tc>
                <a:tc>
                  <a:txBody>
                    <a:bodyPr/>
                    <a:lstStyle/>
                    <a:p>
                      <a:r>
                        <a:rPr lang="cs-CZ" dirty="0" smtClean="0"/>
                        <a:t>Tu</a:t>
                      </a:r>
                      <a:endParaRPr lang="cs-CZ" dirty="0"/>
                    </a:p>
                  </a:txBody>
                  <a:tcPr/>
                </a:tc>
                <a:tc>
                  <a:txBody>
                    <a:bodyPr/>
                    <a:lstStyle/>
                    <a:p>
                      <a:r>
                        <a:rPr lang="cs-CZ" dirty="0" smtClean="0">
                          <a:solidFill>
                            <a:srgbClr val="FF0000"/>
                          </a:solidFill>
                        </a:rPr>
                        <a:t>Die</a:t>
                      </a:r>
                      <a:r>
                        <a:rPr lang="cs-CZ" dirty="0" smtClean="0"/>
                        <a:t> </a:t>
                      </a:r>
                      <a:r>
                        <a:rPr lang="cs-CZ" dirty="0" err="1" smtClean="0"/>
                        <a:t>Mutter</a:t>
                      </a:r>
                      <a:endParaRPr lang="cs-CZ" dirty="0"/>
                    </a:p>
                  </a:txBody>
                  <a:tcPr/>
                </a:tc>
                <a:tc>
                  <a:txBody>
                    <a:bodyPr/>
                    <a:lstStyle/>
                    <a:p>
                      <a:r>
                        <a:rPr lang="cs-CZ" dirty="0" smtClean="0"/>
                        <a:t>Tu matku</a:t>
                      </a:r>
                      <a:endParaRPr lang="cs-CZ" dirty="0"/>
                    </a:p>
                  </a:txBody>
                  <a:tcPr/>
                </a:tc>
              </a:tr>
            </a:tbl>
          </a:graphicData>
        </a:graphic>
      </p:graphicFrame>
    </p:spTree>
    <p:extLst>
      <p:ext uri="{BB962C8B-B14F-4D97-AF65-F5344CB8AC3E}">
        <p14:creationId xmlns:p14="http://schemas.microsoft.com/office/powerpoint/2010/main" xmlns="" val="40027489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9"/>
            <a:ext cx="7632848" cy="2554545"/>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1. </a:t>
            </a:r>
            <a:r>
              <a:rPr lang="cs-CZ" sz="2000" b="1" dirty="0" smtClean="0">
                <a:solidFill>
                  <a:srgbClr val="FF0000"/>
                </a:solidFill>
              </a:rPr>
              <a:t>Die </a:t>
            </a:r>
            <a:r>
              <a:rPr lang="cs-CZ" sz="2000" b="1" dirty="0" err="1" smtClean="0"/>
              <a:t>Katze</a:t>
            </a:r>
            <a:r>
              <a:rPr lang="cs-CZ" sz="2000" dirty="0" smtClean="0"/>
              <a:t> (kočka)	</a:t>
            </a:r>
            <a:r>
              <a:rPr lang="cs-CZ" sz="2000" b="1" dirty="0" smtClean="0">
                <a:solidFill>
                  <a:srgbClr val="FF0000"/>
                </a:solidFill>
              </a:rPr>
              <a:t>Die</a:t>
            </a:r>
            <a:r>
              <a:rPr lang="cs-CZ" sz="2000" dirty="0" smtClean="0"/>
              <a:t> </a:t>
            </a:r>
            <a:r>
              <a:rPr lang="cs-CZ" sz="2000" b="1" dirty="0" smtClean="0"/>
              <a:t>Blume</a:t>
            </a:r>
            <a:r>
              <a:rPr lang="cs-CZ" sz="2000" dirty="0" smtClean="0"/>
              <a:t> (kytka)	</a:t>
            </a:r>
            <a:r>
              <a:rPr lang="cs-CZ" sz="2000" b="1" dirty="0" smtClean="0">
                <a:solidFill>
                  <a:srgbClr val="FF0000"/>
                </a:solidFill>
              </a:rPr>
              <a:t>Die</a:t>
            </a:r>
            <a:r>
              <a:rPr lang="cs-CZ" sz="2000" dirty="0" smtClean="0"/>
              <a:t> </a:t>
            </a:r>
            <a:r>
              <a:rPr lang="cs-CZ" sz="2000" b="1" dirty="0" err="1" smtClean="0"/>
              <a:t>Tante</a:t>
            </a:r>
            <a:r>
              <a:rPr lang="cs-CZ" sz="2000" dirty="0" smtClean="0"/>
              <a:t> (teta)</a:t>
            </a:r>
          </a:p>
          <a:p>
            <a:r>
              <a:rPr lang="cs-CZ" sz="2000" dirty="0" smtClean="0"/>
              <a:t>2. </a:t>
            </a:r>
            <a:r>
              <a:rPr lang="cs-CZ" sz="2000" b="1" dirty="0" smtClean="0">
                <a:solidFill>
                  <a:srgbClr val="FFC000"/>
                </a:solidFill>
              </a:rPr>
              <a:t>Der</a:t>
            </a:r>
            <a:r>
              <a:rPr lang="cs-CZ" sz="2000" dirty="0" smtClean="0"/>
              <a:t> </a:t>
            </a:r>
            <a:r>
              <a:rPr lang="cs-CZ" sz="2000" b="1" dirty="0" err="1" smtClean="0"/>
              <a:t>Katze</a:t>
            </a:r>
            <a:r>
              <a:rPr lang="cs-CZ" sz="2000" b="1" dirty="0" smtClean="0"/>
              <a:t> </a:t>
            </a:r>
            <a:r>
              <a:rPr lang="cs-CZ" sz="2000" dirty="0" smtClean="0"/>
              <a:t>		</a:t>
            </a:r>
            <a:r>
              <a:rPr lang="cs-CZ" sz="2000" b="1" dirty="0" smtClean="0">
                <a:solidFill>
                  <a:srgbClr val="FFC000"/>
                </a:solidFill>
              </a:rPr>
              <a:t>Der </a:t>
            </a:r>
            <a:r>
              <a:rPr lang="cs-CZ" sz="2000" b="1" dirty="0" smtClean="0"/>
              <a:t>Blume </a:t>
            </a:r>
            <a:r>
              <a:rPr lang="cs-CZ" sz="2000" dirty="0" smtClean="0"/>
              <a:t>		</a:t>
            </a:r>
            <a:r>
              <a:rPr lang="cs-CZ" sz="2000" b="1" dirty="0" smtClean="0">
                <a:solidFill>
                  <a:srgbClr val="FFC000"/>
                </a:solidFill>
              </a:rPr>
              <a:t>Der</a:t>
            </a:r>
            <a:r>
              <a:rPr lang="cs-CZ" sz="2000" dirty="0" smtClean="0"/>
              <a:t> </a:t>
            </a:r>
            <a:r>
              <a:rPr lang="cs-CZ" sz="2000" b="1" dirty="0" err="1" smtClean="0"/>
              <a:t>Tante</a:t>
            </a:r>
            <a:endParaRPr lang="cs-CZ" sz="2000" b="1" dirty="0" smtClean="0">
              <a:solidFill>
                <a:srgbClr val="0070C0"/>
              </a:solidFill>
            </a:endParaRPr>
          </a:p>
          <a:p>
            <a:r>
              <a:rPr lang="cs-CZ" sz="2000" dirty="0" smtClean="0"/>
              <a:t>3</a:t>
            </a:r>
            <a:r>
              <a:rPr lang="cs-CZ" sz="2000" b="1" dirty="0" smtClean="0"/>
              <a:t>.</a:t>
            </a:r>
            <a:r>
              <a:rPr lang="cs-CZ" sz="2000" b="1" dirty="0" smtClean="0">
                <a:solidFill>
                  <a:srgbClr val="FF0000"/>
                </a:solidFill>
              </a:rPr>
              <a:t> </a:t>
            </a:r>
            <a:r>
              <a:rPr lang="cs-CZ" sz="2000" b="1" dirty="0" smtClean="0">
                <a:solidFill>
                  <a:srgbClr val="7030A0"/>
                </a:solidFill>
              </a:rPr>
              <a:t>Der</a:t>
            </a:r>
            <a:r>
              <a:rPr lang="cs-CZ" sz="2000" b="1" dirty="0" smtClean="0">
                <a:solidFill>
                  <a:srgbClr val="FF0000"/>
                </a:solidFill>
              </a:rPr>
              <a:t> </a:t>
            </a:r>
            <a:r>
              <a:rPr lang="cs-CZ" sz="2000" b="1" dirty="0" err="1" smtClean="0"/>
              <a:t>Katze</a:t>
            </a:r>
            <a:r>
              <a:rPr lang="cs-CZ" sz="2000" b="1" dirty="0" smtClean="0"/>
              <a:t> </a:t>
            </a:r>
            <a:r>
              <a:rPr lang="cs-CZ" sz="2000" dirty="0" smtClean="0"/>
              <a:t>		</a:t>
            </a:r>
            <a:r>
              <a:rPr lang="cs-CZ" sz="2000" b="1" dirty="0" smtClean="0">
                <a:solidFill>
                  <a:srgbClr val="7030A0"/>
                </a:solidFill>
              </a:rPr>
              <a:t>Der</a:t>
            </a:r>
            <a:r>
              <a:rPr lang="cs-CZ" sz="2000" dirty="0" smtClean="0"/>
              <a:t> </a:t>
            </a:r>
            <a:r>
              <a:rPr lang="cs-CZ" sz="2000" b="1" dirty="0" smtClean="0"/>
              <a:t>Blume</a:t>
            </a:r>
            <a:r>
              <a:rPr lang="cs-CZ" sz="2000" dirty="0" smtClean="0"/>
              <a:t> 		</a:t>
            </a:r>
            <a:r>
              <a:rPr lang="cs-CZ" sz="2000" b="1" dirty="0" smtClean="0">
                <a:solidFill>
                  <a:srgbClr val="7030A0"/>
                </a:solidFill>
              </a:rPr>
              <a:t>Der</a:t>
            </a:r>
            <a:r>
              <a:rPr lang="cs-CZ" sz="2000" dirty="0" smtClean="0"/>
              <a:t> </a:t>
            </a:r>
            <a:r>
              <a:rPr lang="cs-CZ" sz="2000" b="1" dirty="0" err="1" smtClean="0"/>
              <a:t>Tante</a:t>
            </a:r>
            <a:endParaRPr lang="cs-CZ" sz="2000" dirty="0" smtClean="0"/>
          </a:p>
          <a:p>
            <a:r>
              <a:rPr lang="cs-CZ" sz="2000" dirty="0" smtClean="0"/>
              <a:t>4. </a:t>
            </a:r>
            <a:r>
              <a:rPr lang="cs-CZ" sz="2000" b="1" dirty="0" smtClean="0">
                <a:solidFill>
                  <a:srgbClr val="00B050"/>
                </a:solidFill>
              </a:rPr>
              <a:t>Die</a:t>
            </a:r>
            <a:r>
              <a:rPr lang="cs-CZ" sz="2000" dirty="0" smtClean="0"/>
              <a:t> </a:t>
            </a:r>
            <a:r>
              <a:rPr lang="cs-CZ" sz="2000" b="1" dirty="0" err="1" smtClean="0"/>
              <a:t>Katze</a:t>
            </a:r>
            <a:r>
              <a:rPr lang="cs-CZ" sz="2000" b="1" dirty="0" smtClean="0"/>
              <a:t> </a:t>
            </a:r>
            <a:r>
              <a:rPr lang="cs-CZ" sz="2000" dirty="0" smtClean="0"/>
              <a:t>		</a:t>
            </a:r>
            <a:r>
              <a:rPr lang="cs-CZ" sz="2000" b="1" dirty="0" smtClean="0">
                <a:solidFill>
                  <a:srgbClr val="00B050"/>
                </a:solidFill>
              </a:rPr>
              <a:t>Die</a:t>
            </a:r>
            <a:r>
              <a:rPr lang="cs-CZ" sz="2000" dirty="0" smtClean="0"/>
              <a:t> </a:t>
            </a:r>
            <a:r>
              <a:rPr lang="cs-CZ" sz="2000" b="1" dirty="0" smtClean="0"/>
              <a:t>Blume</a:t>
            </a:r>
            <a:r>
              <a:rPr lang="cs-CZ" sz="2000" dirty="0" smtClean="0"/>
              <a:t> 		</a:t>
            </a:r>
            <a:r>
              <a:rPr lang="cs-CZ" sz="2000" b="1" dirty="0" smtClean="0">
                <a:solidFill>
                  <a:srgbClr val="00B050"/>
                </a:solidFill>
              </a:rPr>
              <a:t>Die</a:t>
            </a:r>
            <a:r>
              <a:rPr lang="cs-CZ" sz="2000" dirty="0" smtClean="0"/>
              <a:t> </a:t>
            </a:r>
            <a:r>
              <a:rPr lang="cs-CZ" sz="2000" b="1" dirty="0" err="1" smtClean="0"/>
              <a:t>Tante</a:t>
            </a:r>
            <a:endParaRPr lang="cs-CZ" sz="2000" dirty="0" smtClean="0"/>
          </a:p>
          <a:p>
            <a:endParaRPr lang="cs-CZ" sz="2000" dirty="0" smtClean="0"/>
          </a:p>
          <a:p>
            <a:r>
              <a:rPr lang="cs-CZ" sz="2000" dirty="0" smtClean="0"/>
              <a:t> </a:t>
            </a:r>
            <a:endParaRPr lang="cs-CZ" sz="2000" dirty="0"/>
          </a:p>
        </p:txBody>
      </p:sp>
      <p:sp>
        <p:nvSpPr>
          <p:cNvPr id="12" name="TextovéPole 11"/>
          <p:cNvSpPr txBox="1"/>
          <p:nvPr/>
        </p:nvSpPr>
        <p:spPr>
          <a:xfrm>
            <a:off x="1775346" y="1052736"/>
            <a:ext cx="5530232" cy="584775"/>
          </a:xfrm>
          <a:prstGeom prst="rect">
            <a:avLst/>
          </a:prstGeom>
          <a:noFill/>
        </p:spPr>
        <p:txBody>
          <a:bodyPr wrap="none" rtlCol="0" anchor="ctr">
            <a:spAutoFit/>
          </a:bodyPr>
          <a:lstStyle/>
          <a:p>
            <a:pPr algn="ctr"/>
            <a:r>
              <a:rPr lang="cs-CZ" sz="3200" b="1" dirty="0" smtClean="0"/>
              <a:t>Pády rodu ženského, člen určitý</a:t>
            </a:r>
            <a:endParaRPr lang="cs-CZ" sz="3200" b="1" dirty="0"/>
          </a:p>
        </p:txBody>
      </p:sp>
      <p:pic>
        <p:nvPicPr>
          <p:cNvPr id="3" name="Picture 2" descr="C:\Users\Pracovna\AppData\Local\Microsoft\Windows\Temporary Internet Files\Content.IE5\MF7ETGFB\MP900262250[1].jpg"/>
          <p:cNvPicPr>
            <a:picLocks noChangeAspect="1" noChangeArrowheads="1"/>
          </p:cNvPicPr>
          <p:nvPr/>
        </p:nvPicPr>
        <p:blipFill>
          <a:blip r:embed="rId4" cstate="print"/>
          <a:srcRect/>
          <a:stretch>
            <a:fillRect/>
          </a:stretch>
        </p:blipFill>
        <p:spPr bwMode="auto">
          <a:xfrm>
            <a:off x="1043608" y="3789040"/>
            <a:ext cx="1247895" cy="1237496"/>
          </a:xfrm>
          <a:prstGeom prst="rect">
            <a:avLst/>
          </a:prstGeom>
          <a:noFill/>
        </p:spPr>
      </p:pic>
      <p:pic>
        <p:nvPicPr>
          <p:cNvPr id="4" name="Picture 3" descr="C:\Users\Pracovna\AppData\Local\Microsoft\Windows\Temporary Internet Files\Content.IE5\ZA3WJWZ3\MP900427714[1].jpg"/>
          <p:cNvPicPr>
            <a:picLocks noChangeAspect="1" noChangeArrowheads="1"/>
          </p:cNvPicPr>
          <p:nvPr/>
        </p:nvPicPr>
        <p:blipFill>
          <a:blip r:embed="rId5" cstate="print"/>
          <a:srcRect/>
          <a:stretch>
            <a:fillRect/>
          </a:stretch>
        </p:blipFill>
        <p:spPr bwMode="auto">
          <a:xfrm>
            <a:off x="3635896" y="3789040"/>
            <a:ext cx="1224136" cy="1224136"/>
          </a:xfrm>
          <a:prstGeom prst="rect">
            <a:avLst/>
          </a:prstGeom>
          <a:noFill/>
        </p:spPr>
      </p:pic>
      <p:pic>
        <p:nvPicPr>
          <p:cNvPr id="1030" name="Picture 6" descr="C:\Users\Pracovna\AppData\Local\Microsoft\Windows\Temporary Internet Files\Content.IE5\CHWIW0PM\MP900448458[1].jpg"/>
          <p:cNvPicPr>
            <a:picLocks noChangeAspect="1" noChangeArrowheads="1"/>
          </p:cNvPicPr>
          <p:nvPr/>
        </p:nvPicPr>
        <p:blipFill>
          <a:blip r:embed="rId6" cstate="print"/>
          <a:srcRect/>
          <a:stretch>
            <a:fillRect/>
          </a:stretch>
        </p:blipFill>
        <p:spPr bwMode="auto">
          <a:xfrm>
            <a:off x="6566804" y="3789040"/>
            <a:ext cx="872116" cy="1241376"/>
          </a:xfrm>
          <a:prstGeom prst="rect">
            <a:avLst/>
          </a:prstGeom>
          <a:noFill/>
        </p:spPr>
      </p:pic>
    </p:spTree>
    <p:extLst>
      <p:ext uri="{BB962C8B-B14F-4D97-AF65-F5344CB8AC3E}">
        <p14:creationId xmlns:p14="http://schemas.microsoft.com/office/powerpoint/2010/main" xmlns="" val="4002748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6</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785652"/>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Dám kytku na stůl. (koho, co = </a:t>
            </a:r>
            <a:r>
              <a:rPr lang="cs-CZ" sz="2000" b="1" dirty="0" smtClean="0">
                <a:solidFill>
                  <a:srgbClr val="00B050"/>
                </a:solidFill>
              </a:rPr>
              <a:t>4.pád</a:t>
            </a:r>
            <a:r>
              <a:rPr lang="cs-CZ" sz="2000" dirty="0" smtClean="0"/>
              <a:t>)</a:t>
            </a:r>
          </a:p>
          <a:p>
            <a:r>
              <a:rPr lang="cs-CZ" sz="2000" dirty="0" err="1" smtClean="0"/>
              <a:t>Ich</a:t>
            </a:r>
            <a:r>
              <a:rPr lang="cs-CZ" sz="2000" dirty="0" smtClean="0"/>
              <a:t> </a:t>
            </a:r>
            <a:r>
              <a:rPr lang="cs-CZ" sz="2000" dirty="0" err="1" smtClean="0"/>
              <a:t>gebe</a:t>
            </a:r>
            <a:r>
              <a:rPr lang="cs-CZ" sz="2000" dirty="0" smtClean="0"/>
              <a:t> </a:t>
            </a:r>
            <a:r>
              <a:rPr lang="cs-CZ" sz="2000" b="1" dirty="0" err="1" smtClean="0">
                <a:solidFill>
                  <a:srgbClr val="00B050"/>
                </a:solidFill>
              </a:rPr>
              <a:t>die</a:t>
            </a:r>
            <a:r>
              <a:rPr lang="cs-CZ" sz="2000" dirty="0" smtClean="0"/>
              <a:t> Blume </a:t>
            </a:r>
            <a:r>
              <a:rPr lang="cs-CZ" sz="2000" dirty="0" err="1" smtClean="0"/>
              <a:t>auf</a:t>
            </a:r>
            <a:r>
              <a:rPr lang="cs-CZ" sz="2000" dirty="0" smtClean="0"/>
              <a:t> den </a:t>
            </a:r>
            <a:r>
              <a:rPr lang="cs-CZ" sz="2000" dirty="0" err="1" smtClean="0"/>
              <a:t>Tisch</a:t>
            </a:r>
            <a:r>
              <a:rPr lang="cs-CZ" sz="2000" dirty="0" smtClean="0"/>
              <a:t>.</a:t>
            </a:r>
          </a:p>
          <a:p>
            <a:r>
              <a:rPr lang="cs-CZ" sz="2000" dirty="0" smtClean="0"/>
              <a:t>Maminčiny šaty.(čí = </a:t>
            </a:r>
            <a:r>
              <a:rPr lang="cs-CZ" sz="2000" b="1" dirty="0" smtClean="0">
                <a:solidFill>
                  <a:srgbClr val="FFC000"/>
                </a:solidFill>
              </a:rPr>
              <a:t>2.pád</a:t>
            </a:r>
            <a:r>
              <a:rPr lang="cs-CZ" sz="2000" dirty="0" smtClean="0"/>
              <a:t>)</a:t>
            </a:r>
          </a:p>
          <a:p>
            <a:r>
              <a:rPr lang="cs-CZ" sz="2000" dirty="0" err="1" smtClean="0"/>
              <a:t>Das</a:t>
            </a:r>
            <a:r>
              <a:rPr lang="cs-CZ" sz="2000" dirty="0" smtClean="0"/>
              <a:t> </a:t>
            </a:r>
            <a:r>
              <a:rPr lang="cs-CZ" sz="2000" dirty="0" err="1" smtClean="0"/>
              <a:t>Kleid</a:t>
            </a:r>
            <a:r>
              <a:rPr lang="cs-CZ" sz="2000" dirty="0" smtClean="0"/>
              <a:t> </a:t>
            </a:r>
            <a:r>
              <a:rPr lang="cs-CZ" sz="2000" b="1" dirty="0" smtClean="0">
                <a:solidFill>
                  <a:srgbClr val="FFC000"/>
                </a:solidFill>
              </a:rPr>
              <a:t>der</a:t>
            </a:r>
            <a:r>
              <a:rPr lang="cs-CZ" sz="2000" dirty="0" smtClean="0"/>
              <a:t> </a:t>
            </a:r>
            <a:r>
              <a:rPr lang="cs-CZ" sz="2000" dirty="0" err="1" smtClean="0"/>
              <a:t>Mutter</a:t>
            </a:r>
            <a:r>
              <a:rPr lang="cs-CZ" sz="2000" dirty="0" smtClean="0"/>
              <a:t>.</a:t>
            </a:r>
            <a:endParaRPr lang="cs-CZ" sz="2000" b="1" dirty="0" smtClean="0">
              <a:solidFill>
                <a:srgbClr val="0070C0"/>
              </a:solidFill>
            </a:endParaRPr>
          </a:p>
          <a:p>
            <a:r>
              <a:rPr lang="cs-CZ" sz="2000" dirty="0" smtClean="0"/>
              <a:t>Pomohu té paní. (komu,čemu = </a:t>
            </a:r>
            <a:r>
              <a:rPr lang="cs-CZ" sz="2000" b="1" dirty="0" smtClean="0">
                <a:solidFill>
                  <a:srgbClr val="7030A0"/>
                </a:solidFill>
              </a:rPr>
              <a:t>3.pád</a:t>
            </a:r>
            <a:r>
              <a:rPr lang="cs-CZ" sz="2000" dirty="0" smtClean="0"/>
              <a:t>)</a:t>
            </a:r>
          </a:p>
          <a:p>
            <a:r>
              <a:rPr lang="cs-CZ" sz="2000" dirty="0" err="1" smtClean="0"/>
              <a:t>Ich</a:t>
            </a:r>
            <a:r>
              <a:rPr lang="cs-CZ" sz="2000" dirty="0" smtClean="0"/>
              <a:t> </a:t>
            </a:r>
            <a:r>
              <a:rPr lang="cs-CZ" sz="2000" dirty="0" err="1" smtClean="0"/>
              <a:t>helfe</a:t>
            </a:r>
            <a:r>
              <a:rPr lang="cs-CZ" sz="2000" dirty="0" smtClean="0"/>
              <a:t> </a:t>
            </a:r>
            <a:r>
              <a:rPr lang="cs-CZ" sz="2000" b="1" dirty="0" smtClean="0">
                <a:solidFill>
                  <a:srgbClr val="7030A0"/>
                </a:solidFill>
              </a:rPr>
              <a:t>der</a:t>
            </a:r>
            <a:r>
              <a:rPr lang="cs-CZ" sz="2000" dirty="0" smtClean="0"/>
              <a:t> </a:t>
            </a:r>
            <a:r>
              <a:rPr lang="cs-CZ" sz="2000" dirty="0" err="1" smtClean="0"/>
              <a:t>Frau</a:t>
            </a:r>
            <a:r>
              <a:rPr lang="cs-CZ" sz="2000" dirty="0" smtClean="0"/>
              <a:t>.</a:t>
            </a:r>
          </a:p>
          <a:p>
            <a:r>
              <a:rPr lang="cs-CZ" sz="2000" dirty="0" smtClean="0"/>
              <a:t>Sestra bydlí s námi. (kdo, co = </a:t>
            </a:r>
            <a:r>
              <a:rPr lang="cs-CZ" sz="2000" b="1" dirty="0" smtClean="0">
                <a:solidFill>
                  <a:srgbClr val="FF0000"/>
                </a:solidFill>
              </a:rPr>
              <a:t>1.pád</a:t>
            </a:r>
            <a:r>
              <a:rPr lang="cs-CZ" sz="2000" dirty="0" smtClean="0"/>
              <a:t>)</a:t>
            </a:r>
          </a:p>
          <a:p>
            <a:r>
              <a:rPr lang="cs-CZ" sz="2000" b="1" dirty="0" smtClean="0">
                <a:solidFill>
                  <a:srgbClr val="FF0000"/>
                </a:solidFill>
              </a:rPr>
              <a:t>Die</a:t>
            </a:r>
            <a:r>
              <a:rPr lang="cs-CZ" sz="2000" dirty="0" smtClean="0"/>
              <a:t> </a:t>
            </a:r>
            <a:r>
              <a:rPr lang="cs-CZ" sz="2000" dirty="0" err="1" smtClean="0"/>
              <a:t>Schwester</a:t>
            </a:r>
            <a:r>
              <a:rPr lang="cs-CZ" sz="2000" dirty="0" smtClean="0"/>
              <a:t> </a:t>
            </a:r>
            <a:r>
              <a:rPr lang="cs-CZ" sz="2000" dirty="0" err="1" smtClean="0"/>
              <a:t>wohnt</a:t>
            </a:r>
            <a:r>
              <a:rPr lang="cs-CZ" sz="2000" dirty="0" smtClean="0"/>
              <a:t> </a:t>
            </a:r>
            <a:r>
              <a:rPr lang="cs-CZ" sz="2000" dirty="0" err="1" smtClean="0"/>
              <a:t>mit</a:t>
            </a:r>
            <a:r>
              <a:rPr lang="cs-CZ" sz="2000" dirty="0" smtClean="0"/>
              <a:t> </a:t>
            </a:r>
            <a:r>
              <a:rPr lang="cs-CZ" sz="2000" dirty="0" err="1" smtClean="0"/>
              <a:t>uns</a:t>
            </a:r>
            <a:r>
              <a:rPr lang="cs-CZ" sz="2000" dirty="0" smtClean="0"/>
              <a:t>.</a:t>
            </a:r>
          </a:p>
          <a:p>
            <a:endParaRPr lang="cs-CZ" sz="2000" dirty="0" smtClean="0"/>
          </a:p>
          <a:p>
            <a:r>
              <a:rPr lang="cs-CZ" sz="2000" dirty="0" smtClean="0"/>
              <a:t> </a:t>
            </a:r>
            <a:endParaRPr lang="cs-CZ" sz="2000" dirty="0"/>
          </a:p>
        </p:txBody>
      </p:sp>
      <p:sp>
        <p:nvSpPr>
          <p:cNvPr id="12" name="TextovéPole 11"/>
          <p:cNvSpPr txBox="1"/>
          <p:nvPr/>
        </p:nvSpPr>
        <p:spPr>
          <a:xfrm>
            <a:off x="1775346" y="1052736"/>
            <a:ext cx="5530232" cy="584775"/>
          </a:xfrm>
          <a:prstGeom prst="rect">
            <a:avLst/>
          </a:prstGeom>
          <a:noFill/>
        </p:spPr>
        <p:txBody>
          <a:bodyPr wrap="none" rtlCol="0" anchor="ctr">
            <a:spAutoFit/>
          </a:bodyPr>
          <a:lstStyle/>
          <a:p>
            <a:pPr algn="ctr"/>
            <a:r>
              <a:rPr lang="cs-CZ" sz="3200" b="1" dirty="0" smtClean="0"/>
              <a:t>Pády rodu ženského, člen určitý</a:t>
            </a:r>
            <a:endParaRPr lang="cs-CZ" sz="3200" b="1" dirty="0"/>
          </a:p>
        </p:txBody>
      </p:sp>
    </p:spTree>
    <p:extLst>
      <p:ext uri="{BB962C8B-B14F-4D97-AF65-F5344CB8AC3E}">
        <p14:creationId xmlns:p14="http://schemas.microsoft.com/office/powerpoint/2010/main" xmlns="" val="4002748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7</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0" name="TextovéPole 9"/>
          <p:cNvSpPr txBox="1"/>
          <p:nvPr/>
        </p:nvSpPr>
        <p:spPr>
          <a:xfrm>
            <a:off x="3405351" y="1080000"/>
            <a:ext cx="2379562" cy="584775"/>
          </a:xfrm>
          <a:prstGeom prst="rect">
            <a:avLst/>
          </a:prstGeom>
          <a:noFill/>
        </p:spPr>
        <p:txBody>
          <a:bodyPr wrap="none" rtlCol="0" anchor="ctr">
            <a:spAutoFit/>
          </a:bodyPr>
          <a:lstStyle/>
          <a:p>
            <a:pPr algn="ctr"/>
            <a:r>
              <a:rPr lang="cs-CZ" sz="3200" b="1" dirty="0" smtClean="0"/>
              <a:t>Souhrn učiva</a:t>
            </a:r>
            <a:endParaRPr lang="cs-CZ" sz="3200" b="1" dirty="0"/>
          </a:p>
        </p:txBody>
      </p:sp>
      <p:sp>
        <p:nvSpPr>
          <p:cNvPr id="11" name="TextovéPole 10"/>
          <p:cNvSpPr txBox="1"/>
          <p:nvPr/>
        </p:nvSpPr>
        <p:spPr>
          <a:xfrm>
            <a:off x="827584" y="1765265"/>
            <a:ext cx="7632848" cy="2246769"/>
          </a:xfrm>
          <a:prstGeom prst="rect">
            <a:avLst/>
          </a:prstGeom>
          <a:noFill/>
        </p:spPr>
        <p:txBody>
          <a:bodyPr wrap="square" rtlCol="0">
            <a:spAutoFit/>
          </a:bodyPr>
          <a:lstStyle/>
          <a:p>
            <a:r>
              <a:rPr lang="cs-CZ" sz="2000" b="1" u="sng" dirty="0" smtClean="0"/>
              <a:t>Doplňte pády podstatných jmen, člen určitý:</a:t>
            </a:r>
          </a:p>
          <a:p>
            <a:endParaRPr lang="cs-CZ" sz="2000" b="1" u="sng" dirty="0" smtClean="0"/>
          </a:p>
          <a:p>
            <a:r>
              <a:rPr lang="cs-CZ" sz="2000" dirty="0" smtClean="0"/>
              <a:t>Bez babičky (e </a:t>
            </a:r>
            <a:r>
              <a:rPr lang="cs-CZ" sz="2000" dirty="0" err="1" smtClean="0"/>
              <a:t>Oma</a:t>
            </a:r>
            <a:r>
              <a:rPr lang="cs-CZ" sz="2000" dirty="0" smtClean="0"/>
              <a:t>) ……………………	Tetu (4.p.,e </a:t>
            </a:r>
            <a:r>
              <a:rPr lang="cs-CZ" sz="2000" dirty="0" err="1" smtClean="0"/>
              <a:t>Tante</a:t>
            </a:r>
            <a:r>
              <a:rPr lang="cs-CZ" sz="2000" dirty="0" smtClean="0"/>
              <a:t>) …………………………</a:t>
            </a:r>
          </a:p>
          <a:p>
            <a:r>
              <a:rPr lang="cs-CZ" sz="2000" dirty="0" smtClean="0"/>
              <a:t>Škola (1.p.,e </a:t>
            </a:r>
            <a:r>
              <a:rPr lang="cs-CZ" sz="2000" dirty="0" err="1" smtClean="0"/>
              <a:t>Schule</a:t>
            </a:r>
            <a:r>
              <a:rPr lang="cs-CZ" sz="2000" dirty="0" smtClean="0"/>
              <a:t>)……………………..	Slepici (3.p.,e </a:t>
            </a:r>
            <a:r>
              <a:rPr lang="cs-CZ" sz="2000" dirty="0" err="1" smtClean="0"/>
              <a:t>Henne</a:t>
            </a:r>
            <a:r>
              <a:rPr lang="cs-CZ" sz="2000" dirty="0" smtClean="0"/>
              <a:t>)………………………</a:t>
            </a:r>
          </a:p>
          <a:p>
            <a:r>
              <a:rPr lang="cs-CZ" sz="2000" dirty="0" smtClean="0"/>
              <a:t>Příroda (1.p.,e </a:t>
            </a:r>
            <a:r>
              <a:rPr lang="cs-CZ" sz="2000" dirty="0" err="1" smtClean="0"/>
              <a:t>Natur</a:t>
            </a:r>
            <a:r>
              <a:rPr lang="cs-CZ" sz="2000" dirty="0" smtClean="0"/>
              <a:t>)……………………	Bez reklamy (e </a:t>
            </a:r>
            <a:r>
              <a:rPr lang="cs-CZ" sz="2000" dirty="0" err="1" smtClean="0"/>
              <a:t>Werbung</a:t>
            </a:r>
            <a:r>
              <a:rPr lang="cs-CZ" sz="2000" dirty="0" smtClean="0"/>
              <a:t>) ……………….</a:t>
            </a:r>
          </a:p>
          <a:p>
            <a:r>
              <a:rPr lang="cs-CZ" sz="2000" dirty="0" smtClean="0"/>
              <a:t>Čas (4.p., e </a:t>
            </a:r>
            <a:r>
              <a:rPr lang="cs-CZ" sz="2000" dirty="0" err="1" smtClean="0"/>
              <a:t>Zeit</a:t>
            </a:r>
            <a:r>
              <a:rPr lang="cs-CZ" sz="2000" dirty="0" smtClean="0"/>
              <a:t>)……..…………………….	Dceři (3.p.,e </a:t>
            </a:r>
            <a:r>
              <a:rPr lang="cs-CZ" sz="2000" dirty="0" err="1" smtClean="0"/>
              <a:t>Tochter</a:t>
            </a:r>
            <a:r>
              <a:rPr lang="cs-CZ" sz="2000" dirty="0" smtClean="0"/>
              <a:t>) ……………………..</a:t>
            </a:r>
          </a:p>
          <a:p>
            <a:r>
              <a:rPr lang="cs-CZ" sz="2000" dirty="0" smtClean="0"/>
              <a:t>Bytu (3.p.,e </a:t>
            </a:r>
            <a:r>
              <a:rPr lang="cs-CZ" sz="2000" dirty="0" err="1" smtClean="0"/>
              <a:t>Wohnung</a:t>
            </a:r>
            <a:r>
              <a:rPr lang="cs-CZ" sz="2000" dirty="0" smtClean="0"/>
              <a:t>)……………….	Přítelkyně (1.p.e </a:t>
            </a:r>
            <a:r>
              <a:rPr lang="cs-CZ" sz="2000" dirty="0" err="1" smtClean="0"/>
              <a:t>Freundin</a:t>
            </a:r>
            <a:r>
              <a:rPr lang="cs-CZ" sz="2000" dirty="0" smtClean="0"/>
              <a:t> ………………</a:t>
            </a:r>
          </a:p>
        </p:txBody>
      </p:sp>
    </p:spTree>
    <p:extLst>
      <p:ext uri="{BB962C8B-B14F-4D97-AF65-F5344CB8AC3E}">
        <p14:creationId xmlns:p14="http://schemas.microsoft.com/office/powerpoint/2010/main" xmlns="" val="36161868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8</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t>Použité zdroje</a:t>
            </a:r>
            <a:endParaRPr lang="cs-CZ" sz="3200" b="1" dirty="0"/>
          </a:p>
        </p:txBody>
      </p:sp>
      <p:sp>
        <p:nvSpPr>
          <p:cNvPr id="11" name="TextovéPole 10"/>
          <p:cNvSpPr txBox="1"/>
          <p:nvPr/>
        </p:nvSpPr>
        <p:spPr>
          <a:xfrm>
            <a:off x="755576" y="1916832"/>
            <a:ext cx="7632848" cy="1323439"/>
          </a:xfrm>
          <a:prstGeom prst="rect">
            <a:avLst/>
          </a:prstGeom>
          <a:noFill/>
        </p:spPr>
        <p:txBody>
          <a:bodyPr wrap="square" rtlCol="0">
            <a:spAutoFit/>
          </a:bodyPr>
          <a:lstStyle/>
          <a:p>
            <a:r>
              <a:rPr lang="cs-CZ" sz="2000" dirty="0" smtClean="0"/>
              <a:t>Učebnice němčiny – Direkt 1, </a:t>
            </a:r>
            <a:r>
              <a:rPr lang="cs-CZ" sz="2000" dirty="0" err="1" smtClean="0"/>
              <a:t>nakladelství</a:t>
            </a:r>
            <a:r>
              <a:rPr lang="cs-CZ" sz="2000" dirty="0" smtClean="0"/>
              <a:t> </a:t>
            </a:r>
            <a:r>
              <a:rPr lang="cs-CZ" sz="2000" dirty="0" err="1" smtClean="0"/>
              <a:t>Klett</a:t>
            </a:r>
            <a:r>
              <a:rPr lang="cs-CZ" sz="2000" dirty="0" smtClean="0"/>
              <a:t>, autoři : Motta, </a:t>
            </a:r>
            <a:r>
              <a:rPr lang="cs-CZ" sz="2000" dirty="0" err="1" smtClean="0"/>
              <a:t>Cwikowska</a:t>
            </a:r>
            <a:r>
              <a:rPr lang="cs-CZ" sz="2000" dirty="0" smtClean="0"/>
              <a:t>, Vomáčková</a:t>
            </a:r>
          </a:p>
          <a:p>
            <a:endParaRPr lang="cs-CZ" sz="2000" dirty="0" smtClean="0"/>
          </a:p>
          <a:p>
            <a:r>
              <a:rPr lang="cs-CZ" sz="2000" dirty="0" smtClean="0"/>
              <a:t>Obrázky čerpány z aplikace </a:t>
            </a:r>
            <a:r>
              <a:rPr lang="cs-CZ" sz="2000" dirty="0" err="1" smtClean="0"/>
              <a:t>Clipart</a:t>
            </a:r>
            <a:r>
              <a:rPr lang="cs-CZ" sz="2000" dirty="0" smtClean="0"/>
              <a:t>, součásti programu </a:t>
            </a:r>
            <a:r>
              <a:rPr lang="cs-CZ" sz="2000" dirty="0" err="1" smtClean="0"/>
              <a:t>Powerpoint</a:t>
            </a:r>
            <a:r>
              <a:rPr lang="cs-CZ" sz="2000" dirty="0" smtClean="0"/>
              <a:t>.</a:t>
            </a:r>
          </a:p>
        </p:txBody>
      </p:sp>
    </p:spTree>
    <p:extLst>
      <p:ext uri="{BB962C8B-B14F-4D97-AF65-F5344CB8AC3E}">
        <p14:creationId xmlns:p14="http://schemas.microsoft.com/office/powerpoint/2010/main" xmlns="" val="104546877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806</TotalTime>
  <Words>407</Words>
  <Application>Microsoft Office PowerPoint</Application>
  <PresentationFormat>Předvádění na obrazovce (4:3)</PresentationFormat>
  <Paragraphs>119</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Pracovna</cp:lastModifiedBy>
  <cp:revision>57</cp:revision>
  <dcterms:created xsi:type="dcterms:W3CDTF">2010-11-01T23:40:31Z</dcterms:created>
  <dcterms:modified xsi:type="dcterms:W3CDTF">2013-08-09T10:15:15Z</dcterms:modified>
</cp:coreProperties>
</file>