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0"/>
  </p:notesMasterIdLst>
  <p:sldIdLst>
    <p:sldId id="256" r:id="rId2"/>
    <p:sldId id="257" r:id="rId3"/>
    <p:sldId id="261" r:id="rId4"/>
    <p:sldId id="262" r:id="rId5"/>
    <p:sldId id="263" r:id="rId6"/>
    <p:sldId id="264" r:id="rId7"/>
    <p:sldId id="259" r:id="rId8"/>
    <p:sldId id="258" r:id="rId9"/>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02283F"/>
    <a:srgbClr val="EA851B"/>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a:tblStyle styleId="{5C22544A-7EE6-4342-B048-85BDC9FD1C3A}" styleName="Střední styl 2 – zvýraznění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Bez stylu, mřížka tabulky">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119" d="100"/>
          <a:sy n="119" d="100"/>
        </p:scale>
        <p:origin x="-162" y="654"/>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CC77FF6-BE34-4616-A6AC-04790C72BA55}" type="datetimeFigureOut">
              <a:rPr lang="cs-CZ" smtClean="0"/>
              <a:pPr/>
              <a:t>9.8.2013</a:t>
            </a:fld>
            <a:endParaRPr lang="cs-CZ"/>
          </a:p>
        </p:txBody>
      </p:sp>
      <p:sp>
        <p:nvSpPr>
          <p:cNvPr id="4" name="Zástupný symbol pro obrázek snímku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6" name="Zástupný symbol pro zápatí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A309221-53B4-4C78-8437-2D67F0AF5D87}" type="slidenum">
              <a:rPr lang="cs-CZ" smtClean="0"/>
              <a:pPr/>
              <a:t>‹#›</a:t>
            </a:fld>
            <a:endParaRPr lang="cs-CZ"/>
          </a:p>
        </p:txBody>
      </p:sp>
    </p:spTree>
    <p:extLst>
      <p:ext uri="{BB962C8B-B14F-4D97-AF65-F5344CB8AC3E}">
        <p14:creationId xmlns:p14="http://schemas.microsoft.com/office/powerpoint/2010/main" xmlns="" val="34724491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Kliknutím lze upravit styl.</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Kliknutím lze upravit styl předlohy.</a:t>
            </a:r>
            <a:endParaRPr lang="cs-CZ"/>
          </a:p>
        </p:txBody>
      </p:sp>
      <p:sp>
        <p:nvSpPr>
          <p:cNvPr id="4" name="Zástupný symbol pro datum 3"/>
          <p:cNvSpPr>
            <a:spLocks noGrp="1"/>
          </p:cNvSpPr>
          <p:nvPr>
            <p:ph type="dt" sz="half" idx="10"/>
          </p:nvPr>
        </p:nvSpPr>
        <p:spPr/>
        <p:txBody>
          <a:bodyPr/>
          <a:lstStyle/>
          <a:p>
            <a:fld id="{49490689-CF09-4902-8DB1-BE59CDEB0BCF}" type="datetime1">
              <a:rPr lang="cs-CZ" smtClean="0"/>
              <a:pPr/>
              <a:t>9.8.2013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785D957D-D829-4070-AC89-93F188FE283C}" type="slidenum">
              <a:rPr lang="cs-CZ" smtClean="0"/>
              <a:pPr/>
              <a:t>‹#›</a:t>
            </a:fld>
            <a:endParaRPr lang="cs-CZ"/>
          </a:p>
        </p:txBody>
      </p:sp>
    </p:spTree>
    <p:extLst>
      <p:ext uri="{BB962C8B-B14F-4D97-AF65-F5344CB8AC3E}">
        <p14:creationId xmlns:p14="http://schemas.microsoft.com/office/powerpoint/2010/main" xmlns="" val="10180756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idx="1"/>
          </p:nvPr>
        </p:nvSpPr>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418829C7-C893-4455-97F9-064253577D9E}" type="datetime1">
              <a:rPr lang="cs-CZ" smtClean="0"/>
              <a:pPr/>
              <a:t>9.8.2013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785D957D-D829-4070-AC89-93F188FE283C}" type="slidenum">
              <a:rPr lang="cs-CZ" smtClean="0"/>
              <a:pPr/>
              <a:t>‹#›</a:t>
            </a:fld>
            <a:endParaRPr lang="cs-CZ"/>
          </a:p>
        </p:txBody>
      </p:sp>
    </p:spTree>
    <p:extLst>
      <p:ext uri="{BB962C8B-B14F-4D97-AF65-F5344CB8AC3E}">
        <p14:creationId xmlns:p14="http://schemas.microsoft.com/office/powerpoint/2010/main" xmlns="" val="20472553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Kliknutím lze upravit styl.</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Zástupný symbol pro datum 3"/>
          <p:cNvSpPr>
            <a:spLocks noGrp="1"/>
          </p:cNvSpPr>
          <p:nvPr>
            <p:ph type="dt" sz="half" idx="10"/>
          </p:nvPr>
        </p:nvSpPr>
        <p:spPr/>
        <p:txBody>
          <a:bodyPr/>
          <a:lstStyle/>
          <a:p>
            <a:fld id="{166FF5AD-2834-4197-94AC-35D8D0D2F4AA}" type="datetime1">
              <a:rPr lang="cs-CZ" smtClean="0"/>
              <a:pPr/>
              <a:t>9.8.2013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785D957D-D829-4070-AC89-93F188FE283C}" type="slidenum">
              <a:rPr lang="cs-CZ" smtClean="0"/>
              <a:pPr/>
              <a:t>‹#›</a:t>
            </a:fld>
            <a:endParaRPr lang="cs-CZ"/>
          </a:p>
        </p:txBody>
      </p:sp>
    </p:spTree>
    <p:extLst>
      <p:ext uri="{BB962C8B-B14F-4D97-AF65-F5344CB8AC3E}">
        <p14:creationId xmlns:p14="http://schemas.microsoft.com/office/powerpoint/2010/main" xmlns="" val="10401671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fld id="{31C0DC7C-A254-4740-9452-EA9A265CF0B8}" type="datetime1">
              <a:rPr lang="cs-CZ" smtClean="0"/>
              <a:pPr/>
              <a:t>9.8.2013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785D957D-D829-4070-AC89-93F188FE283C}" type="slidenum">
              <a:rPr lang="cs-CZ" smtClean="0"/>
              <a:pPr/>
              <a:t>‹#›</a:t>
            </a:fld>
            <a:endParaRPr lang="cs-CZ"/>
          </a:p>
        </p:txBody>
      </p:sp>
    </p:spTree>
    <p:extLst>
      <p:ext uri="{BB962C8B-B14F-4D97-AF65-F5344CB8AC3E}">
        <p14:creationId xmlns:p14="http://schemas.microsoft.com/office/powerpoint/2010/main" xmlns="" val="34703538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Kliknutím lze upravit styl.</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fld id="{7AAF8617-25EB-4DB5-A6E8-C2EBB6309069}" type="datetime1">
              <a:rPr lang="cs-CZ" smtClean="0"/>
              <a:pPr/>
              <a:t>9.8.2013</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785D957D-D829-4070-AC89-93F188FE283C}" type="slidenum">
              <a:rPr lang="cs-CZ" smtClean="0"/>
              <a:pPr/>
              <a:t>‹#›</a:t>
            </a:fld>
            <a:endParaRPr lang="cs-CZ"/>
          </a:p>
        </p:txBody>
      </p:sp>
    </p:spTree>
    <p:extLst>
      <p:ext uri="{BB962C8B-B14F-4D97-AF65-F5344CB8AC3E}">
        <p14:creationId xmlns:p14="http://schemas.microsoft.com/office/powerpoint/2010/main" xmlns="" val="36332160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datum 2"/>
          <p:cNvSpPr>
            <a:spLocks noGrp="1"/>
          </p:cNvSpPr>
          <p:nvPr>
            <p:ph type="dt" sz="half" idx="10"/>
          </p:nvPr>
        </p:nvSpPr>
        <p:spPr/>
        <p:txBody>
          <a:bodyPr/>
          <a:lstStyle/>
          <a:p>
            <a:fld id="{FEC44E1F-623C-4116-98A7-9EC4EA9A9B43}" type="datetime1">
              <a:rPr lang="cs-CZ" smtClean="0"/>
              <a:pPr/>
              <a:t>9.8.2013</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785D957D-D829-4070-AC89-93F188FE283C}" type="slidenum">
              <a:rPr lang="cs-CZ" smtClean="0"/>
              <a:pPr/>
              <a:t>‹#›</a:t>
            </a:fld>
            <a:endParaRPr lang="cs-CZ"/>
          </a:p>
        </p:txBody>
      </p:sp>
    </p:spTree>
    <p:extLst>
      <p:ext uri="{BB962C8B-B14F-4D97-AF65-F5344CB8AC3E}">
        <p14:creationId xmlns:p14="http://schemas.microsoft.com/office/powerpoint/2010/main" xmlns="" val="30706279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B4829E47-9658-4065-B1DD-A57D0062FA34}" type="datetime1">
              <a:rPr lang="cs-CZ" smtClean="0"/>
              <a:pPr/>
              <a:t>9.8.2013</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785D957D-D829-4070-AC89-93F188FE283C}" type="slidenum">
              <a:rPr lang="cs-CZ" smtClean="0"/>
              <a:pPr/>
              <a:t>‹#›</a:t>
            </a:fld>
            <a:endParaRPr lang="cs-CZ"/>
          </a:p>
        </p:txBody>
      </p:sp>
    </p:spTree>
    <p:extLst>
      <p:ext uri="{BB962C8B-B14F-4D97-AF65-F5344CB8AC3E}">
        <p14:creationId xmlns:p14="http://schemas.microsoft.com/office/powerpoint/2010/main" xmlns="" val="27886686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Kliknutím lze upravit styl.</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BE234B09-2342-433A-9F0F-90F0843D41D5}" type="datetime1">
              <a:rPr lang="cs-CZ" smtClean="0"/>
              <a:pPr/>
              <a:t>9.8.2013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785D957D-D829-4070-AC89-93F188FE283C}" type="slidenum">
              <a:rPr lang="cs-CZ" smtClean="0"/>
              <a:pPr/>
              <a:t>‹#›</a:t>
            </a:fld>
            <a:endParaRPr lang="cs-CZ"/>
          </a:p>
        </p:txBody>
      </p:sp>
    </p:spTree>
    <p:extLst>
      <p:ext uri="{BB962C8B-B14F-4D97-AF65-F5344CB8AC3E}">
        <p14:creationId xmlns:p14="http://schemas.microsoft.com/office/powerpoint/2010/main" xmlns="" val="35139594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Kliknutím lze upravit styl.</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8855F017-90D5-4FC0-81D9-1400499421AC}" type="datetime1">
              <a:rPr lang="cs-CZ" smtClean="0"/>
              <a:pPr/>
              <a:t>9.8.2013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785D957D-D829-4070-AC89-93F188FE283C}" type="slidenum">
              <a:rPr lang="cs-CZ" smtClean="0"/>
              <a:pPr/>
              <a:t>‹#›</a:t>
            </a:fld>
            <a:endParaRPr lang="cs-CZ"/>
          </a:p>
        </p:txBody>
      </p:sp>
    </p:spTree>
    <p:extLst>
      <p:ext uri="{BB962C8B-B14F-4D97-AF65-F5344CB8AC3E}">
        <p14:creationId xmlns:p14="http://schemas.microsoft.com/office/powerpoint/2010/main" xmlns="" val="1937048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svislý text 2"/>
          <p:cNvSpPr>
            <a:spLocks noGrp="1"/>
          </p:cNvSpPr>
          <p:nvPr>
            <p:ph type="body" orient="vert" idx="1"/>
          </p:nvPr>
        </p:nvSpPr>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95E33A03-1903-45C3-AC89-579B912B978A}" type="datetime1">
              <a:rPr lang="cs-CZ" smtClean="0"/>
              <a:pPr/>
              <a:t>9.8.2013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785D957D-D829-4070-AC89-93F188FE283C}" type="slidenum">
              <a:rPr lang="cs-CZ" smtClean="0"/>
              <a:pPr/>
              <a:t>‹#›</a:t>
            </a:fld>
            <a:endParaRPr lang="cs-CZ"/>
          </a:p>
        </p:txBody>
      </p:sp>
    </p:spTree>
    <p:extLst>
      <p:ext uri="{BB962C8B-B14F-4D97-AF65-F5344CB8AC3E}">
        <p14:creationId xmlns:p14="http://schemas.microsoft.com/office/powerpoint/2010/main" xmlns="" val="10338399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Kliknutím lze upravit styl.</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E9F08615-0C60-48DF-B65E-F29E35342FE3}" type="datetime1">
              <a:rPr lang="cs-CZ" smtClean="0"/>
              <a:pPr/>
              <a:t>9.8.2013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785D957D-D829-4070-AC89-93F188FE283C}" type="slidenum">
              <a:rPr lang="cs-CZ" smtClean="0"/>
              <a:pPr/>
              <a:t>‹#›</a:t>
            </a:fld>
            <a:endParaRPr lang="cs-CZ"/>
          </a:p>
        </p:txBody>
      </p:sp>
    </p:spTree>
    <p:extLst>
      <p:ext uri="{BB962C8B-B14F-4D97-AF65-F5344CB8AC3E}">
        <p14:creationId xmlns:p14="http://schemas.microsoft.com/office/powerpoint/2010/main" xmlns="" val="33309833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cs-CZ" smtClean="0"/>
              <a:t>Kliknutím lze upravit styl.</a:t>
            </a:r>
            <a:endParaRPr lang="cs-CZ"/>
          </a:p>
        </p:txBody>
      </p:sp>
      <p:sp>
        <p:nvSpPr>
          <p:cNvPr id="3" name="Zástupný symbol pro tex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D8BDAD6-5673-445B-A6CE-60BC8E952B1C}" type="datetime1">
              <a:rPr lang="cs-CZ" smtClean="0"/>
              <a:pPr/>
              <a:t>9.8.2013</a:t>
            </a:fld>
            <a:endParaRPr lang="cs-CZ"/>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85D957D-D829-4070-AC89-93F188FE283C}" type="slidenum">
              <a:rPr lang="cs-CZ" smtClean="0"/>
              <a:pPr/>
              <a:t>‹#›</a:t>
            </a:fld>
            <a:endParaRPr lang="cs-CZ"/>
          </a:p>
        </p:txBody>
      </p:sp>
    </p:spTree>
    <p:extLst>
      <p:ext uri="{BB962C8B-B14F-4D97-AF65-F5344CB8AC3E}">
        <p14:creationId xmlns:p14="http://schemas.microsoft.com/office/powerpoint/2010/main" xmlns="" val="327662347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jpeg"/><Relationship Id="rId4" Type="http://schemas.openxmlformats.org/officeDocument/2006/relationships/image" Target="../media/image4.jpeg"/></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Přímá spojnice 6"/>
          <p:cNvCxnSpPr/>
          <p:nvPr/>
        </p:nvCxnSpPr>
        <p:spPr>
          <a:xfrm>
            <a:off x="0" y="900000"/>
            <a:ext cx="9144000" cy="0"/>
          </a:xfrm>
          <a:prstGeom prst="line">
            <a:avLst/>
          </a:prstGeom>
          <a:ln w="15875">
            <a:solidFill>
              <a:srgbClr val="EA851B"/>
            </a:solidFill>
          </a:ln>
        </p:spPr>
        <p:style>
          <a:lnRef idx="1">
            <a:schemeClr val="accent1"/>
          </a:lnRef>
          <a:fillRef idx="0">
            <a:schemeClr val="accent1"/>
          </a:fillRef>
          <a:effectRef idx="0">
            <a:schemeClr val="accent1"/>
          </a:effectRef>
          <a:fontRef idx="minor">
            <a:schemeClr val="tx1"/>
          </a:fontRef>
        </p:style>
      </p:cxnSp>
      <p:graphicFrame>
        <p:nvGraphicFramePr>
          <p:cNvPr id="3" name="Tabulka 2"/>
          <p:cNvGraphicFramePr>
            <a:graphicFrameLocks noGrp="1"/>
          </p:cNvGraphicFramePr>
          <p:nvPr>
            <p:extLst>
              <p:ext uri="{D42A27DB-BD31-4B8C-83A1-F6EECF244321}">
                <p14:modId xmlns:p14="http://schemas.microsoft.com/office/powerpoint/2010/main" xmlns="" val="2378494915"/>
              </p:ext>
            </p:extLst>
          </p:nvPr>
        </p:nvGraphicFramePr>
        <p:xfrm>
          <a:off x="750311" y="2060848"/>
          <a:ext cx="7560000" cy="3672000"/>
        </p:xfrm>
        <a:graphic>
          <a:graphicData uri="http://schemas.openxmlformats.org/drawingml/2006/table">
            <a:tbl>
              <a:tblPr firstRow="1" firstCol="1" bandRow="1">
                <a:tableStyleId>{5940675A-B579-460E-94D1-54222C63F5DA}</a:tableStyleId>
              </a:tblPr>
              <a:tblGrid>
                <a:gridCol w="2269199"/>
                <a:gridCol w="5290801"/>
              </a:tblGrid>
              <a:tr h="216000">
                <a:tc>
                  <a:txBody>
                    <a:bodyPr/>
                    <a:lstStyle/>
                    <a:p>
                      <a:pPr algn="l">
                        <a:lnSpc>
                          <a:spcPts val="1500"/>
                        </a:lnSpc>
                        <a:spcAft>
                          <a:spcPts val="0"/>
                        </a:spcAft>
                      </a:pPr>
                      <a:r>
                        <a:rPr lang="cs-CZ" sz="1200" b="1" kern="1200" dirty="0">
                          <a:effectLst/>
                        </a:rPr>
                        <a:t>Projekt MŠMT</a:t>
                      </a:r>
                      <a:endParaRPr lang="cs-CZ" sz="1200" b="1" dirty="0">
                        <a:effectLst/>
                        <a:latin typeface="+mn-lt"/>
                        <a:ea typeface="Verdana" pitchFamily="34" charset="0"/>
                        <a:cs typeface="Verdana" pitchFamily="34" charset="0"/>
                      </a:endParaRPr>
                    </a:p>
                  </a:txBody>
                  <a:tcPr marL="68580" marR="68580" marT="0" marB="0" anchor="ctr"/>
                </a:tc>
                <a:tc>
                  <a:txBody>
                    <a:bodyPr/>
                    <a:lstStyle/>
                    <a:p>
                      <a:pPr algn="l">
                        <a:lnSpc>
                          <a:spcPts val="1500"/>
                        </a:lnSpc>
                        <a:spcAft>
                          <a:spcPts val="0"/>
                        </a:spcAft>
                      </a:pPr>
                      <a:r>
                        <a:rPr lang="cs-CZ" sz="1200" kern="1200" dirty="0">
                          <a:effectLst/>
                        </a:rPr>
                        <a:t>EU peníze středním školám</a:t>
                      </a:r>
                      <a:endParaRPr lang="cs-CZ" sz="1200" dirty="0">
                        <a:effectLst/>
                        <a:latin typeface="+mn-lt"/>
                        <a:ea typeface="Verdana" pitchFamily="34" charset="0"/>
                        <a:cs typeface="Verdana" pitchFamily="34" charset="0"/>
                      </a:endParaRPr>
                    </a:p>
                  </a:txBody>
                  <a:tcPr marL="68580" marR="68580" marT="0" marB="0" anchor="ctr"/>
                </a:tc>
              </a:tr>
              <a:tr h="216000">
                <a:tc>
                  <a:txBody>
                    <a:bodyPr/>
                    <a:lstStyle/>
                    <a:p>
                      <a:pPr algn="l">
                        <a:lnSpc>
                          <a:spcPts val="1500"/>
                        </a:lnSpc>
                        <a:spcAft>
                          <a:spcPts val="0"/>
                        </a:spcAft>
                      </a:pPr>
                      <a:r>
                        <a:rPr lang="cs-CZ" sz="1200" b="1" kern="1200" dirty="0">
                          <a:effectLst/>
                        </a:rPr>
                        <a:t>Název projektu školy</a:t>
                      </a:r>
                      <a:endParaRPr lang="cs-CZ" sz="1200" b="1" dirty="0">
                        <a:effectLst/>
                        <a:latin typeface="+mn-lt"/>
                        <a:ea typeface="Verdana" pitchFamily="34" charset="0"/>
                        <a:cs typeface="Verdana" pitchFamily="34" charset="0"/>
                      </a:endParaRPr>
                    </a:p>
                  </a:txBody>
                  <a:tcPr marL="68580" marR="68580" marT="0" marB="0" anchor="ctr"/>
                </a:tc>
                <a:tc>
                  <a:txBody>
                    <a:bodyPr/>
                    <a:lstStyle/>
                    <a:p>
                      <a:pPr algn="l">
                        <a:lnSpc>
                          <a:spcPts val="1500"/>
                        </a:lnSpc>
                        <a:spcAft>
                          <a:spcPts val="0"/>
                        </a:spcAft>
                      </a:pPr>
                      <a:r>
                        <a:rPr lang="cs-CZ" sz="1200" kern="1200" dirty="0">
                          <a:effectLst/>
                        </a:rPr>
                        <a:t>ICT do života školy</a:t>
                      </a:r>
                      <a:endParaRPr lang="cs-CZ" sz="1200" dirty="0">
                        <a:effectLst/>
                        <a:latin typeface="+mn-lt"/>
                        <a:ea typeface="Verdana" pitchFamily="34" charset="0"/>
                        <a:cs typeface="Verdana" pitchFamily="34" charset="0"/>
                      </a:endParaRPr>
                    </a:p>
                  </a:txBody>
                  <a:tcPr marL="68580" marR="68580" marT="0" marB="0" anchor="ctr"/>
                </a:tc>
              </a:tr>
              <a:tr h="216000">
                <a:tc>
                  <a:txBody>
                    <a:bodyPr/>
                    <a:lstStyle/>
                    <a:p>
                      <a:pPr algn="l">
                        <a:lnSpc>
                          <a:spcPts val="1500"/>
                        </a:lnSpc>
                        <a:spcAft>
                          <a:spcPts val="0"/>
                        </a:spcAft>
                      </a:pPr>
                      <a:r>
                        <a:rPr lang="cs-CZ" sz="1200" b="1" kern="1200" dirty="0">
                          <a:effectLst/>
                        </a:rPr>
                        <a:t>Registrační číslo projektu</a:t>
                      </a:r>
                      <a:endParaRPr lang="cs-CZ" sz="1200" b="1" dirty="0">
                        <a:effectLst/>
                        <a:latin typeface="+mn-lt"/>
                        <a:ea typeface="Verdana" pitchFamily="34" charset="0"/>
                        <a:cs typeface="Verdana" pitchFamily="34" charset="0"/>
                      </a:endParaRPr>
                    </a:p>
                  </a:txBody>
                  <a:tcPr marL="68580" marR="68580" marT="0" marB="0" anchor="ctr"/>
                </a:tc>
                <a:tc>
                  <a:txBody>
                    <a:bodyPr/>
                    <a:lstStyle/>
                    <a:p>
                      <a:pPr algn="l">
                        <a:lnSpc>
                          <a:spcPts val="1500"/>
                        </a:lnSpc>
                        <a:spcAft>
                          <a:spcPts val="0"/>
                        </a:spcAft>
                      </a:pPr>
                      <a:r>
                        <a:rPr lang="cs-CZ" sz="1200" dirty="0">
                          <a:effectLst/>
                        </a:rPr>
                        <a:t>CZ.1.07/1.5.00/34.0771</a:t>
                      </a:r>
                      <a:endParaRPr lang="cs-CZ" sz="1200" dirty="0">
                        <a:effectLst/>
                        <a:latin typeface="+mn-lt"/>
                        <a:ea typeface="Verdana" pitchFamily="34" charset="0"/>
                        <a:cs typeface="Verdana" pitchFamily="34" charset="0"/>
                      </a:endParaRPr>
                    </a:p>
                  </a:txBody>
                  <a:tcPr marL="68580" marR="68580" marT="0" marB="0" anchor="ctr"/>
                </a:tc>
              </a:tr>
              <a:tr h="216000">
                <a:tc>
                  <a:txBody>
                    <a:bodyPr/>
                    <a:lstStyle/>
                    <a:p>
                      <a:pPr algn="l">
                        <a:lnSpc>
                          <a:spcPts val="1500"/>
                        </a:lnSpc>
                        <a:spcAft>
                          <a:spcPts val="0"/>
                        </a:spcAft>
                      </a:pPr>
                      <a:r>
                        <a:rPr lang="cs-CZ" sz="1200" b="1" kern="1200" dirty="0">
                          <a:effectLst/>
                        </a:rPr>
                        <a:t>Šablona</a:t>
                      </a:r>
                      <a:endParaRPr lang="cs-CZ" sz="1200" b="1" dirty="0">
                        <a:effectLst/>
                        <a:latin typeface="+mn-lt"/>
                        <a:ea typeface="Verdana" pitchFamily="34" charset="0"/>
                        <a:cs typeface="Verdana" pitchFamily="34" charset="0"/>
                      </a:endParaRPr>
                    </a:p>
                  </a:txBody>
                  <a:tcPr marL="68580" marR="68580" marT="0" marB="0" anchor="ctr"/>
                </a:tc>
                <a:tc>
                  <a:txBody>
                    <a:bodyPr/>
                    <a:lstStyle/>
                    <a:p>
                      <a:pPr algn="l">
                        <a:lnSpc>
                          <a:spcPts val="1500"/>
                        </a:lnSpc>
                        <a:spcAft>
                          <a:spcPts val="0"/>
                        </a:spcAft>
                      </a:pPr>
                      <a:r>
                        <a:rPr lang="cs-CZ" sz="1200" kern="1200" dirty="0" smtClean="0">
                          <a:effectLst/>
                        </a:rPr>
                        <a:t>II/2</a:t>
                      </a:r>
                      <a:endParaRPr lang="cs-CZ" sz="1200" dirty="0">
                        <a:effectLst/>
                        <a:latin typeface="+mn-lt"/>
                        <a:ea typeface="Verdana" pitchFamily="34" charset="0"/>
                        <a:cs typeface="Verdana" pitchFamily="34" charset="0"/>
                      </a:endParaRPr>
                    </a:p>
                  </a:txBody>
                  <a:tcPr marL="68580" marR="68580" marT="0" marB="0" anchor="ctr"/>
                </a:tc>
              </a:tr>
              <a:tr h="216000">
                <a:tc>
                  <a:txBody>
                    <a:bodyPr/>
                    <a:lstStyle/>
                    <a:p>
                      <a:pPr marL="0" algn="l" defTabSz="914400" rtl="0" eaLnBrk="1" latinLnBrk="0" hangingPunct="1">
                        <a:lnSpc>
                          <a:spcPts val="1500"/>
                        </a:lnSpc>
                        <a:spcAft>
                          <a:spcPts val="0"/>
                        </a:spcAft>
                      </a:pPr>
                      <a:r>
                        <a:rPr lang="cs-CZ" sz="1200" b="1" kern="1200" dirty="0" smtClean="0">
                          <a:solidFill>
                            <a:schemeClr val="tx1"/>
                          </a:solidFill>
                          <a:effectLst/>
                          <a:latin typeface="+mn-lt"/>
                          <a:ea typeface="+mn-ea"/>
                          <a:cs typeface="+mn-cs"/>
                        </a:rPr>
                        <a:t>Sada</a:t>
                      </a:r>
                      <a:endParaRPr lang="cs-CZ" sz="1200" b="1" kern="1200" dirty="0">
                        <a:solidFill>
                          <a:schemeClr val="tx1"/>
                        </a:solidFill>
                        <a:effectLst/>
                        <a:latin typeface="+mn-lt"/>
                        <a:ea typeface="+mn-ea"/>
                        <a:cs typeface="+mn-cs"/>
                      </a:endParaRPr>
                    </a:p>
                  </a:txBody>
                  <a:tcPr marL="68580" marR="68580" marT="0" marB="0" anchor="ctr"/>
                </a:tc>
                <a:tc>
                  <a:txBody>
                    <a:bodyPr/>
                    <a:lstStyle/>
                    <a:p>
                      <a:pPr>
                        <a:lnSpc>
                          <a:spcPts val="1500"/>
                        </a:lnSpc>
                        <a:spcAft>
                          <a:spcPts val="0"/>
                        </a:spcAft>
                      </a:pPr>
                      <a:r>
                        <a:rPr lang="cs-CZ" sz="1100" dirty="0" smtClean="0">
                          <a:effectLst/>
                          <a:latin typeface="+mn-lt"/>
                          <a:ea typeface="Calibri"/>
                          <a:cs typeface="Times New Roman"/>
                        </a:rPr>
                        <a:t>02</a:t>
                      </a:r>
                      <a:endParaRPr lang="cs-CZ" sz="1100" dirty="0">
                        <a:effectLst/>
                        <a:latin typeface="+mn-lt"/>
                        <a:ea typeface="Calibri"/>
                        <a:cs typeface="Times New Roman"/>
                      </a:endParaRPr>
                    </a:p>
                  </a:txBody>
                  <a:tcPr marL="68580" marR="68580" marT="0" marB="0" anchor="ctr"/>
                </a:tc>
              </a:tr>
              <a:tr h="216000">
                <a:tc>
                  <a:txBody>
                    <a:bodyPr/>
                    <a:lstStyle/>
                    <a:p>
                      <a:pPr>
                        <a:lnSpc>
                          <a:spcPts val="1500"/>
                        </a:lnSpc>
                        <a:spcAft>
                          <a:spcPts val="0"/>
                        </a:spcAft>
                      </a:pPr>
                      <a:r>
                        <a:rPr lang="cs-CZ" sz="1200" b="1" kern="1200" dirty="0">
                          <a:solidFill>
                            <a:srgbClr val="000000"/>
                          </a:solidFill>
                          <a:effectLst/>
                          <a:latin typeface="+mn-lt"/>
                          <a:ea typeface="Times New Roman"/>
                          <a:cs typeface="Times New Roman"/>
                        </a:rPr>
                        <a:t>Anotace</a:t>
                      </a:r>
                      <a:endParaRPr lang="cs-CZ" sz="1100" dirty="0">
                        <a:effectLst/>
                        <a:latin typeface="+mn-lt"/>
                        <a:ea typeface="Calibri"/>
                        <a:cs typeface="Times New Roman"/>
                      </a:endParaRPr>
                    </a:p>
                  </a:txBody>
                  <a:tcPr marL="68580" marR="68580" marT="0" marB="0" anchor="ctr"/>
                </a:tc>
                <a:tc>
                  <a:txBody>
                    <a:bodyPr/>
                    <a:lstStyle/>
                    <a:p>
                      <a:pPr>
                        <a:lnSpc>
                          <a:spcPts val="1500"/>
                        </a:lnSpc>
                        <a:spcAft>
                          <a:spcPts val="0"/>
                        </a:spcAft>
                      </a:pPr>
                      <a:r>
                        <a:rPr lang="cs-CZ" sz="1200" dirty="0" smtClean="0">
                          <a:effectLst/>
                          <a:latin typeface="+mn-lt"/>
                          <a:ea typeface="Times New Roman"/>
                          <a:cs typeface="Times New Roman"/>
                        </a:rPr>
                        <a:t>Pády –</a:t>
                      </a:r>
                      <a:r>
                        <a:rPr lang="cs-CZ" sz="1200" baseline="0" dirty="0" smtClean="0">
                          <a:effectLst/>
                          <a:latin typeface="+mn-lt"/>
                          <a:ea typeface="Times New Roman"/>
                          <a:cs typeface="Times New Roman"/>
                        </a:rPr>
                        <a:t> rod střední, člen určitý</a:t>
                      </a:r>
                      <a:endParaRPr lang="cs-CZ" sz="1100" dirty="0">
                        <a:effectLst/>
                        <a:latin typeface="+mn-lt"/>
                        <a:ea typeface="Calibri"/>
                        <a:cs typeface="Times New Roman"/>
                      </a:endParaRPr>
                    </a:p>
                  </a:txBody>
                  <a:tcPr marL="68580" marR="68580" marT="0" marB="0" anchor="ctr"/>
                </a:tc>
              </a:tr>
              <a:tr h="216000">
                <a:tc>
                  <a:txBody>
                    <a:bodyPr/>
                    <a:lstStyle/>
                    <a:p>
                      <a:pPr>
                        <a:lnSpc>
                          <a:spcPts val="1500"/>
                        </a:lnSpc>
                        <a:spcAft>
                          <a:spcPts val="0"/>
                        </a:spcAft>
                      </a:pPr>
                      <a:r>
                        <a:rPr lang="cs-CZ" sz="1200" b="1" kern="1200" dirty="0">
                          <a:solidFill>
                            <a:srgbClr val="000000"/>
                          </a:solidFill>
                          <a:effectLst/>
                          <a:latin typeface="+mn-lt"/>
                          <a:ea typeface="Times New Roman"/>
                          <a:cs typeface="Times New Roman"/>
                        </a:rPr>
                        <a:t>Klíčová slova</a:t>
                      </a:r>
                      <a:endParaRPr lang="cs-CZ" sz="1100" dirty="0">
                        <a:effectLst/>
                        <a:latin typeface="+mn-lt"/>
                        <a:ea typeface="Calibri"/>
                        <a:cs typeface="Times New Roman"/>
                      </a:endParaRPr>
                    </a:p>
                  </a:txBody>
                  <a:tcPr marL="68580" marR="68580" marT="0" marB="0" anchor="ctr"/>
                </a:tc>
                <a:tc>
                  <a:txBody>
                    <a:bodyPr/>
                    <a:lstStyle/>
                    <a:p>
                      <a:pPr>
                        <a:lnSpc>
                          <a:spcPts val="1500"/>
                        </a:lnSpc>
                        <a:spcAft>
                          <a:spcPts val="0"/>
                        </a:spcAft>
                      </a:pPr>
                      <a:r>
                        <a:rPr lang="cs-CZ" sz="1200" kern="1200" dirty="0" smtClean="0">
                          <a:solidFill>
                            <a:srgbClr val="000000"/>
                          </a:solidFill>
                          <a:effectLst/>
                          <a:latin typeface="+mn-lt"/>
                          <a:ea typeface="Calibri"/>
                          <a:cs typeface="Times New Roman"/>
                        </a:rPr>
                        <a:t>Rod</a:t>
                      </a:r>
                      <a:r>
                        <a:rPr lang="cs-CZ" sz="1200" kern="1200" baseline="0" dirty="0" smtClean="0">
                          <a:solidFill>
                            <a:srgbClr val="000000"/>
                          </a:solidFill>
                          <a:effectLst/>
                          <a:latin typeface="+mn-lt"/>
                          <a:ea typeface="Calibri"/>
                          <a:cs typeface="Times New Roman"/>
                        </a:rPr>
                        <a:t> střední, pád, určitý, </a:t>
                      </a:r>
                      <a:r>
                        <a:rPr lang="cs-CZ" sz="1200" kern="1200" baseline="0" dirty="0" err="1" smtClean="0">
                          <a:solidFill>
                            <a:srgbClr val="000000"/>
                          </a:solidFill>
                          <a:effectLst/>
                          <a:latin typeface="+mn-lt"/>
                          <a:ea typeface="Calibri"/>
                          <a:cs typeface="Times New Roman"/>
                        </a:rPr>
                        <a:t>das</a:t>
                      </a:r>
                      <a:r>
                        <a:rPr lang="cs-CZ" sz="1200" kern="1200" baseline="0" dirty="0" smtClean="0">
                          <a:solidFill>
                            <a:srgbClr val="000000"/>
                          </a:solidFill>
                          <a:effectLst/>
                          <a:latin typeface="+mn-lt"/>
                          <a:ea typeface="Calibri"/>
                          <a:cs typeface="Times New Roman"/>
                        </a:rPr>
                        <a:t>, </a:t>
                      </a:r>
                      <a:r>
                        <a:rPr lang="cs-CZ" sz="1200" kern="1200" baseline="0" dirty="0" err="1" smtClean="0">
                          <a:solidFill>
                            <a:srgbClr val="000000"/>
                          </a:solidFill>
                          <a:effectLst/>
                          <a:latin typeface="+mn-lt"/>
                          <a:ea typeface="Calibri"/>
                          <a:cs typeface="Times New Roman"/>
                        </a:rPr>
                        <a:t>dem</a:t>
                      </a:r>
                      <a:r>
                        <a:rPr lang="cs-CZ" sz="1200" kern="1200" baseline="0" dirty="0" smtClean="0">
                          <a:solidFill>
                            <a:srgbClr val="000000"/>
                          </a:solidFill>
                          <a:effectLst/>
                          <a:latin typeface="+mn-lt"/>
                          <a:ea typeface="Calibri"/>
                          <a:cs typeface="Times New Roman"/>
                        </a:rPr>
                        <a:t>, des</a:t>
                      </a:r>
                      <a:endParaRPr lang="cs-CZ" sz="1100" dirty="0">
                        <a:effectLst/>
                        <a:latin typeface="+mn-lt"/>
                        <a:ea typeface="Calibri"/>
                        <a:cs typeface="Times New Roman"/>
                      </a:endParaRPr>
                    </a:p>
                  </a:txBody>
                  <a:tcPr marL="68580" marR="68580" marT="0" marB="0" anchor="ctr"/>
                </a:tc>
              </a:tr>
              <a:tr h="216000">
                <a:tc>
                  <a:txBody>
                    <a:bodyPr/>
                    <a:lstStyle/>
                    <a:p>
                      <a:pPr marL="0" marR="0" indent="0" algn="l" defTabSz="914400" rtl="0" eaLnBrk="1" fontAlgn="auto" latinLnBrk="0" hangingPunct="1">
                        <a:lnSpc>
                          <a:spcPts val="1500"/>
                        </a:lnSpc>
                        <a:spcBef>
                          <a:spcPts val="0"/>
                        </a:spcBef>
                        <a:spcAft>
                          <a:spcPts val="0"/>
                        </a:spcAft>
                        <a:buClrTx/>
                        <a:buSzTx/>
                        <a:buFontTx/>
                        <a:buNone/>
                        <a:tabLst/>
                        <a:defRPr/>
                      </a:pPr>
                      <a:r>
                        <a:rPr lang="cs-CZ" sz="1200" b="1" kern="1200" dirty="0" smtClean="0">
                          <a:effectLst/>
                        </a:rPr>
                        <a:t>Předmět</a:t>
                      </a:r>
                      <a:endParaRPr lang="cs-CZ" sz="1200" b="1" dirty="0" smtClean="0">
                        <a:effectLst/>
                        <a:latin typeface="+mn-lt"/>
                        <a:ea typeface="Verdana" pitchFamily="34" charset="0"/>
                        <a:cs typeface="Verdana" pitchFamily="34" charset="0"/>
                      </a:endParaRPr>
                    </a:p>
                  </a:txBody>
                  <a:tcPr marL="68580" marR="68580" marT="0" marB="0" anchor="ctr"/>
                </a:tc>
                <a:tc>
                  <a:txBody>
                    <a:bodyPr/>
                    <a:lstStyle/>
                    <a:p>
                      <a:pPr algn="l">
                        <a:lnSpc>
                          <a:spcPts val="1500"/>
                        </a:lnSpc>
                        <a:spcAft>
                          <a:spcPts val="0"/>
                        </a:spcAft>
                      </a:pPr>
                      <a:r>
                        <a:rPr lang="cs-CZ" sz="1200" dirty="0" smtClean="0">
                          <a:effectLst/>
                        </a:rPr>
                        <a:t>Německý jazyk</a:t>
                      </a:r>
                      <a:endParaRPr lang="cs-CZ" sz="1200" dirty="0">
                        <a:effectLst/>
                        <a:latin typeface="+mn-lt"/>
                        <a:ea typeface="Verdana" pitchFamily="34" charset="0"/>
                        <a:cs typeface="Verdana" pitchFamily="34" charset="0"/>
                      </a:endParaRPr>
                    </a:p>
                  </a:txBody>
                  <a:tcPr marL="68580" marR="68580" marT="0" marB="0" anchor="ctr"/>
                </a:tc>
              </a:tr>
              <a:tr h="216000">
                <a:tc>
                  <a:txBody>
                    <a:bodyPr/>
                    <a:lstStyle/>
                    <a:p>
                      <a:pPr algn="l">
                        <a:lnSpc>
                          <a:spcPts val="1500"/>
                        </a:lnSpc>
                        <a:spcAft>
                          <a:spcPts val="0"/>
                        </a:spcAft>
                      </a:pPr>
                      <a:r>
                        <a:rPr lang="cs-CZ" sz="1200" b="1" kern="1200" dirty="0">
                          <a:effectLst/>
                        </a:rPr>
                        <a:t>Autor, spoluautor  </a:t>
                      </a:r>
                      <a:endParaRPr lang="cs-CZ" sz="1200" b="1" dirty="0">
                        <a:effectLst/>
                        <a:latin typeface="+mn-lt"/>
                        <a:ea typeface="Verdana" pitchFamily="34" charset="0"/>
                        <a:cs typeface="Verdana" pitchFamily="34" charset="0"/>
                      </a:endParaRPr>
                    </a:p>
                  </a:txBody>
                  <a:tcPr marL="68580" marR="68580" marT="0" marB="0" anchor="ctr"/>
                </a:tc>
                <a:tc>
                  <a:txBody>
                    <a:bodyPr/>
                    <a:lstStyle/>
                    <a:p>
                      <a:pPr algn="l">
                        <a:lnSpc>
                          <a:spcPts val="1500"/>
                        </a:lnSpc>
                        <a:spcAft>
                          <a:spcPts val="0"/>
                        </a:spcAft>
                      </a:pPr>
                      <a:r>
                        <a:rPr lang="cs-CZ" sz="1200" dirty="0" smtClean="0">
                          <a:effectLst/>
                        </a:rPr>
                        <a:t>Vladimír Vašek</a:t>
                      </a:r>
                      <a:endParaRPr lang="cs-CZ" sz="1200" dirty="0">
                        <a:effectLst/>
                        <a:latin typeface="+mn-lt"/>
                        <a:ea typeface="Verdana" pitchFamily="34" charset="0"/>
                        <a:cs typeface="Verdana" pitchFamily="34" charset="0"/>
                      </a:endParaRPr>
                    </a:p>
                  </a:txBody>
                  <a:tcPr marL="68580" marR="68580" marT="0" marB="0" anchor="ctr"/>
                </a:tc>
              </a:tr>
              <a:tr h="216000">
                <a:tc>
                  <a:txBody>
                    <a:bodyPr/>
                    <a:lstStyle/>
                    <a:p>
                      <a:pPr>
                        <a:lnSpc>
                          <a:spcPts val="1500"/>
                        </a:lnSpc>
                        <a:spcAft>
                          <a:spcPts val="0"/>
                        </a:spcAft>
                      </a:pPr>
                      <a:r>
                        <a:rPr lang="cs-CZ" sz="1200" b="1" kern="1200" dirty="0">
                          <a:solidFill>
                            <a:srgbClr val="000000"/>
                          </a:solidFill>
                          <a:effectLst/>
                          <a:latin typeface="+mn-lt"/>
                          <a:ea typeface="Times New Roman"/>
                          <a:cs typeface="Times New Roman"/>
                        </a:rPr>
                        <a:t>Jazyk</a:t>
                      </a:r>
                      <a:endParaRPr lang="cs-CZ" sz="1100" dirty="0">
                        <a:effectLst/>
                        <a:latin typeface="+mn-lt"/>
                        <a:ea typeface="Calibri"/>
                        <a:cs typeface="Times New Roman"/>
                      </a:endParaRPr>
                    </a:p>
                  </a:txBody>
                  <a:tcPr marL="68580" marR="68580" marT="0" marB="0" anchor="ctr"/>
                </a:tc>
                <a:tc>
                  <a:txBody>
                    <a:bodyPr/>
                    <a:lstStyle/>
                    <a:p>
                      <a:pPr>
                        <a:lnSpc>
                          <a:spcPts val="1500"/>
                        </a:lnSpc>
                        <a:spcAft>
                          <a:spcPts val="0"/>
                        </a:spcAft>
                      </a:pPr>
                      <a:r>
                        <a:rPr lang="cs-CZ" sz="1200" kern="1200" dirty="0">
                          <a:solidFill>
                            <a:srgbClr val="000000"/>
                          </a:solidFill>
                          <a:effectLst/>
                          <a:latin typeface="+mn-lt"/>
                          <a:ea typeface="Times New Roman"/>
                          <a:cs typeface="Times New Roman"/>
                        </a:rPr>
                        <a:t>Čeština</a:t>
                      </a:r>
                      <a:endParaRPr lang="cs-CZ" sz="1100" dirty="0">
                        <a:effectLst/>
                        <a:latin typeface="+mn-lt"/>
                        <a:ea typeface="Calibri"/>
                        <a:cs typeface="Times New Roman"/>
                      </a:endParaRPr>
                    </a:p>
                  </a:txBody>
                  <a:tcPr marL="68580" marR="68580" marT="0" marB="0" anchor="ctr"/>
                </a:tc>
              </a:tr>
              <a:tr h="216000">
                <a:tc>
                  <a:txBody>
                    <a:bodyPr/>
                    <a:lstStyle/>
                    <a:p>
                      <a:pPr>
                        <a:lnSpc>
                          <a:spcPts val="1500"/>
                        </a:lnSpc>
                        <a:spcAft>
                          <a:spcPts val="0"/>
                        </a:spcAft>
                      </a:pPr>
                      <a:r>
                        <a:rPr lang="cs-CZ" sz="1200" b="1" kern="1200" dirty="0">
                          <a:solidFill>
                            <a:srgbClr val="000000"/>
                          </a:solidFill>
                          <a:effectLst/>
                          <a:latin typeface="+mn-lt"/>
                          <a:ea typeface="Times New Roman"/>
                          <a:cs typeface="Times New Roman"/>
                        </a:rPr>
                        <a:t>Druh učebního materiálu</a:t>
                      </a:r>
                      <a:endParaRPr lang="cs-CZ" sz="1100" dirty="0">
                        <a:effectLst/>
                        <a:latin typeface="+mn-lt"/>
                        <a:ea typeface="Calibri"/>
                        <a:cs typeface="Times New Roman"/>
                      </a:endParaRPr>
                    </a:p>
                  </a:txBody>
                  <a:tcPr marL="68580" marR="68580" marT="0" marB="0" anchor="ctr"/>
                </a:tc>
                <a:tc>
                  <a:txBody>
                    <a:bodyPr/>
                    <a:lstStyle/>
                    <a:p>
                      <a:pPr>
                        <a:lnSpc>
                          <a:spcPts val="1500"/>
                        </a:lnSpc>
                        <a:spcAft>
                          <a:spcPts val="0"/>
                        </a:spcAft>
                      </a:pPr>
                      <a:r>
                        <a:rPr lang="cs-CZ" sz="1200" kern="1200" dirty="0">
                          <a:solidFill>
                            <a:srgbClr val="000000"/>
                          </a:solidFill>
                          <a:effectLst/>
                          <a:latin typeface="+mn-lt"/>
                          <a:ea typeface="Times New Roman"/>
                          <a:cs typeface="Times New Roman"/>
                        </a:rPr>
                        <a:t>Prezentace, výklad, </a:t>
                      </a:r>
                      <a:endParaRPr lang="cs-CZ" sz="1100" dirty="0">
                        <a:effectLst/>
                        <a:latin typeface="+mn-lt"/>
                        <a:ea typeface="Calibri"/>
                        <a:cs typeface="Times New Roman"/>
                      </a:endParaRPr>
                    </a:p>
                  </a:txBody>
                  <a:tcPr marL="68580" marR="68580" marT="0" marB="0" anchor="ctr"/>
                </a:tc>
              </a:tr>
              <a:tr h="216000">
                <a:tc>
                  <a:txBody>
                    <a:bodyPr/>
                    <a:lstStyle/>
                    <a:p>
                      <a:pPr>
                        <a:lnSpc>
                          <a:spcPts val="1500"/>
                        </a:lnSpc>
                        <a:spcAft>
                          <a:spcPts val="0"/>
                        </a:spcAft>
                      </a:pPr>
                      <a:r>
                        <a:rPr lang="cs-CZ" sz="1200" b="1" kern="1200" dirty="0">
                          <a:solidFill>
                            <a:srgbClr val="000000"/>
                          </a:solidFill>
                          <a:effectLst/>
                          <a:latin typeface="+mn-lt"/>
                          <a:ea typeface="Times New Roman"/>
                          <a:cs typeface="Times New Roman"/>
                        </a:rPr>
                        <a:t>Potřebné pomůcky</a:t>
                      </a:r>
                      <a:endParaRPr lang="cs-CZ" sz="1100" dirty="0">
                        <a:effectLst/>
                        <a:latin typeface="+mn-lt"/>
                        <a:ea typeface="Calibri"/>
                        <a:cs typeface="Times New Roman"/>
                      </a:endParaRPr>
                    </a:p>
                  </a:txBody>
                  <a:tcPr marL="68580" marR="68580" marT="0" marB="0" anchor="ctr"/>
                </a:tc>
                <a:tc>
                  <a:txBody>
                    <a:bodyPr/>
                    <a:lstStyle/>
                    <a:p>
                      <a:pPr>
                        <a:lnSpc>
                          <a:spcPts val="1500"/>
                        </a:lnSpc>
                        <a:spcAft>
                          <a:spcPts val="0"/>
                        </a:spcAft>
                      </a:pPr>
                      <a:r>
                        <a:rPr lang="cs-CZ" sz="1200" kern="1200" dirty="0">
                          <a:solidFill>
                            <a:srgbClr val="000000"/>
                          </a:solidFill>
                          <a:effectLst/>
                          <a:latin typeface="+mn-lt"/>
                          <a:ea typeface="Times New Roman"/>
                          <a:cs typeface="Times New Roman"/>
                        </a:rPr>
                        <a:t>PC, </a:t>
                      </a:r>
                      <a:r>
                        <a:rPr lang="cs-CZ" sz="1200" kern="1200" dirty="0" err="1" smtClean="0">
                          <a:solidFill>
                            <a:srgbClr val="000000"/>
                          </a:solidFill>
                          <a:effectLst/>
                          <a:latin typeface="+mn-lt"/>
                          <a:ea typeface="Times New Roman"/>
                          <a:cs typeface="Times New Roman"/>
                        </a:rPr>
                        <a:t>dataprojektor</a:t>
                      </a:r>
                      <a:endParaRPr lang="cs-CZ" sz="1100" dirty="0">
                        <a:effectLst/>
                        <a:latin typeface="+mn-lt"/>
                        <a:ea typeface="Calibri"/>
                        <a:cs typeface="Times New Roman"/>
                      </a:endParaRPr>
                    </a:p>
                  </a:txBody>
                  <a:tcPr marL="68580" marR="68580" marT="0" marB="0" anchor="ctr"/>
                </a:tc>
              </a:tr>
              <a:tr h="216000">
                <a:tc>
                  <a:txBody>
                    <a:bodyPr/>
                    <a:lstStyle/>
                    <a:p>
                      <a:pPr>
                        <a:lnSpc>
                          <a:spcPts val="1500"/>
                        </a:lnSpc>
                        <a:spcAft>
                          <a:spcPts val="0"/>
                        </a:spcAft>
                      </a:pPr>
                      <a:r>
                        <a:rPr lang="cs-CZ" sz="1200" b="1" kern="1200" dirty="0">
                          <a:solidFill>
                            <a:srgbClr val="000000"/>
                          </a:solidFill>
                          <a:effectLst/>
                          <a:latin typeface="+mn-lt"/>
                          <a:ea typeface="Times New Roman"/>
                          <a:cs typeface="Times New Roman"/>
                        </a:rPr>
                        <a:t>Druh interaktivity</a:t>
                      </a:r>
                      <a:endParaRPr lang="cs-CZ" sz="1100" dirty="0">
                        <a:effectLst/>
                        <a:latin typeface="+mn-lt"/>
                        <a:ea typeface="Calibri"/>
                        <a:cs typeface="Times New Roman"/>
                      </a:endParaRPr>
                    </a:p>
                  </a:txBody>
                  <a:tcPr marL="68580" marR="68580" marT="0" marB="0" anchor="ctr"/>
                </a:tc>
                <a:tc>
                  <a:txBody>
                    <a:bodyPr/>
                    <a:lstStyle/>
                    <a:p>
                      <a:pPr>
                        <a:lnSpc>
                          <a:spcPts val="1500"/>
                        </a:lnSpc>
                        <a:spcAft>
                          <a:spcPts val="0"/>
                        </a:spcAft>
                      </a:pPr>
                      <a:r>
                        <a:rPr lang="cs-CZ" sz="1200" kern="1200" dirty="0">
                          <a:solidFill>
                            <a:srgbClr val="000000"/>
                          </a:solidFill>
                          <a:effectLst/>
                          <a:latin typeface="+mn-lt"/>
                          <a:ea typeface="Times New Roman"/>
                          <a:cs typeface="Times New Roman"/>
                        </a:rPr>
                        <a:t>Výklad pomocí </a:t>
                      </a:r>
                      <a:r>
                        <a:rPr lang="cs-CZ" sz="1200" kern="1200" dirty="0" smtClean="0">
                          <a:solidFill>
                            <a:srgbClr val="000000"/>
                          </a:solidFill>
                          <a:effectLst/>
                          <a:latin typeface="+mn-lt"/>
                          <a:ea typeface="Times New Roman"/>
                          <a:cs typeface="Times New Roman"/>
                        </a:rPr>
                        <a:t>prezentace</a:t>
                      </a:r>
                      <a:endParaRPr lang="cs-CZ" sz="1100" dirty="0">
                        <a:effectLst/>
                        <a:latin typeface="+mn-lt"/>
                        <a:ea typeface="Calibri"/>
                        <a:cs typeface="Times New Roman"/>
                      </a:endParaRPr>
                    </a:p>
                  </a:txBody>
                  <a:tcPr marL="68580" marR="68580" marT="0" marB="0" anchor="ctr"/>
                </a:tc>
              </a:tr>
              <a:tr h="216000">
                <a:tc>
                  <a:txBody>
                    <a:bodyPr/>
                    <a:lstStyle/>
                    <a:p>
                      <a:pPr>
                        <a:lnSpc>
                          <a:spcPts val="1500"/>
                        </a:lnSpc>
                        <a:spcAft>
                          <a:spcPts val="0"/>
                        </a:spcAft>
                      </a:pPr>
                      <a:r>
                        <a:rPr lang="cs-CZ" sz="1200" b="1" kern="1200" dirty="0">
                          <a:solidFill>
                            <a:srgbClr val="000000"/>
                          </a:solidFill>
                          <a:effectLst/>
                          <a:latin typeface="+mn-lt"/>
                          <a:ea typeface="Times New Roman"/>
                          <a:cs typeface="Times New Roman"/>
                        </a:rPr>
                        <a:t>Stupeň a typ vzdělávání</a:t>
                      </a:r>
                      <a:endParaRPr lang="cs-CZ" sz="1100" dirty="0">
                        <a:effectLst/>
                        <a:latin typeface="+mn-lt"/>
                        <a:ea typeface="Calibri"/>
                        <a:cs typeface="Times New Roman"/>
                      </a:endParaRPr>
                    </a:p>
                  </a:txBody>
                  <a:tcPr marL="68580" marR="68580" marT="0" marB="0" anchor="ctr"/>
                </a:tc>
                <a:tc>
                  <a:txBody>
                    <a:bodyPr/>
                    <a:lstStyle/>
                    <a:p>
                      <a:pPr>
                        <a:lnSpc>
                          <a:spcPts val="1500"/>
                        </a:lnSpc>
                        <a:spcAft>
                          <a:spcPts val="0"/>
                        </a:spcAft>
                      </a:pPr>
                      <a:r>
                        <a:rPr lang="cs-CZ" sz="1200" kern="1200" dirty="0">
                          <a:solidFill>
                            <a:srgbClr val="000000"/>
                          </a:solidFill>
                          <a:effectLst/>
                          <a:latin typeface="+mn-lt"/>
                          <a:ea typeface="Times New Roman"/>
                          <a:cs typeface="Times New Roman"/>
                        </a:rPr>
                        <a:t>Střední škola</a:t>
                      </a:r>
                      <a:endParaRPr lang="cs-CZ" sz="1100" dirty="0">
                        <a:effectLst/>
                        <a:latin typeface="+mn-lt"/>
                        <a:ea typeface="Calibri"/>
                        <a:cs typeface="Times New Roman"/>
                      </a:endParaRPr>
                    </a:p>
                  </a:txBody>
                  <a:tcPr marL="68580" marR="68580" marT="0" marB="0" anchor="ctr"/>
                </a:tc>
              </a:tr>
              <a:tr h="216000">
                <a:tc>
                  <a:txBody>
                    <a:bodyPr/>
                    <a:lstStyle/>
                    <a:p>
                      <a:pPr>
                        <a:lnSpc>
                          <a:spcPts val="1500"/>
                        </a:lnSpc>
                        <a:spcAft>
                          <a:spcPts val="0"/>
                        </a:spcAft>
                      </a:pPr>
                      <a:r>
                        <a:rPr lang="cs-CZ" sz="1200" b="1" kern="1200">
                          <a:solidFill>
                            <a:srgbClr val="000000"/>
                          </a:solidFill>
                          <a:effectLst/>
                          <a:latin typeface="+mn-lt"/>
                          <a:ea typeface="Times New Roman"/>
                          <a:cs typeface="Times New Roman"/>
                        </a:rPr>
                        <a:t>Cílová skupina</a:t>
                      </a:r>
                      <a:endParaRPr lang="cs-CZ" sz="1100">
                        <a:effectLst/>
                        <a:latin typeface="+mn-lt"/>
                        <a:ea typeface="Calibri"/>
                        <a:cs typeface="Times New Roman"/>
                      </a:endParaRPr>
                    </a:p>
                  </a:txBody>
                  <a:tcPr marL="68580" marR="68580" marT="0" marB="0" anchor="ctr"/>
                </a:tc>
                <a:tc>
                  <a:txBody>
                    <a:bodyPr/>
                    <a:lstStyle/>
                    <a:p>
                      <a:pPr marL="0" marR="0" indent="0" algn="l" defTabSz="914400" rtl="0" eaLnBrk="1" fontAlgn="auto" latinLnBrk="0" hangingPunct="1">
                        <a:lnSpc>
                          <a:spcPts val="1500"/>
                        </a:lnSpc>
                        <a:spcBef>
                          <a:spcPts val="0"/>
                        </a:spcBef>
                        <a:spcAft>
                          <a:spcPts val="0"/>
                        </a:spcAft>
                        <a:buClrTx/>
                        <a:buSzTx/>
                        <a:buFontTx/>
                        <a:buNone/>
                        <a:tabLst/>
                        <a:defRPr/>
                      </a:pPr>
                      <a:r>
                        <a:rPr lang="cs-CZ" sz="1200" kern="1200" dirty="0" smtClean="0">
                          <a:solidFill>
                            <a:srgbClr val="000000"/>
                          </a:solidFill>
                          <a:effectLst/>
                          <a:latin typeface="+mn-lt"/>
                          <a:ea typeface="Times New Roman"/>
                          <a:cs typeface="Times New Roman"/>
                        </a:rPr>
                        <a:t>1. ročník, žáci 15 </a:t>
                      </a:r>
                      <a:r>
                        <a:rPr lang="cs-CZ" sz="1200" kern="1200" smtClean="0">
                          <a:solidFill>
                            <a:srgbClr val="000000"/>
                          </a:solidFill>
                          <a:effectLst/>
                          <a:latin typeface="+mn-lt"/>
                          <a:ea typeface="Times New Roman"/>
                          <a:cs typeface="Times New Roman"/>
                        </a:rPr>
                        <a:t>– 16 </a:t>
                      </a:r>
                      <a:r>
                        <a:rPr lang="cs-CZ" sz="1200" kern="1200" dirty="0" smtClean="0">
                          <a:solidFill>
                            <a:srgbClr val="000000"/>
                          </a:solidFill>
                          <a:effectLst/>
                          <a:latin typeface="+mn-lt"/>
                          <a:ea typeface="Times New Roman"/>
                          <a:cs typeface="Times New Roman"/>
                        </a:rPr>
                        <a:t>let</a:t>
                      </a:r>
                      <a:endParaRPr lang="cs-CZ" sz="1100" dirty="0">
                        <a:effectLst/>
                        <a:latin typeface="+mn-lt"/>
                        <a:ea typeface="Calibri"/>
                        <a:cs typeface="Times New Roman"/>
                      </a:endParaRPr>
                    </a:p>
                  </a:txBody>
                  <a:tcPr marL="68580" marR="68580" marT="0" marB="0" anchor="ctr"/>
                </a:tc>
              </a:tr>
              <a:tr h="216000">
                <a:tc>
                  <a:txBody>
                    <a:bodyPr/>
                    <a:lstStyle/>
                    <a:p>
                      <a:pPr>
                        <a:lnSpc>
                          <a:spcPts val="1500"/>
                        </a:lnSpc>
                        <a:spcAft>
                          <a:spcPts val="0"/>
                        </a:spcAft>
                      </a:pPr>
                      <a:r>
                        <a:rPr lang="cs-CZ" sz="1200" b="1" kern="1200" dirty="0">
                          <a:solidFill>
                            <a:srgbClr val="000000"/>
                          </a:solidFill>
                          <a:effectLst/>
                          <a:latin typeface="+mn-lt"/>
                          <a:ea typeface="Times New Roman"/>
                          <a:cs typeface="Times New Roman"/>
                        </a:rPr>
                        <a:t>Speciální vzdělávací potřeby</a:t>
                      </a:r>
                      <a:endParaRPr lang="cs-CZ" sz="1100" dirty="0">
                        <a:effectLst/>
                        <a:latin typeface="+mn-lt"/>
                        <a:ea typeface="Calibri"/>
                        <a:cs typeface="Times New Roman"/>
                      </a:endParaRPr>
                    </a:p>
                  </a:txBody>
                  <a:tcPr marL="68580" marR="68580" marT="0" marB="0" anchor="ctr"/>
                </a:tc>
                <a:tc>
                  <a:txBody>
                    <a:bodyPr/>
                    <a:lstStyle/>
                    <a:p>
                      <a:pPr>
                        <a:lnSpc>
                          <a:spcPts val="1500"/>
                        </a:lnSpc>
                        <a:spcAft>
                          <a:spcPts val="0"/>
                        </a:spcAft>
                      </a:pPr>
                      <a:r>
                        <a:rPr lang="cs-CZ" sz="1200" kern="1200" dirty="0" smtClean="0">
                          <a:solidFill>
                            <a:srgbClr val="000000"/>
                          </a:solidFill>
                          <a:effectLst/>
                          <a:latin typeface="+mn-lt"/>
                          <a:ea typeface="Times New Roman"/>
                          <a:cs typeface="Times New Roman"/>
                        </a:rPr>
                        <a:t>ne</a:t>
                      </a:r>
                      <a:endParaRPr lang="cs-CZ" sz="1100" dirty="0">
                        <a:effectLst/>
                        <a:latin typeface="+mn-lt"/>
                        <a:ea typeface="Calibri"/>
                        <a:cs typeface="Times New Roman"/>
                      </a:endParaRPr>
                    </a:p>
                  </a:txBody>
                  <a:tcPr marL="68580" marR="68580" marT="0" marB="0" anchor="ctr"/>
                </a:tc>
              </a:tr>
              <a:tr h="216000">
                <a:tc>
                  <a:txBody>
                    <a:bodyPr/>
                    <a:lstStyle/>
                    <a:p>
                      <a:pPr>
                        <a:lnSpc>
                          <a:spcPts val="1500"/>
                        </a:lnSpc>
                        <a:spcAft>
                          <a:spcPts val="0"/>
                        </a:spcAft>
                      </a:pPr>
                      <a:r>
                        <a:rPr lang="cs-CZ" sz="1200" b="1" kern="1200" dirty="0">
                          <a:solidFill>
                            <a:srgbClr val="000000"/>
                          </a:solidFill>
                          <a:effectLst/>
                          <a:latin typeface="+mn-lt"/>
                          <a:ea typeface="Times New Roman"/>
                          <a:cs typeface="Times New Roman"/>
                        </a:rPr>
                        <a:t>Zdroje</a:t>
                      </a:r>
                      <a:endParaRPr lang="cs-CZ" sz="1100" dirty="0">
                        <a:effectLst/>
                        <a:latin typeface="+mn-lt"/>
                        <a:ea typeface="Calibri"/>
                        <a:cs typeface="Times New Roman"/>
                      </a:endParaRPr>
                    </a:p>
                  </a:txBody>
                  <a:tcPr marL="68580" marR="68580" marT="0" marB="0" anchor="ctr"/>
                </a:tc>
                <a:tc>
                  <a:txBody>
                    <a:bodyPr/>
                    <a:lstStyle/>
                    <a:p>
                      <a:pPr>
                        <a:lnSpc>
                          <a:spcPts val="1500"/>
                        </a:lnSpc>
                        <a:spcAft>
                          <a:spcPts val="0"/>
                        </a:spcAft>
                      </a:pPr>
                      <a:r>
                        <a:rPr lang="cs-CZ" sz="1200" kern="1200" dirty="0" smtClean="0">
                          <a:solidFill>
                            <a:srgbClr val="000000"/>
                          </a:solidFill>
                          <a:effectLst/>
                          <a:latin typeface="+mn-lt"/>
                          <a:ea typeface="Times New Roman"/>
                          <a:cs typeface="Times New Roman"/>
                        </a:rPr>
                        <a:t>viz </a:t>
                      </a:r>
                      <a:r>
                        <a:rPr lang="cs-CZ" sz="1200" kern="1200" dirty="0">
                          <a:solidFill>
                            <a:srgbClr val="000000"/>
                          </a:solidFill>
                          <a:effectLst/>
                          <a:latin typeface="+mn-lt"/>
                          <a:ea typeface="Times New Roman"/>
                          <a:cs typeface="Times New Roman"/>
                        </a:rPr>
                        <a:t>poslední </a:t>
                      </a:r>
                      <a:r>
                        <a:rPr lang="cs-CZ" sz="1200" kern="1200" dirty="0" smtClean="0">
                          <a:solidFill>
                            <a:srgbClr val="000000"/>
                          </a:solidFill>
                          <a:effectLst/>
                          <a:latin typeface="+mn-lt"/>
                          <a:ea typeface="Times New Roman"/>
                          <a:cs typeface="Times New Roman"/>
                        </a:rPr>
                        <a:t>strana</a:t>
                      </a:r>
                      <a:endParaRPr lang="cs-CZ" sz="1100" dirty="0">
                        <a:effectLst/>
                        <a:latin typeface="+mn-lt"/>
                        <a:ea typeface="Calibri"/>
                        <a:cs typeface="Times New Roman"/>
                      </a:endParaRPr>
                    </a:p>
                  </a:txBody>
                  <a:tcPr marL="68580" marR="68580" marT="0" marB="0" anchor="ctr"/>
                </a:tc>
              </a:tr>
            </a:tbl>
          </a:graphicData>
        </a:graphic>
      </p:graphicFrame>
      <p:cxnSp>
        <p:nvCxnSpPr>
          <p:cNvPr id="8" name="Přímá spojnice 7"/>
          <p:cNvCxnSpPr/>
          <p:nvPr/>
        </p:nvCxnSpPr>
        <p:spPr>
          <a:xfrm>
            <a:off x="0" y="6048000"/>
            <a:ext cx="9144000" cy="0"/>
          </a:xfrm>
          <a:prstGeom prst="line">
            <a:avLst/>
          </a:prstGeom>
          <a:ln w="15875">
            <a:solidFill>
              <a:srgbClr val="EA851B"/>
            </a:solidFill>
          </a:ln>
        </p:spPr>
        <p:style>
          <a:lnRef idx="1">
            <a:schemeClr val="accent1"/>
          </a:lnRef>
          <a:fillRef idx="0">
            <a:schemeClr val="accent1"/>
          </a:fillRef>
          <a:effectRef idx="0">
            <a:schemeClr val="accent1"/>
          </a:effectRef>
          <a:fontRef idx="minor">
            <a:schemeClr val="tx1"/>
          </a:fontRef>
        </p:style>
      </p:cxnSp>
      <p:sp>
        <p:nvSpPr>
          <p:cNvPr id="10" name="TextovéPole 9"/>
          <p:cNvSpPr txBox="1"/>
          <p:nvPr/>
        </p:nvSpPr>
        <p:spPr>
          <a:xfrm>
            <a:off x="791580" y="991035"/>
            <a:ext cx="7560840" cy="461665"/>
          </a:xfrm>
          <a:prstGeom prst="rect">
            <a:avLst/>
          </a:prstGeom>
          <a:noFill/>
        </p:spPr>
        <p:txBody>
          <a:bodyPr wrap="square" rtlCol="0" anchor="ctr">
            <a:spAutoFit/>
          </a:bodyPr>
          <a:lstStyle/>
          <a:p>
            <a:pPr algn="ctr"/>
            <a:r>
              <a:rPr lang="cs-CZ" sz="2400" b="1" dirty="0" smtClean="0"/>
              <a:t>Pády podstatných jmen, rod střední, </a:t>
            </a:r>
            <a:r>
              <a:rPr lang="cs-CZ" sz="2400" b="1" smtClean="0"/>
              <a:t>člen určitý</a:t>
            </a:r>
            <a:endParaRPr lang="cs-CZ" sz="2400" b="1" dirty="0"/>
          </a:p>
        </p:txBody>
      </p:sp>
      <p:sp>
        <p:nvSpPr>
          <p:cNvPr id="15" name="Zástupný symbol pro číslo snímku 14"/>
          <p:cNvSpPr>
            <a:spLocks noGrp="1"/>
          </p:cNvSpPr>
          <p:nvPr>
            <p:ph type="sldNum" sz="quarter" idx="12"/>
          </p:nvPr>
        </p:nvSpPr>
        <p:spPr>
          <a:xfrm>
            <a:off x="6480000" y="6336000"/>
            <a:ext cx="2133600" cy="365125"/>
          </a:xfrm>
        </p:spPr>
        <p:txBody>
          <a:bodyPr/>
          <a:lstStyle/>
          <a:p>
            <a:fld id="{785D957D-D829-4070-AC89-93F188FE283C}" type="slidenum">
              <a:rPr lang="cs-CZ" smtClean="0"/>
              <a:pPr/>
              <a:t>1</a:t>
            </a:fld>
            <a:endParaRPr lang="cs-CZ" dirty="0"/>
          </a:p>
        </p:txBody>
      </p:sp>
      <p:sp>
        <p:nvSpPr>
          <p:cNvPr id="19" name="Nadpis 1"/>
          <p:cNvSpPr>
            <a:spLocks noGrp="1"/>
          </p:cNvSpPr>
          <p:nvPr>
            <p:ph type="ctrTitle"/>
          </p:nvPr>
        </p:nvSpPr>
        <p:spPr>
          <a:xfrm>
            <a:off x="3203848" y="145207"/>
            <a:ext cx="5652136" cy="728720"/>
          </a:xfrm>
        </p:spPr>
        <p:txBody>
          <a:bodyPr tIns="0">
            <a:normAutofit fontScale="90000"/>
          </a:bodyPr>
          <a:lstStyle/>
          <a:p>
            <a:pPr algn="r">
              <a:spcBef>
                <a:spcPts val="0"/>
              </a:spcBef>
            </a:pPr>
            <a:r>
              <a:rPr lang="cs-CZ" sz="1800" b="1" spc="200" dirty="0" smtClean="0">
                <a:solidFill>
                  <a:srgbClr val="02283F"/>
                </a:solidFill>
                <a:effectLst>
                  <a:outerShdw blurRad="50800" dist="38100" algn="l" rotWithShape="0">
                    <a:prstClr val="black">
                      <a:alpha val="40000"/>
                    </a:prstClr>
                  </a:outerShdw>
                </a:effectLst>
                <a:latin typeface="Book Antiqua" pitchFamily="18" charset="0"/>
                <a:cs typeface="Arial" pitchFamily="34" charset="0"/>
              </a:rPr>
              <a:t>STŘEDNÍ ŠKOLA STAVEBNÍ A TECHNICKÁ</a:t>
            </a:r>
            <a:r>
              <a:rPr lang="cs-CZ" sz="1600" dirty="0" smtClean="0">
                <a:solidFill>
                  <a:srgbClr val="02283F"/>
                </a:solidFill>
                <a:latin typeface="Arial" pitchFamily="34" charset="0"/>
                <a:cs typeface="Arial" pitchFamily="34" charset="0"/>
              </a:rPr>
              <a:t/>
            </a:r>
            <a:br>
              <a:rPr lang="cs-CZ" sz="1600" dirty="0" smtClean="0">
                <a:solidFill>
                  <a:srgbClr val="02283F"/>
                </a:solidFill>
                <a:latin typeface="Arial" pitchFamily="34" charset="0"/>
                <a:cs typeface="Arial" pitchFamily="34" charset="0"/>
              </a:rPr>
            </a:br>
            <a:r>
              <a:rPr lang="cs-CZ" sz="1600" dirty="0" smtClean="0">
                <a:solidFill>
                  <a:srgbClr val="02283F"/>
                </a:solidFill>
                <a:latin typeface="Book Antiqua" pitchFamily="18" charset="0"/>
                <a:cs typeface="Arial" pitchFamily="34" charset="0"/>
              </a:rPr>
              <a:t>Ústí nad Labem, Čelakovského 5, příspěvková organizace</a:t>
            </a:r>
            <a:br>
              <a:rPr lang="cs-CZ" sz="1600" dirty="0" smtClean="0">
                <a:solidFill>
                  <a:srgbClr val="02283F"/>
                </a:solidFill>
                <a:latin typeface="Book Antiqua" pitchFamily="18" charset="0"/>
                <a:cs typeface="Arial" pitchFamily="34" charset="0"/>
              </a:rPr>
            </a:br>
            <a:r>
              <a:rPr lang="cs-CZ" sz="1600" dirty="0" smtClean="0">
                <a:solidFill>
                  <a:srgbClr val="02283F"/>
                </a:solidFill>
                <a:latin typeface="Book Antiqua" pitchFamily="18" charset="0"/>
                <a:cs typeface="Arial" pitchFamily="34" charset="0"/>
              </a:rPr>
              <a:t>Páteřní škola Ústeckého kraje</a:t>
            </a:r>
            <a:endParaRPr lang="cs-CZ" sz="1600" dirty="0">
              <a:solidFill>
                <a:srgbClr val="02283F"/>
              </a:solidFill>
              <a:latin typeface="Book Antiqua" pitchFamily="18" charset="0"/>
              <a:cs typeface="Arial" pitchFamily="34" charset="0"/>
            </a:endParaRPr>
          </a:p>
        </p:txBody>
      </p:sp>
      <p:sp>
        <p:nvSpPr>
          <p:cNvPr id="13" name="TextovéPole 12"/>
          <p:cNvSpPr txBox="1"/>
          <p:nvPr/>
        </p:nvSpPr>
        <p:spPr>
          <a:xfrm>
            <a:off x="787660" y="1452881"/>
            <a:ext cx="7560840" cy="461665"/>
          </a:xfrm>
          <a:prstGeom prst="rect">
            <a:avLst/>
          </a:prstGeom>
          <a:noFill/>
        </p:spPr>
        <p:txBody>
          <a:bodyPr wrap="square" rtlCol="0" anchor="ctr">
            <a:spAutoFit/>
          </a:bodyPr>
          <a:lstStyle/>
          <a:p>
            <a:pPr algn="ctr"/>
            <a:r>
              <a:rPr lang="cs-CZ" sz="2400" b="1" dirty="0" smtClean="0"/>
              <a:t>VY_22_INOVACE_02_56</a:t>
            </a:r>
            <a:endParaRPr lang="cs-CZ" sz="2400" b="1" dirty="0" smtClean="0"/>
          </a:p>
        </p:txBody>
      </p:sp>
      <p:pic>
        <p:nvPicPr>
          <p:cNvPr id="2" name="Obrázek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20580" y="51853"/>
            <a:ext cx="2710588" cy="792000"/>
          </a:xfrm>
          <a:prstGeom prst="rect">
            <a:avLst/>
          </a:prstGeom>
        </p:spPr>
      </p:pic>
      <p:pic>
        <p:nvPicPr>
          <p:cNvPr id="9" name="Obrázek 8"/>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3053593" y="6117250"/>
            <a:ext cx="3036813" cy="648000"/>
          </a:xfrm>
          <a:prstGeom prst="rect">
            <a:avLst/>
          </a:prstGeom>
        </p:spPr>
      </p:pic>
    </p:spTree>
    <p:extLst>
      <p:ext uri="{BB962C8B-B14F-4D97-AF65-F5344CB8AC3E}">
        <p14:creationId xmlns:p14="http://schemas.microsoft.com/office/powerpoint/2010/main" xmlns="" val="144875622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Přímá spojnice 6"/>
          <p:cNvCxnSpPr/>
          <p:nvPr/>
        </p:nvCxnSpPr>
        <p:spPr>
          <a:xfrm>
            <a:off x="0" y="900000"/>
            <a:ext cx="9144000" cy="0"/>
          </a:xfrm>
          <a:prstGeom prst="line">
            <a:avLst/>
          </a:prstGeom>
          <a:ln w="15875">
            <a:solidFill>
              <a:srgbClr val="EA851B"/>
            </a:solidFill>
          </a:ln>
        </p:spPr>
        <p:style>
          <a:lnRef idx="1">
            <a:schemeClr val="accent1"/>
          </a:lnRef>
          <a:fillRef idx="0">
            <a:schemeClr val="accent1"/>
          </a:fillRef>
          <a:effectRef idx="0">
            <a:schemeClr val="accent1"/>
          </a:effectRef>
          <a:fontRef idx="minor">
            <a:schemeClr val="tx1"/>
          </a:fontRef>
        </p:style>
      </p:cxnSp>
      <p:cxnSp>
        <p:nvCxnSpPr>
          <p:cNvPr id="8" name="Přímá spojnice 7"/>
          <p:cNvCxnSpPr/>
          <p:nvPr/>
        </p:nvCxnSpPr>
        <p:spPr>
          <a:xfrm>
            <a:off x="0" y="6048000"/>
            <a:ext cx="9144000" cy="0"/>
          </a:xfrm>
          <a:prstGeom prst="line">
            <a:avLst/>
          </a:prstGeom>
          <a:ln w="15875">
            <a:solidFill>
              <a:srgbClr val="EA851B"/>
            </a:solidFill>
          </a:ln>
        </p:spPr>
        <p:style>
          <a:lnRef idx="1">
            <a:schemeClr val="accent1"/>
          </a:lnRef>
          <a:fillRef idx="0">
            <a:schemeClr val="accent1"/>
          </a:fillRef>
          <a:effectRef idx="0">
            <a:schemeClr val="accent1"/>
          </a:effectRef>
          <a:fontRef idx="minor">
            <a:schemeClr val="tx1"/>
          </a:fontRef>
        </p:style>
      </p:cxnSp>
      <p:sp>
        <p:nvSpPr>
          <p:cNvPr id="15" name="Zástupný symbol pro číslo snímku 14"/>
          <p:cNvSpPr>
            <a:spLocks noGrp="1"/>
          </p:cNvSpPr>
          <p:nvPr>
            <p:ph type="sldNum" sz="quarter" idx="12"/>
          </p:nvPr>
        </p:nvSpPr>
        <p:spPr>
          <a:xfrm>
            <a:off x="6480000" y="6336000"/>
            <a:ext cx="2133600" cy="365125"/>
          </a:xfrm>
        </p:spPr>
        <p:txBody>
          <a:bodyPr/>
          <a:lstStyle/>
          <a:p>
            <a:fld id="{785D957D-D829-4070-AC89-93F188FE283C}" type="slidenum">
              <a:rPr lang="cs-CZ" smtClean="0"/>
              <a:pPr/>
              <a:t>2</a:t>
            </a:fld>
            <a:endParaRPr lang="cs-CZ" dirty="0"/>
          </a:p>
        </p:txBody>
      </p:sp>
      <p:sp>
        <p:nvSpPr>
          <p:cNvPr id="19" name="Nadpis 1"/>
          <p:cNvSpPr>
            <a:spLocks noGrp="1"/>
          </p:cNvSpPr>
          <p:nvPr>
            <p:ph type="ctrTitle"/>
          </p:nvPr>
        </p:nvSpPr>
        <p:spPr>
          <a:xfrm>
            <a:off x="3203848" y="145207"/>
            <a:ext cx="5652136" cy="728720"/>
          </a:xfrm>
        </p:spPr>
        <p:txBody>
          <a:bodyPr tIns="0">
            <a:normAutofit fontScale="90000"/>
          </a:bodyPr>
          <a:lstStyle/>
          <a:p>
            <a:pPr algn="r">
              <a:spcBef>
                <a:spcPts val="0"/>
              </a:spcBef>
            </a:pPr>
            <a:r>
              <a:rPr lang="cs-CZ" sz="1800" b="1" spc="200" dirty="0" smtClean="0">
                <a:solidFill>
                  <a:srgbClr val="02283F"/>
                </a:solidFill>
                <a:effectLst>
                  <a:outerShdw blurRad="50800" dist="38100" algn="l" rotWithShape="0">
                    <a:prstClr val="black">
                      <a:alpha val="40000"/>
                    </a:prstClr>
                  </a:outerShdw>
                </a:effectLst>
                <a:latin typeface="Book Antiqua" pitchFamily="18" charset="0"/>
                <a:cs typeface="Arial" pitchFamily="34" charset="0"/>
              </a:rPr>
              <a:t>STŘEDNÍ ŠKOLA STAVEBNÍ A TECHNICKÁ</a:t>
            </a:r>
            <a:r>
              <a:rPr lang="cs-CZ" sz="1600" dirty="0" smtClean="0">
                <a:solidFill>
                  <a:srgbClr val="02283F"/>
                </a:solidFill>
                <a:latin typeface="Arial" pitchFamily="34" charset="0"/>
                <a:cs typeface="Arial" pitchFamily="34" charset="0"/>
              </a:rPr>
              <a:t/>
            </a:r>
            <a:br>
              <a:rPr lang="cs-CZ" sz="1600" dirty="0" smtClean="0">
                <a:solidFill>
                  <a:srgbClr val="02283F"/>
                </a:solidFill>
                <a:latin typeface="Arial" pitchFamily="34" charset="0"/>
                <a:cs typeface="Arial" pitchFamily="34" charset="0"/>
              </a:rPr>
            </a:br>
            <a:r>
              <a:rPr lang="cs-CZ" sz="1600" dirty="0" smtClean="0">
                <a:solidFill>
                  <a:srgbClr val="02283F"/>
                </a:solidFill>
                <a:latin typeface="Book Antiqua" pitchFamily="18" charset="0"/>
                <a:cs typeface="Arial" pitchFamily="34" charset="0"/>
              </a:rPr>
              <a:t>Ústí nad Labem, Čelakovského 5, příspěvková organizace</a:t>
            </a:r>
            <a:br>
              <a:rPr lang="cs-CZ" sz="1600" dirty="0" smtClean="0">
                <a:solidFill>
                  <a:srgbClr val="02283F"/>
                </a:solidFill>
                <a:latin typeface="Book Antiqua" pitchFamily="18" charset="0"/>
                <a:cs typeface="Arial" pitchFamily="34" charset="0"/>
              </a:rPr>
            </a:br>
            <a:r>
              <a:rPr lang="cs-CZ" sz="1600" dirty="0" smtClean="0">
                <a:solidFill>
                  <a:srgbClr val="02283F"/>
                </a:solidFill>
                <a:latin typeface="Book Antiqua" pitchFamily="18" charset="0"/>
                <a:cs typeface="Arial" pitchFamily="34" charset="0"/>
              </a:rPr>
              <a:t>Páteřní škola Ústeckého kraje</a:t>
            </a:r>
            <a:endParaRPr lang="cs-CZ" sz="1600" dirty="0">
              <a:solidFill>
                <a:srgbClr val="02283F"/>
              </a:solidFill>
              <a:latin typeface="Book Antiqua" pitchFamily="18" charset="0"/>
              <a:cs typeface="Arial" pitchFamily="34" charset="0"/>
            </a:endParaRPr>
          </a:p>
        </p:txBody>
      </p:sp>
      <p:pic>
        <p:nvPicPr>
          <p:cNvPr id="2" name="Obrázek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20580" y="51853"/>
            <a:ext cx="2710588" cy="792000"/>
          </a:xfrm>
          <a:prstGeom prst="rect">
            <a:avLst/>
          </a:prstGeom>
        </p:spPr>
      </p:pic>
      <p:pic>
        <p:nvPicPr>
          <p:cNvPr id="9" name="Obrázek 8"/>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3053593" y="6117250"/>
            <a:ext cx="3036813" cy="648000"/>
          </a:xfrm>
          <a:prstGeom prst="rect">
            <a:avLst/>
          </a:prstGeom>
        </p:spPr>
      </p:pic>
      <p:sp>
        <p:nvSpPr>
          <p:cNvPr id="11" name="TextovéPole 10"/>
          <p:cNvSpPr txBox="1"/>
          <p:nvPr/>
        </p:nvSpPr>
        <p:spPr>
          <a:xfrm>
            <a:off x="827584" y="1700808"/>
            <a:ext cx="7632848" cy="3477875"/>
          </a:xfrm>
          <a:prstGeom prst="rect">
            <a:avLst/>
          </a:prstGeom>
          <a:noFill/>
        </p:spPr>
        <p:txBody>
          <a:bodyPr wrap="square" rtlCol="0">
            <a:spAutoFit/>
          </a:bodyPr>
          <a:lstStyle/>
          <a:p>
            <a:r>
              <a:rPr lang="cs-CZ" sz="2000" b="1" u="sng" dirty="0" smtClean="0"/>
              <a:t>Neurčitý člen v němčině</a:t>
            </a:r>
          </a:p>
          <a:p>
            <a:r>
              <a:rPr lang="cs-CZ" sz="2000" dirty="0" smtClean="0"/>
              <a:t>Mluvíme-li o nějaké osobě či věci poprvé, používáme člen neurčitý. Neurčitý člen tak označuje věci neznámé, nezmíněné, blíže neurčené. Do češtiny překládáme neurčitý člen jako nějaký, nějaká nebo nějaké, popř. jeden, jedna, jedno.</a:t>
            </a:r>
          </a:p>
          <a:p>
            <a:r>
              <a:rPr lang="cs-CZ" sz="2000" b="1" u="sng" dirty="0" smtClean="0"/>
              <a:t>Určitý člen v němčině</a:t>
            </a:r>
          </a:p>
          <a:p>
            <a:r>
              <a:rPr lang="cs-CZ" sz="2000" b="1" dirty="0" smtClean="0"/>
              <a:t>Když už byla o určité osobě či věci zmínka předtím, používáme člen určitý. Určitý člen tak označuje věcí známé, zmíněné nebo přesně specifikované a určené.V daných příkladech můžeme určitý člen překládat do češtiny jako ukazovací zájmeno.</a:t>
            </a:r>
          </a:p>
          <a:p>
            <a:endParaRPr lang="cs-CZ" sz="2000" dirty="0"/>
          </a:p>
        </p:txBody>
      </p:sp>
      <p:sp>
        <p:nvSpPr>
          <p:cNvPr id="12" name="TextovéPole 11"/>
          <p:cNvSpPr txBox="1"/>
          <p:nvPr/>
        </p:nvSpPr>
        <p:spPr>
          <a:xfrm>
            <a:off x="1749699" y="1052736"/>
            <a:ext cx="5581528" cy="584775"/>
          </a:xfrm>
          <a:prstGeom prst="rect">
            <a:avLst/>
          </a:prstGeom>
          <a:noFill/>
        </p:spPr>
        <p:txBody>
          <a:bodyPr wrap="none" rtlCol="0" anchor="ctr">
            <a:spAutoFit/>
          </a:bodyPr>
          <a:lstStyle/>
          <a:p>
            <a:pPr algn="ctr"/>
            <a:r>
              <a:rPr lang="cs-CZ" sz="3200" b="1" dirty="0" smtClean="0"/>
              <a:t>Pády rodu středního, člen určitý</a:t>
            </a:r>
            <a:endParaRPr lang="cs-CZ" sz="3200" b="1" dirty="0"/>
          </a:p>
        </p:txBody>
      </p:sp>
      <p:pic>
        <p:nvPicPr>
          <p:cNvPr id="3" name="Picture 2" descr="C:\Users\Pracovna\AppData\Local\Microsoft\Windows\Temporary Internet Files\Content.IE5\MF7ETGFB\MP900448287[1].jpg"/>
          <p:cNvPicPr>
            <a:picLocks noChangeAspect="1" noChangeArrowheads="1"/>
          </p:cNvPicPr>
          <p:nvPr/>
        </p:nvPicPr>
        <p:blipFill>
          <a:blip r:embed="rId4" cstate="print"/>
          <a:srcRect/>
          <a:stretch>
            <a:fillRect/>
          </a:stretch>
        </p:blipFill>
        <p:spPr bwMode="auto">
          <a:xfrm>
            <a:off x="755577" y="980728"/>
            <a:ext cx="720080" cy="762569"/>
          </a:xfrm>
          <a:prstGeom prst="rect">
            <a:avLst/>
          </a:prstGeom>
          <a:noFill/>
        </p:spPr>
      </p:pic>
      <p:pic>
        <p:nvPicPr>
          <p:cNvPr id="14" name="Picture 2" descr="C:\Users\Pracovna\AppData\Local\Microsoft\Windows\Temporary Internet Files\Content.IE5\MF7ETGFB\MP900448287[1].jpg"/>
          <p:cNvPicPr>
            <a:picLocks noChangeAspect="1" noChangeArrowheads="1"/>
          </p:cNvPicPr>
          <p:nvPr/>
        </p:nvPicPr>
        <p:blipFill>
          <a:blip r:embed="rId4" cstate="print"/>
          <a:srcRect/>
          <a:stretch>
            <a:fillRect/>
          </a:stretch>
        </p:blipFill>
        <p:spPr bwMode="auto">
          <a:xfrm>
            <a:off x="7596336" y="980728"/>
            <a:ext cx="720080" cy="762569"/>
          </a:xfrm>
          <a:prstGeom prst="rect">
            <a:avLst/>
          </a:prstGeom>
          <a:noFill/>
        </p:spPr>
      </p:pic>
    </p:spTree>
    <p:extLst>
      <p:ext uri="{BB962C8B-B14F-4D97-AF65-F5344CB8AC3E}">
        <p14:creationId xmlns:p14="http://schemas.microsoft.com/office/powerpoint/2010/main" xmlns="" val="400274892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Přímá spojnice 6"/>
          <p:cNvCxnSpPr/>
          <p:nvPr/>
        </p:nvCxnSpPr>
        <p:spPr>
          <a:xfrm>
            <a:off x="0" y="900000"/>
            <a:ext cx="9144000" cy="0"/>
          </a:xfrm>
          <a:prstGeom prst="line">
            <a:avLst/>
          </a:prstGeom>
          <a:ln w="15875">
            <a:solidFill>
              <a:srgbClr val="EA851B"/>
            </a:solidFill>
          </a:ln>
        </p:spPr>
        <p:style>
          <a:lnRef idx="1">
            <a:schemeClr val="accent1"/>
          </a:lnRef>
          <a:fillRef idx="0">
            <a:schemeClr val="accent1"/>
          </a:fillRef>
          <a:effectRef idx="0">
            <a:schemeClr val="accent1"/>
          </a:effectRef>
          <a:fontRef idx="minor">
            <a:schemeClr val="tx1"/>
          </a:fontRef>
        </p:style>
      </p:cxnSp>
      <p:cxnSp>
        <p:nvCxnSpPr>
          <p:cNvPr id="8" name="Přímá spojnice 7"/>
          <p:cNvCxnSpPr/>
          <p:nvPr/>
        </p:nvCxnSpPr>
        <p:spPr>
          <a:xfrm>
            <a:off x="0" y="6048000"/>
            <a:ext cx="9144000" cy="0"/>
          </a:xfrm>
          <a:prstGeom prst="line">
            <a:avLst/>
          </a:prstGeom>
          <a:ln w="15875">
            <a:solidFill>
              <a:srgbClr val="EA851B"/>
            </a:solidFill>
          </a:ln>
        </p:spPr>
        <p:style>
          <a:lnRef idx="1">
            <a:schemeClr val="accent1"/>
          </a:lnRef>
          <a:fillRef idx="0">
            <a:schemeClr val="accent1"/>
          </a:fillRef>
          <a:effectRef idx="0">
            <a:schemeClr val="accent1"/>
          </a:effectRef>
          <a:fontRef idx="minor">
            <a:schemeClr val="tx1"/>
          </a:fontRef>
        </p:style>
      </p:cxnSp>
      <p:sp>
        <p:nvSpPr>
          <p:cNvPr id="15" name="Zástupný symbol pro číslo snímku 14"/>
          <p:cNvSpPr>
            <a:spLocks noGrp="1"/>
          </p:cNvSpPr>
          <p:nvPr>
            <p:ph type="sldNum" sz="quarter" idx="12"/>
          </p:nvPr>
        </p:nvSpPr>
        <p:spPr>
          <a:xfrm>
            <a:off x="6480000" y="6336000"/>
            <a:ext cx="2133600" cy="365125"/>
          </a:xfrm>
        </p:spPr>
        <p:txBody>
          <a:bodyPr/>
          <a:lstStyle/>
          <a:p>
            <a:fld id="{785D957D-D829-4070-AC89-93F188FE283C}" type="slidenum">
              <a:rPr lang="cs-CZ" smtClean="0"/>
              <a:pPr/>
              <a:t>3</a:t>
            </a:fld>
            <a:endParaRPr lang="cs-CZ" dirty="0"/>
          </a:p>
        </p:txBody>
      </p:sp>
      <p:sp>
        <p:nvSpPr>
          <p:cNvPr id="19" name="Nadpis 1"/>
          <p:cNvSpPr>
            <a:spLocks noGrp="1"/>
          </p:cNvSpPr>
          <p:nvPr>
            <p:ph type="ctrTitle"/>
          </p:nvPr>
        </p:nvSpPr>
        <p:spPr>
          <a:xfrm>
            <a:off x="3203848" y="145207"/>
            <a:ext cx="5652136" cy="728720"/>
          </a:xfrm>
        </p:spPr>
        <p:txBody>
          <a:bodyPr tIns="0">
            <a:normAutofit fontScale="90000"/>
          </a:bodyPr>
          <a:lstStyle/>
          <a:p>
            <a:pPr algn="r">
              <a:spcBef>
                <a:spcPts val="0"/>
              </a:spcBef>
            </a:pPr>
            <a:r>
              <a:rPr lang="cs-CZ" sz="1800" b="1" spc="200" dirty="0" smtClean="0">
                <a:solidFill>
                  <a:srgbClr val="02283F"/>
                </a:solidFill>
                <a:effectLst>
                  <a:outerShdw blurRad="50800" dist="38100" algn="l" rotWithShape="0">
                    <a:prstClr val="black">
                      <a:alpha val="40000"/>
                    </a:prstClr>
                  </a:outerShdw>
                </a:effectLst>
                <a:latin typeface="Book Antiqua" pitchFamily="18" charset="0"/>
                <a:cs typeface="Arial" pitchFamily="34" charset="0"/>
              </a:rPr>
              <a:t>STŘEDNÍ ŠKOLA STAVEBNÍ A TECHNICKÁ</a:t>
            </a:r>
            <a:r>
              <a:rPr lang="cs-CZ" sz="1600" dirty="0" smtClean="0">
                <a:solidFill>
                  <a:srgbClr val="02283F"/>
                </a:solidFill>
                <a:latin typeface="Arial" pitchFamily="34" charset="0"/>
                <a:cs typeface="Arial" pitchFamily="34" charset="0"/>
              </a:rPr>
              <a:t/>
            </a:r>
            <a:br>
              <a:rPr lang="cs-CZ" sz="1600" dirty="0" smtClean="0">
                <a:solidFill>
                  <a:srgbClr val="02283F"/>
                </a:solidFill>
                <a:latin typeface="Arial" pitchFamily="34" charset="0"/>
                <a:cs typeface="Arial" pitchFamily="34" charset="0"/>
              </a:rPr>
            </a:br>
            <a:r>
              <a:rPr lang="cs-CZ" sz="1600" dirty="0" smtClean="0">
                <a:solidFill>
                  <a:srgbClr val="02283F"/>
                </a:solidFill>
                <a:latin typeface="Book Antiqua" pitchFamily="18" charset="0"/>
                <a:cs typeface="Arial" pitchFamily="34" charset="0"/>
              </a:rPr>
              <a:t>Ústí nad Labem, Čelakovského 5, příspěvková organizace</a:t>
            </a:r>
            <a:br>
              <a:rPr lang="cs-CZ" sz="1600" dirty="0" smtClean="0">
                <a:solidFill>
                  <a:srgbClr val="02283F"/>
                </a:solidFill>
                <a:latin typeface="Book Antiqua" pitchFamily="18" charset="0"/>
                <a:cs typeface="Arial" pitchFamily="34" charset="0"/>
              </a:rPr>
            </a:br>
            <a:r>
              <a:rPr lang="cs-CZ" sz="1600" dirty="0" smtClean="0">
                <a:solidFill>
                  <a:srgbClr val="02283F"/>
                </a:solidFill>
                <a:latin typeface="Book Antiqua" pitchFamily="18" charset="0"/>
                <a:cs typeface="Arial" pitchFamily="34" charset="0"/>
              </a:rPr>
              <a:t>Páteřní škola Ústeckého kraje</a:t>
            </a:r>
            <a:endParaRPr lang="cs-CZ" sz="1600" dirty="0">
              <a:solidFill>
                <a:srgbClr val="02283F"/>
              </a:solidFill>
              <a:latin typeface="Book Antiqua" pitchFamily="18" charset="0"/>
              <a:cs typeface="Arial" pitchFamily="34" charset="0"/>
            </a:endParaRPr>
          </a:p>
        </p:txBody>
      </p:sp>
      <p:pic>
        <p:nvPicPr>
          <p:cNvPr id="2" name="Obrázek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20580" y="51853"/>
            <a:ext cx="2710588" cy="792000"/>
          </a:xfrm>
          <a:prstGeom prst="rect">
            <a:avLst/>
          </a:prstGeom>
        </p:spPr>
      </p:pic>
      <p:pic>
        <p:nvPicPr>
          <p:cNvPr id="9" name="Obrázek 8"/>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3053593" y="6117250"/>
            <a:ext cx="3036813" cy="648000"/>
          </a:xfrm>
          <a:prstGeom prst="rect">
            <a:avLst/>
          </a:prstGeom>
        </p:spPr>
      </p:pic>
      <p:sp>
        <p:nvSpPr>
          <p:cNvPr id="11" name="TextovéPole 10"/>
          <p:cNvSpPr txBox="1"/>
          <p:nvPr/>
        </p:nvSpPr>
        <p:spPr>
          <a:xfrm>
            <a:off x="827584" y="1700808"/>
            <a:ext cx="7632848" cy="2554545"/>
          </a:xfrm>
          <a:prstGeom prst="rect">
            <a:avLst/>
          </a:prstGeom>
          <a:noFill/>
        </p:spPr>
        <p:txBody>
          <a:bodyPr wrap="square" rtlCol="0">
            <a:spAutoFit/>
          </a:bodyPr>
          <a:lstStyle/>
          <a:p>
            <a:r>
              <a:rPr lang="cs-CZ" sz="2000" b="1" dirty="0" smtClean="0"/>
              <a:t>Němčina používá na rozdíl od češtiny pouze čtyři pády.</a:t>
            </a:r>
            <a:r>
              <a:rPr lang="cs-CZ" sz="2000" dirty="0" smtClean="0"/>
              <a:t/>
            </a:r>
            <a:br>
              <a:rPr lang="cs-CZ" sz="2000" dirty="0" smtClean="0"/>
            </a:br>
            <a:r>
              <a:rPr lang="cs-CZ" sz="2000" dirty="0" smtClean="0"/>
              <a:t/>
            </a:r>
            <a:br>
              <a:rPr lang="cs-CZ" sz="2000" dirty="0" smtClean="0"/>
            </a:br>
            <a:r>
              <a:rPr lang="cs-CZ" sz="2000" u="sng" dirty="0" smtClean="0"/>
              <a:t>Pádové otázky v němčině</a:t>
            </a:r>
            <a:r>
              <a:rPr lang="cs-CZ" sz="2000" dirty="0" smtClean="0"/>
              <a:t>:</a:t>
            </a:r>
            <a:br>
              <a:rPr lang="cs-CZ" sz="2000" dirty="0" smtClean="0"/>
            </a:br>
            <a:r>
              <a:rPr lang="cs-CZ" sz="2000" dirty="0" smtClean="0"/>
              <a:t/>
            </a:r>
            <a:br>
              <a:rPr lang="cs-CZ" sz="2000" dirty="0" smtClean="0"/>
            </a:br>
            <a:r>
              <a:rPr lang="cs-CZ" sz="2000" dirty="0" smtClean="0"/>
              <a:t>1. pád – </a:t>
            </a:r>
            <a:r>
              <a:rPr lang="cs-CZ" sz="2000" dirty="0" err="1" smtClean="0"/>
              <a:t>Wer</a:t>
            </a:r>
            <a:r>
              <a:rPr lang="cs-CZ" sz="2000" dirty="0" smtClean="0"/>
              <a:t> oder </a:t>
            </a:r>
            <a:r>
              <a:rPr lang="cs-CZ" sz="2000" dirty="0" err="1" smtClean="0"/>
              <a:t>was</a:t>
            </a:r>
            <a:r>
              <a:rPr lang="cs-CZ" sz="2000" dirty="0" smtClean="0"/>
              <a:t> – Kdo? Co?</a:t>
            </a:r>
            <a:br>
              <a:rPr lang="cs-CZ" sz="2000" dirty="0" smtClean="0"/>
            </a:br>
            <a:r>
              <a:rPr lang="cs-CZ" sz="2000" dirty="0" smtClean="0"/>
              <a:t>2. pád – </a:t>
            </a:r>
            <a:r>
              <a:rPr lang="cs-CZ" sz="2000" dirty="0" err="1" smtClean="0"/>
              <a:t>Wessen</a:t>
            </a:r>
            <a:r>
              <a:rPr lang="cs-CZ" sz="2000" dirty="0" smtClean="0"/>
              <a:t> – Čí?</a:t>
            </a:r>
            <a:br>
              <a:rPr lang="cs-CZ" sz="2000" dirty="0" smtClean="0"/>
            </a:br>
            <a:r>
              <a:rPr lang="cs-CZ" sz="2000" dirty="0" smtClean="0"/>
              <a:t>3. pád – </a:t>
            </a:r>
            <a:r>
              <a:rPr lang="cs-CZ" sz="2000" dirty="0" err="1" smtClean="0"/>
              <a:t>Wem</a:t>
            </a:r>
            <a:r>
              <a:rPr lang="cs-CZ" sz="2000" dirty="0" smtClean="0"/>
              <a:t> – Komu? </a:t>
            </a:r>
            <a:br>
              <a:rPr lang="cs-CZ" sz="2000" dirty="0" smtClean="0"/>
            </a:br>
            <a:r>
              <a:rPr lang="cs-CZ" sz="2000" dirty="0" smtClean="0"/>
              <a:t>4. pád – </a:t>
            </a:r>
            <a:r>
              <a:rPr lang="cs-CZ" sz="2000" dirty="0" err="1" smtClean="0"/>
              <a:t>Wen</a:t>
            </a:r>
            <a:r>
              <a:rPr lang="cs-CZ" sz="2000" dirty="0" smtClean="0"/>
              <a:t> oder </a:t>
            </a:r>
            <a:r>
              <a:rPr lang="cs-CZ" sz="2000" dirty="0" err="1" smtClean="0"/>
              <a:t>was</a:t>
            </a:r>
            <a:r>
              <a:rPr lang="cs-CZ" sz="2000" dirty="0" smtClean="0"/>
              <a:t> – Koho? Co?</a:t>
            </a:r>
            <a:endParaRPr lang="cs-CZ" sz="2000" dirty="0"/>
          </a:p>
        </p:txBody>
      </p:sp>
      <p:sp>
        <p:nvSpPr>
          <p:cNvPr id="12" name="TextovéPole 11"/>
          <p:cNvSpPr txBox="1"/>
          <p:nvPr/>
        </p:nvSpPr>
        <p:spPr>
          <a:xfrm>
            <a:off x="1749699" y="1052736"/>
            <a:ext cx="5581528" cy="584775"/>
          </a:xfrm>
          <a:prstGeom prst="rect">
            <a:avLst/>
          </a:prstGeom>
          <a:noFill/>
        </p:spPr>
        <p:txBody>
          <a:bodyPr wrap="none" rtlCol="0" anchor="ctr">
            <a:spAutoFit/>
          </a:bodyPr>
          <a:lstStyle/>
          <a:p>
            <a:pPr algn="ctr"/>
            <a:r>
              <a:rPr lang="cs-CZ" sz="3200" b="1" dirty="0" smtClean="0"/>
              <a:t>Pády rodu středního, člen určitý</a:t>
            </a:r>
            <a:endParaRPr lang="cs-CZ" sz="3200" b="1" dirty="0"/>
          </a:p>
        </p:txBody>
      </p:sp>
    </p:spTree>
    <p:extLst>
      <p:ext uri="{BB962C8B-B14F-4D97-AF65-F5344CB8AC3E}">
        <p14:creationId xmlns:p14="http://schemas.microsoft.com/office/powerpoint/2010/main" xmlns="" val="400274892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Přímá spojnice 6"/>
          <p:cNvCxnSpPr/>
          <p:nvPr/>
        </p:nvCxnSpPr>
        <p:spPr>
          <a:xfrm>
            <a:off x="0" y="900000"/>
            <a:ext cx="9144000" cy="0"/>
          </a:xfrm>
          <a:prstGeom prst="line">
            <a:avLst/>
          </a:prstGeom>
          <a:ln w="15875">
            <a:solidFill>
              <a:srgbClr val="EA851B"/>
            </a:solidFill>
          </a:ln>
        </p:spPr>
        <p:style>
          <a:lnRef idx="1">
            <a:schemeClr val="accent1"/>
          </a:lnRef>
          <a:fillRef idx="0">
            <a:schemeClr val="accent1"/>
          </a:fillRef>
          <a:effectRef idx="0">
            <a:schemeClr val="accent1"/>
          </a:effectRef>
          <a:fontRef idx="minor">
            <a:schemeClr val="tx1"/>
          </a:fontRef>
        </p:style>
      </p:cxnSp>
      <p:cxnSp>
        <p:nvCxnSpPr>
          <p:cNvPr id="8" name="Přímá spojnice 7"/>
          <p:cNvCxnSpPr/>
          <p:nvPr/>
        </p:nvCxnSpPr>
        <p:spPr>
          <a:xfrm>
            <a:off x="0" y="6048000"/>
            <a:ext cx="9144000" cy="0"/>
          </a:xfrm>
          <a:prstGeom prst="line">
            <a:avLst/>
          </a:prstGeom>
          <a:ln w="15875">
            <a:solidFill>
              <a:srgbClr val="EA851B"/>
            </a:solidFill>
          </a:ln>
        </p:spPr>
        <p:style>
          <a:lnRef idx="1">
            <a:schemeClr val="accent1"/>
          </a:lnRef>
          <a:fillRef idx="0">
            <a:schemeClr val="accent1"/>
          </a:fillRef>
          <a:effectRef idx="0">
            <a:schemeClr val="accent1"/>
          </a:effectRef>
          <a:fontRef idx="minor">
            <a:schemeClr val="tx1"/>
          </a:fontRef>
        </p:style>
      </p:cxnSp>
      <p:sp>
        <p:nvSpPr>
          <p:cNvPr id="15" name="Zástupný symbol pro číslo snímku 14"/>
          <p:cNvSpPr>
            <a:spLocks noGrp="1"/>
          </p:cNvSpPr>
          <p:nvPr>
            <p:ph type="sldNum" sz="quarter" idx="12"/>
          </p:nvPr>
        </p:nvSpPr>
        <p:spPr>
          <a:xfrm>
            <a:off x="6480000" y="6336000"/>
            <a:ext cx="2133600" cy="365125"/>
          </a:xfrm>
        </p:spPr>
        <p:txBody>
          <a:bodyPr/>
          <a:lstStyle/>
          <a:p>
            <a:fld id="{785D957D-D829-4070-AC89-93F188FE283C}" type="slidenum">
              <a:rPr lang="cs-CZ" smtClean="0"/>
              <a:pPr/>
              <a:t>4</a:t>
            </a:fld>
            <a:endParaRPr lang="cs-CZ" dirty="0"/>
          </a:p>
        </p:txBody>
      </p:sp>
      <p:sp>
        <p:nvSpPr>
          <p:cNvPr id="19" name="Nadpis 1"/>
          <p:cNvSpPr>
            <a:spLocks noGrp="1"/>
          </p:cNvSpPr>
          <p:nvPr>
            <p:ph type="ctrTitle"/>
          </p:nvPr>
        </p:nvSpPr>
        <p:spPr>
          <a:xfrm>
            <a:off x="3203848" y="145207"/>
            <a:ext cx="5652136" cy="728720"/>
          </a:xfrm>
        </p:spPr>
        <p:txBody>
          <a:bodyPr tIns="0">
            <a:normAutofit fontScale="90000"/>
          </a:bodyPr>
          <a:lstStyle/>
          <a:p>
            <a:pPr algn="r">
              <a:spcBef>
                <a:spcPts val="0"/>
              </a:spcBef>
            </a:pPr>
            <a:r>
              <a:rPr lang="cs-CZ" sz="1800" b="1" spc="200" dirty="0" smtClean="0">
                <a:solidFill>
                  <a:srgbClr val="02283F"/>
                </a:solidFill>
                <a:effectLst>
                  <a:outerShdw blurRad="50800" dist="38100" algn="l" rotWithShape="0">
                    <a:prstClr val="black">
                      <a:alpha val="40000"/>
                    </a:prstClr>
                  </a:outerShdw>
                </a:effectLst>
                <a:latin typeface="Book Antiqua" pitchFamily="18" charset="0"/>
                <a:cs typeface="Arial" pitchFamily="34" charset="0"/>
              </a:rPr>
              <a:t>STŘEDNÍ ŠKOLA STAVEBNÍ A TECHNICKÁ</a:t>
            </a:r>
            <a:r>
              <a:rPr lang="cs-CZ" sz="1600" dirty="0" smtClean="0">
                <a:solidFill>
                  <a:srgbClr val="02283F"/>
                </a:solidFill>
                <a:latin typeface="Arial" pitchFamily="34" charset="0"/>
                <a:cs typeface="Arial" pitchFamily="34" charset="0"/>
              </a:rPr>
              <a:t/>
            </a:r>
            <a:br>
              <a:rPr lang="cs-CZ" sz="1600" dirty="0" smtClean="0">
                <a:solidFill>
                  <a:srgbClr val="02283F"/>
                </a:solidFill>
                <a:latin typeface="Arial" pitchFamily="34" charset="0"/>
                <a:cs typeface="Arial" pitchFamily="34" charset="0"/>
              </a:rPr>
            </a:br>
            <a:r>
              <a:rPr lang="cs-CZ" sz="1600" dirty="0" smtClean="0">
                <a:solidFill>
                  <a:srgbClr val="02283F"/>
                </a:solidFill>
                <a:latin typeface="Book Antiqua" pitchFamily="18" charset="0"/>
                <a:cs typeface="Arial" pitchFamily="34" charset="0"/>
              </a:rPr>
              <a:t>Ústí nad Labem, Čelakovského 5, příspěvková organizace</a:t>
            </a:r>
            <a:br>
              <a:rPr lang="cs-CZ" sz="1600" dirty="0" smtClean="0">
                <a:solidFill>
                  <a:srgbClr val="02283F"/>
                </a:solidFill>
                <a:latin typeface="Book Antiqua" pitchFamily="18" charset="0"/>
                <a:cs typeface="Arial" pitchFamily="34" charset="0"/>
              </a:rPr>
            </a:br>
            <a:r>
              <a:rPr lang="cs-CZ" sz="1600" dirty="0" smtClean="0">
                <a:solidFill>
                  <a:srgbClr val="02283F"/>
                </a:solidFill>
                <a:latin typeface="Book Antiqua" pitchFamily="18" charset="0"/>
                <a:cs typeface="Arial" pitchFamily="34" charset="0"/>
              </a:rPr>
              <a:t>Páteřní škola Ústeckého kraje</a:t>
            </a:r>
            <a:endParaRPr lang="cs-CZ" sz="1600" dirty="0">
              <a:solidFill>
                <a:srgbClr val="02283F"/>
              </a:solidFill>
              <a:latin typeface="Book Antiqua" pitchFamily="18" charset="0"/>
              <a:cs typeface="Arial" pitchFamily="34" charset="0"/>
            </a:endParaRPr>
          </a:p>
        </p:txBody>
      </p:sp>
      <p:pic>
        <p:nvPicPr>
          <p:cNvPr id="2" name="Obrázek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20580" y="51853"/>
            <a:ext cx="2710588" cy="792000"/>
          </a:xfrm>
          <a:prstGeom prst="rect">
            <a:avLst/>
          </a:prstGeom>
        </p:spPr>
      </p:pic>
      <p:pic>
        <p:nvPicPr>
          <p:cNvPr id="9" name="Obrázek 8"/>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3053593" y="6117250"/>
            <a:ext cx="3036813" cy="648000"/>
          </a:xfrm>
          <a:prstGeom prst="rect">
            <a:avLst/>
          </a:prstGeom>
        </p:spPr>
      </p:pic>
      <p:sp>
        <p:nvSpPr>
          <p:cNvPr id="11" name="TextovéPole 10"/>
          <p:cNvSpPr txBox="1"/>
          <p:nvPr/>
        </p:nvSpPr>
        <p:spPr>
          <a:xfrm>
            <a:off x="827584" y="1700808"/>
            <a:ext cx="7632848" cy="1631216"/>
          </a:xfrm>
          <a:prstGeom prst="rect">
            <a:avLst/>
          </a:prstGeom>
          <a:noFill/>
        </p:spPr>
        <p:txBody>
          <a:bodyPr wrap="square" rtlCol="0">
            <a:spAutoFit/>
          </a:bodyPr>
          <a:lstStyle/>
          <a:p>
            <a:r>
              <a:rPr lang="cs-CZ" sz="2000" b="1" u="sng" dirty="0" smtClean="0">
                <a:solidFill>
                  <a:srgbClr val="FF0000"/>
                </a:solidFill>
              </a:rPr>
              <a:t>Určitý člen</a:t>
            </a:r>
            <a:r>
              <a:rPr lang="cs-CZ" sz="2000" b="1" dirty="0" smtClean="0">
                <a:solidFill>
                  <a:srgbClr val="FF0000"/>
                </a:solidFill>
              </a:rPr>
              <a:t> </a:t>
            </a:r>
            <a:r>
              <a:rPr lang="cs-CZ" sz="2000" dirty="0" smtClean="0"/>
              <a:t>– všechna podstatná jména (píší se počátečním velkým písmenem), která mají člen </a:t>
            </a:r>
            <a:r>
              <a:rPr lang="cs-CZ" sz="2000" b="1" dirty="0" err="1" smtClean="0">
                <a:solidFill>
                  <a:srgbClr val="00B050"/>
                </a:solidFill>
              </a:rPr>
              <a:t>das</a:t>
            </a:r>
            <a:r>
              <a:rPr lang="cs-CZ" sz="2000" dirty="0" smtClean="0"/>
              <a:t> (používá se i koncové –</a:t>
            </a:r>
            <a:r>
              <a:rPr lang="cs-CZ" sz="2000" b="1" dirty="0" smtClean="0">
                <a:solidFill>
                  <a:srgbClr val="00B050"/>
                </a:solidFill>
              </a:rPr>
              <a:t>s</a:t>
            </a:r>
            <a:r>
              <a:rPr lang="cs-CZ" sz="2000" dirty="0" smtClean="0"/>
              <a:t>) </a:t>
            </a:r>
            <a:r>
              <a:rPr lang="cs-CZ" sz="2000" b="1" dirty="0" smtClean="0">
                <a:solidFill>
                  <a:srgbClr val="00B050"/>
                </a:solidFill>
              </a:rPr>
              <a:t>jsou rodu středního.</a:t>
            </a:r>
            <a:r>
              <a:rPr lang="cs-CZ" sz="2000" b="1" dirty="0" smtClean="0"/>
              <a:t> </a:t>
            </a:r>
            <a:r>
              <a:rPr lang="cs-CZ" sz="2000" dirty="0" err="1" smtClean="0"/>
              <a:t>Das</a:t>
            </a:r>
            <a:r>
              <a:rPr lang="cs-CZ" sz="2000" dirty="0" smtClean="0"/>
              <a:t> překládáme jako to. </a:t>
            </a:r>
            <a:r>
              <a:rPr lang="cs-CZ" sz="2000" b="1" dirty="0" smtClean="0">
                <a:solidFill>
                  <a:srgbClr val="FF0000"/>
                </a:solidFill>
              </a:rPr>
              <a:t>Člen určitý překládáme jako to.</a:t>
            </a:r>
            <a:r>
              <a:rPr lang="cs-CZ" sz="2000" dirty="0" smtClean="0"/>
              <a:t/>
            </a:r>
            <a:br>
              <a:rPr lang="cs-CZ" sz="2000" dirty="0" smtClean="0"/>
            </a:br>
            <a:endParaRPr lang="cs-CZ" sz="2000" dirty="0" smtClean="0"/>
          </a:p>
          <a:p>
            <a:r>
              <a:rPr lang="cs-CZ" sz="2000" dirty="0" smtClean="0"/>
              <a:t> </a:t>
            </a:r>
            <a:endParaRPr lang="cs-CZ" sz="2000" dirty="0"/>
          </a:p>
        </p:txBody>
      </p:sp>
      <p:sp>
        <p:nvSpPr>
          <p:cNvPr id="12" name="TextovéPole 11"/>
          <p:cNvSpPr txBox="1"/>
          <p:nvPr/>
        </p:nvSpPr>
        <p:spPr>
          <a:xfrm>
            <a:off x="1749699" y="1052736"/>
            <a:ext cx="5581528" cy="584775"/>
          </a:xfrm>
          <a:prstGeom prst="rect">
            <a:avLst/>
          </a:prstGeom>
          <a:noFill/>
        </p:spPr>
        <p:txBody>
          <a:bodyPr wrap="none" rtlCol="0" anchor="ctr">
            <a:spAutoFit/>
          </a:bodyPr>
          <a:lstStyle/>
          <a:p>
            <a:pPr algn="ctr"/>
            <a:r>
              <a:rPr lang="cs-CZ" sz="3200" b="1" dirty="0" smtClean="0"/>
              <a:t>Pády rodu středního, člen určitý</a:t>
            </a:r>
            <a:endParaRPr lang="cs-CZ" sz="3200" b="1" dirty="0"/>
          </a:p>
        </p:txBody>
      </p:sp>
      <p:graphicFrame>
        <p:nvGraphicFramePr>
          <p:cNvPr id="10" name="Tabulka 9"/>
          <p:cNvGraphicFramePr>
            <a:graphicFrameLocks noGrp="1"/>
          </p:cNvGraphicFramePr>
          <p:nvPr/>
        </p:nvGraphicFramePr>
        <p:xfrm>
          <a:off x="1151620" y="2996951"/>
          <a:ext cx="6840760" cy="2536697"/>
        </p:xfrm>
        <a:graphic>
          <a:graphicData uri="http://schemas.openxmlformats.org/drawingml/2006/table">
            <a:tbl>
              <a:tblPr firstRow="1" bandRow="1">
                <a:tableStyleId>{5C22544A-7EE6-4342-B048-85BDC9FD1C3A}</a:tableStyleId>
              </a:tblPr>
              <a:tblGrid>
                <a:gridCol w="936104"/>
                <a:gridCol w="1224136"/>
                <a:gridCol w="1440160"/>
                <a:gridCol w="1368152"/>
                <a:gridCol w="1872208"/>
              </a:tblGrid>
              <a:tr h="393161">
                <a:tc>
                  <a:txBody>
                    <a:bodyPr/>
                    <a:lstStyle/>
                    <a:p>
                      <a:pPr algn="ctr"/>
                      <a:r>
                        <a:rPr lang="cs-CZ" dirty="0" smtClean="0"/>
                        <a:t>Pád</a:t>
                      </a:r>
                      <a:endParaRPr lang="cs-CZ" dirty="0"/>
                    </a:p>
                  </a:txBody>
                  <a:tcPr/>
                </a:tc>
                <a:tc>
                  <a:txBody>
                    <a:bodyPr/>
                    <a:lstStyle/>
                    <a:p>
                      <a:pPr algn="ctr"/>
                      <a:r>
                        <a:rPr lang="cs-CZ" dirty="0" smtClean="0"/>
                        <a:t>V němčině</a:t>
                      </a:r>
                      <a:endParaRPr lang="cs-CZ" dirty="0"/>
                    </a:p>
                  </a:txBody>
                  <a:tcPr/>
                </a:tc>
                <a:tc>
                  <a:txBody>
                    <a:bodyPr/>
                    <a:lstStyle/>
                    <a:p>
                      <a:pPr algn="ctr"/>
                      <a:r>
                        <a:rPr lang="cs-CZ" dirty="0" smtClean="0"/>
                        <a:t>V češtině</a:t>
                      </a:r>
                      <a:endParaRPr lang="cs-CZ" dirty="0"/>
                    </a:p>
                  </a:txBody>
                  <a:tcPr/>
                </a:tc>
                <a:tc>
                  <a:txBody>
                    <a:bodyPr/>
                    <a:lstStyle/>
                    <a:p>
                      <a:pPr algn="ctr"/>
                      <a:r>
                        <a:rPr lang="cs-CZ" dirty="0" smtClean="0"/>
                        <a:t>Příklad</a:t>
                      </a:r>
                      <a:endParaRPr lang="cs-CZ" dirty="0"/>
                    </a:p>
                  </a:txBody>
                  <a:tcPr/>
                </a:tc>
                <a:tc>
                  <a:txBody>
                    <a:bodyPr/>
                    <a:lstStyle/>
                    <a:p>
                      <a:pPr algn="ctr"/>
                      <a:r>
                        <a:rPr lang="cs-CZ" dirty="0" smtClean="0"/>
                        <a:t>Překlad</a:t>
                      </a:r>
                      <a:endParaRPr lang="cs-CZ" dirty="0"/>
                    </a:p>
                  </a:txBody>
                  <a:tcPr/>
                </a:tc>
              </a:tr>
              <a:tr h="535884">
                <a:tc>
                  <a:txBody>
                    <a:bodyPr/>
                    <a:lstStyle/>
                    <a:p>
                      <a:pPr algn="ctr"/>
                      <a:r>
                        <a:rPr lang="cs-CZ" dirty="0" smtClean="0"/>
                        <a:t>1.</a:t>
                      </a:r>
                      <a:endParaRPr lang="cs-CZ" dirty="0"/>
                    </a:p>
                  </a:txBody>
                  <a:tcPr/>
                </a:tc>
                <a:tc>
                  <a:txBody>
                    <a:bodyPr/>
                    <a:lstStyle/>
                    <a:p>
                      <a:pPr algn="ctr"/>
                      <a:r>
                        <a:rPr lang="cs-CZ" dirty="0" err="1" smtClean="0">
                          <a:solidFill>
                            <a:srgbClr val="FF0000"/>
                          </a:solidFill>
                        </a:rPr>
                        <a:t>Das</a:t>
                      </a:r>
                      <a:endParaRPr lang="cs-CZ" dirty="0">
                        <a:solidFill>
                          <a:srgbClr val="FF0000"/>
                        </a:solidFill>
                      </a:endParaRPr>
                    </a:p>
                  </a:txBody>
                  <a:tcPr/>
                </a:tc>
                <a:tc>
                  <a:txBody>
                    <a:bodyPr/>
                    <a:lstStyle/>
                    <a:p>
                      <a:pPr algn="ctr"/>
                      <a:r>
                        <a:rPr lang="cs-CZ" dirty="0" smtClean="0"/>
                        <a:t>To</a:t>
                      </a:r>
                      <a:endParaRPr lang="cs-CZ"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cs-CZ" dirty="0" err="1" smtClean="0">
                          <a:solidFill>
                            <a:srgbClr val="FF0000"/>
                          </a:solidFill>
                        </a:rPr>
                        <a:t>Das</a:t>
                      </a:r>
                      <a:r>
                        <a:rPr lang="cs-CZ" dirty="0" smtClean="0"/>
                        <a:t> </a:t>
                      </a:r>
                      <a:r>
                        <a:rPr lang="cs-CZ" dirty="0" err="1" smtClean="0"/>
                        <a:t>Kind</a:t>
                      </a:r>
                      <a:endParaRPr lang="cs-CZ" dirty="0"/>
                    </a:p>
                  </a:txBody>
                  <a:tcPr/>
                </a:tc>
                <a:tc>
                  <a:txBody>
                    <a:bodyPr/>
                    <a:lstStyle/>
                    <a:p>
                      <a:pPr algn="ctr"/>
                      <a:r>
                        <a:rPr lang="cs-CZ" dirty="0" smtClean="0"/>
                        <a:t>To dítě</a:t>
                      </a:r>
                      <a:endParaRPr lang="cs-CZ" dirty="0"/>
                    </a:p>
                  </a:txBody>
                  <a:tcPr/>
                </a:tc>
              </a:tr>
              <a:tr h="535884">
                <a:tc>
                  <a:txBody>
                    <a:bodyPr/>
                    <a:lstStyle/>
                    <a:p>
                      <a:pPr algn="ctr"/>
                      <a:r>
                        <a:rPr lang="cs-CZ" dirty="0" smtClean="0"/>
                        <a:t>2.</a:t>
                      </a:r>
                      <a:endParaRPr lang="cs-CZ" dirty="0"/>
                    </a:p>
                  </a:txBody>
                  <a:tcPr/>
                </a:tc>
                <a:tc>
                  <a:txBody>
                    <a:bodyPr/>
                    <a:lstStyle/>
                    <a:p>
                      <a:pPr algn="ctr"/>
                      <a:r>
                        <a:rPr lang="cs-CZ" dirty="0" smtClean="0">
                          <a:solidFill>
                            <a:srgbClr val="FF0000"/>
                          </a:solidFill>
                        </a:rPr>
                        <a:t>Des</a:t>
                      </a:r>
                      <a:r>
                        <a:rPr lang="cs-CZ" dirty="0" smtClean="0"/>
                        <a:t>   - </a:t>
                      </a:r>
                      <a:r>
                        <a:rPr lang="cs-CZ" dirty="0" smtClean="0">
                          <a:solidFill>
                            <a:srgbClr val="0070C0"/>
                          </a:solidFill>
                        </a:rPr>
                        <a:t>s</a:t>
                      </a:r>
                      <a:endParaRPr lang="cs-CZ" dirty="0">
                        <a:solidFill>
                          <a:srgbClr val="0070C0"/>
                        </a:solidFill>
                      </a:endParaRPr>
                    </a:p>
                  </a:txBody>
                  <a:tcPr/>
                </a:tc>
                <a:tc>
                  <a:txBody>
                    <a:bodyPr/>
                    <a:lstStyle/>
                    <a:p>
                      <a:pPr algn="ctr"/>
                      <a:r>
                        <a:rPr lang="cs-CZ" dirty="0" smtClean="0"/>
                        <a:t>Bez toho</a:t>
                      </a:r>
                      <a:endParaRPr lang="cs-CZ" dirty="0"/>
                    </a:p>
                  </a:txBody>
                  <a:tcPr/>
                </a:tc>
                <a:tc>
                  <a:txBody>
                    <a:bodyPr/>
                    <a:lstStyle/>
                    <a:p>
                      <a:pPr algn="ctr"/>
                      <a:r>
                        <a:rPr lang="cs-CZ" dirty="0" smtClean="0">
                          <a:solidFill>
                            <a:srgbClr val="FF0000"/>
                          </a:solidFill>
                        </a:rPr>
                        <a:t>Des</a:t>
                      </a:r>
                      <a:r>
                        <a:rPr lang="cs-CZ" dirty="0" smtClean="0"/>
                        <a:t> </a:t>
                      </a:r>
                      <a:r>
                        <a:rPr lang="cs-CZ" dirty="0" err="1" smtClean="0"/>
                        <a:t>Kind</a:t>
                      </a:r>
                      <a:r>
                        <a:rPr lang="cs-CZ" dirty="0" err="1" smtClean="0">
                          <a:solidFill>
                            <a:srgbClr val="0070C0"/>
                          </a:solidFill>
                        </a:rPr>
                        <a:t>es</a:t>
                      </a:r>
                      <a:endParaRPr lang="cs-CZ" dirty="0">
                        <a:solidFill>
                          <a:srgbClr val="0070C0"/>
                        </a:solidFill>
                      </a:endParaRPr>
                    </a:p>
                  </a:txBody>
                  <a:tcPr/>
                </a:tc>
                <a:tc>
                  <a:txBody>
                    <a:bodyPr/>
                    <a:lstStyle/>
                    <a:p>
                      <a:pPr algn="ctr"/>
                      <a:r>
                        <a:rPr lang="cs-CZ" dirty="0" smtClean="0"/>
                        <a:t>Bez toho dítěte</a:t>
                      </a:r>
                      <a:endParaRPr lang="cs-CZ" dirty="0"/>
                    </a:p>
                  </a:txBody>
                  <a:tcPr/>
                </a:tc>
              </a:tr>
              <a:tr h="535884">
                <a:tc>
                  <a:txBody>
                    <a:bodyPr/>
                    <a:lstStyle/>
                    <a:p>
                      <a:pPr algn="ctr"/>
                      <a:r>
                        <a:rPr lang="cs-CZ" dirty="0" smtClean="0"/>
                        <a:t>3.</a:t>
                      </a:r>
                      <a:endParaRPr lang="cs-CZ" dirty="0"/>
                    </a:p>
                  </a:txBody>
                  <a:tcPr/>
                </a:tc>
                <a:tc>
                  <a:txBody>
                    <a:bodyPr/>
                    <a:lstStyle/>
                    <a:p>
                      <a:pPr algn="ctr"/>
                      <a:r>
                        <a:rPr lang="cs-CZ" dirty="0" err="1" smtClean="0">
                          <a:solidFill>
                            <a:srgbClr val="FF0000"/>
                          </a:solidFill>
                        </a:rPr>
                        <a:t>Dem</a:t>
                      </a:r>
                      <a:endParaRPr lang="cs-CZ" dirty="0">
                        <a:solidFill>
                          <a:srgbClr val="FF0000"/>
                        </a:solidFill>
                      </a:endParaRPr>
                    </a:p>
                  </a:txBody>
                  <a:tcPr/>
                </a:tc>
                <a:tc>
                  <a:txBody>
                    <a:bodyPr/>
                    <a:lstStyle/>
                    <a:p>
                      <a:pPr algn="ctr"/>
                      <a:r>
                        <a:rPr lang="cs-CZ" dirty="0" smtClean="0"/>
                        <a:t>Tomu</a:t>
                      </a:r>
                      <a:endParaRPr lang="cs-CZ"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cs-CZ" dirty="0" err="1" smtClean="0">
                          <a:solidFill>
                            <a:srgbClr val="FF0000"/>
                          </a:solidFill>
                        </a:rPr>
                        <a:t>Dem</a:t>
                      </a:r>
                      <a:r>
                        <a:rPr lang="cs-CZ" dirty="0" smtClean="0"/>
                        <a:t> </a:t>
                      </a:r>
                      <a:r>
                        <a:rPr lang="cs-CZ" dirty="0" err="1" smtClean="0"/>
                        <a:t>Kind</a:t>
                      </a:r>
                      <a:endParaRPr lang="cs-CZ" dirty="0"/>
                    </a:p>
                  </a:txBody>
                  <a:tcPr/>
                </a:tc>
                <a:tc>
                  <a:txBody>
                    <a:bodyPr/>
                    <a:lstStyle/>
                    <a:p>
                      <a:pPr algn="ctr"/>
                      <a:r>
                        <a:rPr lang="cs-CZ" dirty="0" smtClean="0"/>
                        <a:t>Tomu dítěti</a:t>
                      </a:r>
                      <a:endParaRPr lang="cs-CZ" dirty="0"/>
                    </a:p>
                  </a:txBody>
                  <a:tcPr/>
                </a:tc>
              </a:tr>
              <a:tr h="535884">
                <a:tc>
                  <a:txBody>
                    <a:bodyPr/>
                    <a:lstStyle/>
                    <a:p>
                      <a:pPr algn="ctr"/>
                      <a:r>
                        <a:rPr lang="cs-CZ" dirty="0" smtClean="0"/>
                        <a:t>4.</a:t>
                      </a:r>
                      <a:endParaRPr lang="cs-CZ" dirty="0"/>
                    </a:p>
                  </a:txBody>
                  <a:tcPr/>
                </a:tc>
                <a:tc>
                  <a:txBody>
                    <a:bodyPr/>
                    <a:lstStyle/>
                    <a:p>
                      <a:pPr algn="ctr"/>
                      <a:r>
                        <a:rPr lang="cs-CZ" dirty="0" err="1" smtClean="0">
                          <a:solidFill>
                            <a:srgbClr val="FF0000"/>
                          </a:solidFill>
                        </a:rPr>
                        <a:t>Das</a:t>
                      </a:r>
                      <a:endParaRPr lang="cs-CZ" dirty="0">
                        <a:solidFill>
                          <a:srgbClr val="FF0000"/>
                        </a:solidFill>
                      </a:endParaRPr>
                    </a:p>
                  </a:txBody>
                  <a:tcPr/>
                </a:tc>
                <a:tc>
                  <a:txBody>
                    <a:bodyPr/>
                    <a:lstStyle/>
                    <a:p>
                      <a:pPr algn="ctr"/>
                      <a:r>
                        <a:rPr lang="cs-CZ" dirty="0" smtClean="0"/>
                        <a:t>To</a:t>
                      </a:r>
                      <a:endParaRPr lang="cs-CZ"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cs-CZ" dirty="0" err="1" smtClean="0">
                          <a:solidFill>
                            <a:srgbClr val="FF0000"/>
                          </a:solidFill>
                        </a:rPr>
                        <a:t>Das</a:t>
                      </a:r>
                      <a:r>
                        <a:rPr lang="cs-CZ" dirty="0" smtClean="0"/>
                        <a:t> </a:t>
                      </a:r>
                      <a:r>
                        <a:rPr lang="cs-CZ" dirty="0" err="1" smtClean="0"/>
                        <a:t>Kind</a:t>
                      </a:r>
                      <a:endParaRPr lang="cs-CZ" dirty="0"/>
                    </a:p>
                  </a:txBody>
                  <a:tcPr/>
                </a:tc>
                <a:tc>
                  <a:txBody>
                    <a:bodyPr/>
                    <a:lstStyle/>
                    <a:p>
                      <a:pPr algn="ctr"/>
                      <a:r>
                        <a:rPr lang="cs-CZ" dirty="0" smtClean="0"/>
                        <a:t>To dítě</a:t>
                      </a:r>
                      <a:endParaRPr lang="cs-CZ" dirty="0"/>
                    </a:p>
                  </a:txBody>
                  <a:tcPr/>
                </a:tc>
              </a:tr>
            </a:tbl>
          </a:graphicData>
        </a:graphic>
      </p:graphicFrame>
    </p:spTree>
    <p:extLst>
      <p:ext uri="{BB962C8B-B14F-4D97-AF65-F5344CB8AC3E}">
        <p14:creationId xmlns:p14="http://schemas.microsoft.com/office/powerpoint/2010/main" xmlns="" val="400274892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Přímá spojnice 6"/>
          <p:cNvCxnSpPr/>
          <p:nvPr/>
        </p:nvCxnSpPr>
        <p:spPr>
          <a:xfrm>
            <a:off x="0" y="900000"/>
            <a:ext cx="9144000" cy="0"/>
          </a:xfrm>
          <a:prstGeom prst="line">
            <a:avLst/>
          </a:prstGeom>
          <a:ln w="15875">
            <a:solidFill>
              <a:srgbClr val="EA851B"/>
            </a:solidFill>
          </a:ln>
        </p:spPr>
        <p:style>
          <a:lnRef idx="1">
            <a:schemeClr val="accent1"/>
          </a:lnRef>
          <a:fillRef idx="0">
            <a:schemeClr val="accent1"/>
          </a:fillRef>
          <a:effectRef idx="0">
            <a:schemeClr val="accent1"/>
          </a:effectRef>
          <a:fontRef idx="minor">
            <a:schemeClr val="tx1"/>
          </a:fontRef>
        </p:style>
      </p:cxnSp>
      <p:cxnSp>
        <p:nvCxnSpPr>
          <p:cNvPr id="8" name="Přímá spojnice 7"/>
          <p:cNvCxnSpPr/>
          <p:nvPr/>
        </p:nvCxnSpPr>
        <p:spPr>
          <a:xfrm>
            <a:off x="0" y="6048000"/>
            <a:ext cx="9144000" cy="0"/>
          </a:xfrm>
          <a:prstGeom prst="line">
            <a:avLst/>
          </a:prstGeom>
          <a:ln w="15875">
            <a:solidFill>
              <a:srgbClr val="EA851B"/>
            </a:solidFill>
          </a:ln>
        </p:spPr>
        <p:style>
          <a:lnRef idx="1">
            <a:schemeClr val="accent1"/>
          </a:lnRef>
          <a:fillRef idx="0">
            <a:schemeClr val="accent1"/>
          </a:fillRef>
          <a:effectRef idx="0">
            <a:schemeClr val="accent1"/>
          </a:effectRef>
          <a:fontRef idx="minor">
            <a:schemeClr val="tx1"/>
          </a:fontRef>
        </p:style>
      </p:cxnSp>
      <p:sp>
        <p:nvSpPr>
          <p:cNvPr id="15" name="Zástupný symbol pro číslo snímku 14"/>
          <p:cNvSpPr>
            <a:spLocks noGrp="1"/>
          </p:cNvSpPr>
          <p:nvPr>
            <p:ph type="sldNum" sz="quarter" idx="12"/>
          </p:nvPr>
        </p:nvSpPr>
        <p:spPr>
          <a:xfrm>
            <a:off x="6480000" y="6336000"/>
            <a:ext cx="2133600" cy="365125"/>
          </a:xfrm>
        </p:spPr>
        <p:txBody>
          <a:bodyPr/>
          <a:lstStyle/>
          <a:p>
            <a:fld id="{785D957D-D829-4070-AC89-93F188FE283C}" type="slidenum">
              <a:rPr lang="cs-CZ" smtClean="0"/>
              <a:pPr/>
              <a:t>5</a:t>
            </a:fld>
            <a:endParaRPr lang="cs-CZ" dirty="0"/>
          </a:p>
        </p:txBody>
      </p:sp>
      <p:sp>
        <p:nvSpPr>
          <p:cNvPr id="19" name="Nadpis 1"/>
          <p:cNvSpPr>
            <a:spLocks noGrp="1"/>
          </p:cNvSpPr>
          <p:nvPr>
            <p:ph type="ctrTitle"/>
          </p:nvPr>
        </p:nvSpPr>
        <p:spPr>
          <a:xfrm>
            <a:off x="3203848" y="145207"/>
            <a:ext cx="5652136" cy="728720"/>
          </a:xfrm>
        </p:spPr>
        <p:txBody>
          <a:bodyPr tIns="0">
            <a:normAutofit fontScale="90000"/>
          </a:bodyPr>
          <a:lstStyle/>
          <a:p>
            <a:pPr algn="r">
              <a:spcBef>
                <a:spcPts val="0"/>
              </a:spcBef>
            </a:pPr>
            <a:r>
              <a:rPr lang="cs-CZ" sz="1800" b="1" spc="200" dirty="0" smtClean="0">
                <a:solidFill>
                  <a:srgbClr val="02283F"/>
                </a:solidFill>
                <a:effectLst>
                  <a:outerShdw blurRad="50800" dist="38100" algn="l" rotWithShape="0">
                    <a:prstClr val="black">
                      <a:alpha val="40000"/>
                    </a:prstClr>
                  </a:outerShdw>
                </a:effectLst>
                <a:latin typeface="Book Antiqua" pitchFamily="18" charset="0"/>
                <a:cs typeface="Arial" pitchFamily="34" charset="0"/>
              </a:rPr>
              <a:t>STŘEDNÍ ŠKOLA STAVEBNÍ A TECHNICKÁ</a:t>
            </a:r>
            <a:r>
              <a:rPr lang="cs-CZ" sz="1600" dirty="0" smtClean="0">
                <a:solidFill>
                  <a:srgbClr val="02283F"/>
                </a:solidFill>
                <a:latin typeface="Arial" pitchFamily="34" charset="0"/>
                <a:cs typeface="Arial" pitchFamily="34" charset="0"/>
              </a:rPr>
              <a:t/>
            </a:r>
            <a:br>
              <a:rPr lang="cs-CZ" sz="1600" dirty="0" smtClean="0">
                <a:solidFill>
                  <a:srgbClr val="02283F"/>
                </a:solidFill>
                <a:latin typeface="Arial" pitchFamily="34" charset="0"/>
                <a:cs typeface="Arial" pitchFamily="34" charset="0"/>
              </a:rPr>
            </a:br>
            <a:r>
              <a:rPr lang="cs-CZ" sz="1600" dirty="0" smtClean="0">
                <a:solidFill>
                  <a:srgbClr val="02283F"/>
                </a:solidFill>
                <a:latin typeface="Book Antiqua" pitchFamily="18" charset="0"/>
                <a:cs typeface="Arial" pitchFamily="34" charset="0"/>
              </a:rPr>
              <a:t>Ústí nad Labem, Čelakovského 5, příspěvková organizace</a:t>
            </a:r>
            <a:br>
              <a:rPr lang="cs-CZ" sz="1600" dirty="0" smtClean="0">
                <a:solidFill>
                  <a:srgbClr val="02283F"/>
                </a:solidFill>
                <a:latin typeface="Book Antiqua" pitchFamily="18" charset="0"/>
                <a:cs typeface="Arial" pitchFamily="34" charset="0"/>
              </a:rPr>
            </a:br>
            <a:r>
              <a:rPr lang="cs-CZ" sz="1600" dirty="0" smtClean="0">
                <a:solidFill>
                  <a:srgbClr val="02283F"/>
                </a:solidFill>
                <a:latin typeface="Book Antiqua" pitchFamily="18" charset="0"/>
                <a:cs typeface="Arial" pitchFamily="34" charset="0"/>
              </a:rPr>
              <a:t>Páteřní škola Ústeckého kraje</a:t>
            </a:r>
            <a:endParaRPr lang="cs-CZ" sz="1600" dirty="0">
              <a:solidFill>
                <a:srgbClr val="02283F"/>
              </a:solidFill>
              <a:latin typeface="Book Antiqua" pitchFamily="18" charset="0"/>
              <a:cs typeface="Arial" pitchFamily="34" charset="0"/>
            </a:endParaRPr>
          </a:p>
        </p:txBody>
      </p:sp>
      <p:pic>
        <p:nvPicPr>
          <p:cNvPr id="2" name="Obrázek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20580" y="51853"/>
            <a:ext cx="2710588" cy="792000"/>
          </a:xfrm>
          <a:prstGeom prst="rect">
            <a:avLst/>
          </a:prstGeom>
        </p:spPr>
      </p:pic>
      <p:pic>
        <p:nvPicPr>
          <p:cNvPr id="9" name="Obrázek 8"/>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3053593" y="6117250"/>
            <a:ext cx="3036813" cy="648000"/>
          </a:xfrm>
          <a:prstGeom prst="rect">
            <a:avLst/>
          </a:prstGeom>
        </p:spPr>
      </p:pic>
      <p:sp>
        <p:nvSpPr>
          <p:cNvPr id="11" name="TextovéPole 10"/>
          <p:cNvSpPr txBox="1"/>
          <p:nvPr/>
        </p:nvSpPr>
        <p:spPr>
          <a:xfrm>
            <a:off x="827584" y="1700809"/>
            <a:ext cx="7632848" cy="2554545"/>
          </a:xfrm>
          <a:prstGeom prst="rect">
            <a:avLst/>
          </a:prstGeom>
          <a:noFill/>
        </p:spPr>
        <p:txBody>
          <a:bodyPr wrap="square" rtlCol="0">
            <a:spAutoFit/>
          </a:bodyPr>
          <a:lstStyle/>
          <a:p>
            <a:r>
              <a:rPr lang="cs-CZ" sz="2000" b="1" u="sng" dirty="0" smtClean="0"/>
              <a:t>Příklady:</a:t>
            </a:r>
          </a:p>
          <a:p>
            <a:r>
              <a:rPr lang="cs-CZ" sz="2000" dirty="0" smtClean="0"/>
              <a:t/>
            </a:r>
            <a:br>
              <a:rPr lang="cs-CZ" sz="2000" dirty="0" smtClean="0"/>
            </a:br>
            <a:r>
              <a:rPr lang="cs-CZ" sz="2000" dirty="0" smtClean="0"/>
              <a:t>1. </a:t>
            </a:r>
            <a:r>
              <a:rPr lang="cs-CZ" sz="2000" b="1" dirty="0" err="1" smtClean="0">
                <a:solidFill>
                  <a:srgbClr val="FF0000"/>
                </a:solidFill>
              </a:rPr>
              <a:t>Das</a:t>
            </a:r>
            <a:r>
              <a:rPr lang="cs-CZ" sz="2000" dirty="0" smtClean="0"/>
              <a:t> </a:t>
            </a:r>
            <a:r>
              <a:rPr lang="cs-CZ" sz="2000" dirty="0" err="1" smtClean="0"/>
              <a:t>Haus</a:t>
            </a:r>
            <a:r>
              <a:rPr lang="cs-CZ" sz="2000" dirty="0" smtClean="0"/>
              <a:t> (dům)</a:t>
            </a:r>
            <a:r>
              <a:rPr lang="cs-CZ" sz="2000" b="1" dirty="0" smtClean="0">
                <a:solidFill>
                  <a:srgbClr val="FF0000"/>
                </a:solidFill>
              </a:rPr>
              <a:t> 	 </a:t>
            </a:r>
            <a:r>
              <a:rPr lang="cs-CZ" sz="2000" b="1" dirty="0" err="1" smtClean="0">
                <a:solidFill>
                  <a:srgbClr val="FF0000"/>
                </a:solidFill>
              </a:rPr>
              <a:t>Das</a:t>
            </a:r>
            <a:r>
              <a:rPr lang="cs-CZ" sz="2000" dirty="0" smtClean="0"/>
              <a:t> </a:t>
            </a:r>
            <a:r>
              <a:rPr lang="cs-CZ" sz="2000" dirty="0" err="1" smtClean="0"/>
              <a:t>Mädchen</a:t>
            </a:r>
            <a:r>
              <a:rPr lang="cs-CZ" sz="2000" dirty="0" smtClean="0"/>
              <a:t> (děvče)	</a:t>
            </a:r>
            <a:r>
              <a:rPr lang="cs-CZ" sz="2000" b="1" dirty="0" smtClean="0">
                <a:solidFill>
                  <a:srgbClr val="FF0000"/>
                </a:solidFill>
              </a:rPr>
              <a:t> </a:t>
            </a:r>
            <a:r>
              <a:rPr lang="cs-CZ" sz="2000" b="1" dirty="0" err="1" smtClean="0">
                <a:solidFill>
                  <a:srgbClr val="FF0000"/>
                </a:solidFill>
              </a:rPr>
              <a:t>Das</a:t>
            </a:r>
            <a:r>
              <a:rPr lang="cs-CZ" sz="2000" dirty="0" smtClean="0"/>
              <a:t> </a:t>
            </a:r>
            <a:r>
              <a:rPr lang="cs-CZ" sz="2000" dirty="0" err="1" smtClean="0"/>
              <a:t>Buch</a:t>
            </a:r>
            <a:r>
              <a:rPr lang="cs-CZ" sz="2000" dirty="0" smtClean="0"/>
              <a:t> (kniha)</a:t>
            </a:r>
          </a:p>
          <a:p>
            <a:r>
              <a:rPr lang="cs-CZ" sz="2000" dirty="0" smtClean="0"/>
              <a:t>2. </a:t>
            </a:r>
            <a:r>
              <a:rPr lang="cs-CZ" sz="2000" b="1" dirty="0" smtClean="0">
                <a:solidFill>
                  <a:srgbClr val="FFC000"/>
                </a:solidFill>
              </a:rPr>
              <a:t>Des</a:t>
            </a:r>
            <a:r>
              <a:rPr lang="cs-CZ" sz="2000" dirty="0" smtClean="0"/>
              <a:t> </a:t>
            </a:r>
            <a:r>
              <a:rPr lang="cs-CZ" sz="2000" dirty="0" err="1" smtClean="0"/>
              <a:t>Haus</a:t>
            </a:r>
            <a:r>
              <a:rPr lang="cs-CZ" sz="2000" dirty="0" err="1" smtClean="0">
                <a:solidFill>
                  <a:srgbClr val="0070C0"/>
                </a:solidFill>
              </a:rPr>
              <a:t>e</a:t>
            </a:r>
            <a:r>
              <a:rPr lang="cs-CZ" sz="2000" b="1" dirty="0" err="1" smtClean="0">
                <a:solidFill>
                  <a:srgbClr val="0070C0"/>
                </a:solidFill>
              </a:rPr>
              <a:t>s</a:t>
            </a:r>
            <a:r>
              <a:rPr lang="cs-CZ" sz="2000" dirty="0" smtClean="0"/>
              <a:t>		</a:t>
            </a:r>
            <a:r>
              <a:rPr lang="cs-CZ" sz="2000" b="1" dirty="0" smtClean="0">
                <a:solidFill>
                  <a:srgbClr val="FFC000"/>
                </a:solidFill>
              </a:rPr>
              <a:t> Des</a:t>
            </a:r>
            <a:r>
              <a:rPr lang="cs-CZ" sz="2000" dirty="0" smtClean="0"/>
              <a:t> </a:t>
            </a:r>
            <a:r>
              <a:rPr lang="cs-CZ" sz="2000" dirty="0" err="1" smtClean="0"/>
              <a:t>Mädchen</a:t>
            </a:r>
            <a:r>
              <a:rPr lang="cs-CZ" sz="2000" b="1" dirty="0" err="1" smtClean="0">
                <a:solidFill>
                  <a:srgbClr val="0070C0"/>
                </a:solidFill>
              </a:rPr>
              <a:t>s</a:t>
            </a:r>
            <a:r>
              <a:rPr lang="cs-CZ" sz="2000" dirty="0" smtClean="0"/>
              <a:t>		</a:t>
            </a:r>
            <a:r>
              <a:rPr lang="cs-CZ" sz="2000" b="1" dirty="0" smtClean="0">
                <a:solidFill>
                  <a:srgbClr val="FFC000"/>
                </a:solidFill>
              </a:rPr>
              <a:t> Des</a:t>
            </a:r>
            <a:r>
              <a:rPr lang="cs-CZ" sz="2000" dirty="0" smtClean="0"/>
              <a:t> </a:t>
            </a:r>
            <a:r>
              <a:rPr lang="cs-CZ" sz="2000" dirty="0" err="1" smtClean="0"/>
              <a:t>Buch</a:t>
            </a:r>
            <a:r>
              <a:rPr lang="cs-CZ" sz="2000" dirty="0" err="1" smtClean="0">
                <a:solidFill>
                  <a:srgbClr val="0070C0"/>
                </a:solidFill>
              </a:rPr>
              <a:t>e</a:t>
            </a:r>
            <a:r>
              <a:rPr lang="cs-CZ" sz="2000" b="1" dirty="0" err="1" smtClean="0">
                <a:solidFill>
                  <a:srgbClr val="0070C0"/>
                </a:solidFill>
              </a:rPr>
              <a:t>s</a:t>
            </a:r>
            <a:endParaRPr lang="cs-CZ" sz="2000" b="1" dirty="0" smtClean="0">
              <a:solidFill>
                <a:srgbClr val="0070C0"/>
              </a:solidFill>
            </a:endParaRPr>
          </a:p>
          <a:p>
            <a:r>
              <a:rPr lang="cs-CZ" sz="2000" dirty="0" smtClean="0"/>
              <a:t>3</a:t>
            </a:r>
            <a:r>
              <a:rPr lang="cs-CZ" sz="2000" b="1" dirty="0" smtClean="0"/>
              <a:t>.</a:t>
            </a:r>
            <a:r>
              <a:rPr lang="cs-CZ" sz="2000" b="1" dirty="0" smtClean="0">
                <a:solidFill>
                  <a:srgbClr val="FF0000"/>
                </a:solidFill>
              </a:rPr>
              <a:t> </a:t>
            </a:r>
            <a:r>
              <a:rPr lang="cs-CZ" sz="2000" b="1" dirty="0" err="1" smtClean="0">
                <a:solidFill>
                  <a:srgbClr val="7030A0"/>
                </a:solidFill>
              </a:rPr>
              <a:t>Dem</a:t>
            </a:r>
            <a:r>
              <a:rPr lang="cs-CZ" sz="2000" b="1" dirty="0" smtClean="0">
                <a:solidFill>
                  <a:srgbClr val="FF0000"/>
                </a:solidFill>
              </a:rPr>
              <a:t> </a:t>
            </a:r>
            <a:r>
              <a:rPr lang="cs-CZ" sz="2000" dirty="0" err="1" smtClean="0"/>
              <a:t>Haus</a:t>
            </a:r>
            <a:r>
              <a:rPr lang="cs-CZ" sz="2000" dirty="0" smtClean="0"/>
              <a:t> 		</a:t>
            </a:r>
            <a:r>
              <a:rPr lang="cs-CZ" sz="2000" b="1" dirty="0" smtClean="0">
                <a:solidFill>
                  <a:srgbClr val="7030A0"/>
                </a:solidFill>
              </a:rPr>
              <a:t> </a:t>
            </a:r>
            <a:r>
              <a:rPr lang="cs-CZ" sz="2000" b="1" dirty="0" err="1" smtClean="0">
                <a:solidFill>
                  <a:srgbClr val="7030A0"/>
                </a:solidFill>
              </a:rPr>
              <a:t>Dem</a:t>
            </a:r>
            <a:r>
              <a:rPr lang="cs-CZ" sz="2000" dirty="0" smtClean="0"/>
              <a:t> </a:t>
            </a:r>
            <a:r>
              <a:rPr lang="cs-CZ" sz="2000" dirty="0" err="1" smtClean="0"/>
              <a:t>Mädchen</a:t>
            </a:r>
            <a:r>
              <a:rPr lang="cs-CZ" sz="2000" dirty="0" smtClean="0"/>
              <a:t> 		</a:t>
            </a:r>
            <a:r>
              <a:rPr lang="cs-CZ" sz="2000" b="1" dirty="0" smtClean="0">
                <a:solidFill>
                  <a:srgbClr val="7030A0"/>
                </a:solidFill>
              </a:rPr>
              <a:t> </a:t>
            </a:r>
            <a:r>
              <a:rPr lang="cs-CZ" sz="2000" b="1" dirty="0" err="1" smtClean="0">
                <a:solidFill>
                  <a:srgbClr val="7030A0"/>
                </a:solidFill>
              </a:rPr>
              <a:t>Dem</a:t>
            </a:r>
            <a:r>
              <a:rPr lang="cs-CZ" sz="2000" dirty="0" smtClean="0"/>
              <a:t> </a:t>
            </a:r>
            <a:r>
              <a:rPr lang="cs-CZ" sz="2000" dirty="0" err="1" smtClean="0"/>
              <a:t>Buch</a:t>
            </a:r>
            <a:endParaRPr lang="cs-CZ" sz="2000" dirty="0" smtClean="0"/>
          </a:p>
          <a:p>
            <a:r>
              <a:rPr lang="cs-CZ" sz="2000" dirty="0" smtClean="0"/>
              <a:t>4. </a:t>
            </a:r>
            <a:r>
              <a:rPr lang="cs-CZ" sz="2000" b="1" dirty="0" err="1" smtClean="0">
                <a:solidFill>
                  <a:srgbClr val="00B050"/>
                </a:solidFill>
              </a:rPr>
              <a:t>Das</a:t>
            </a:r>
            <a:r>
              <a:rPr lang="cs-CZ" sz="2000" dirty="0" smtClean="0"/>
              <a:t> </a:t>
            </a:r>
            <a:r>
              <a:rPr lang="cs-CZ" sz="2000" dirty="0" err="1" smtClean="0"/>
              <a:t>Haus</a:t>
            </a:r>
            <a:r>
              <a:rPr lang="cs-CZ" sz="2000" dirty="0" smtClean="0"/>
              <a:t> 		</a:t>
            </a:r>
            <a:r>
              <a:rPr lang="cs-CZ" sz="2000" b="1" dirty="0" smtClean="0">
                <a:solidFill>
                  <a:srgbClr val="00B050"/>
                </a:solidFill>
              </a:rPr>
              <a:t> </a:t>
            </a:r>
            <a:r>
              <a:rPr lang="cs-CZ" sz="2000" b="1" dirty="0" err="1" smtClean="0">
                <a:solidFill>
                  <a:srgbClr val="00B050"/>
                </a:solidFill>
              </a:rPr>
              <a:t>Das</a:t>
            </a:r>
            <a:r>
              <a:rPr lang="cs-CZ" sz="2000" dirty="0" smtClean="0"/>
              <a:t> </a:t>
            </a:r>
            <a:r>
              <a:rPr lang="cs-CZ" sz="2000" dirty="0" err="1" smtClean="0"/>
              <a:t>Mädchen</a:t>
            </a:r>
            <a:r>
              <a:rPr lang="cs-CZ" sz="2000" dirty="0" smtClean="0"/>
              <a:t> 		</a:t>
            </a:r>
            <a:r>
              <a:rPr lang="cs-CZ" sz="2000" b="1" dirty="0" smtClean="0">
                <a:solidFill>
                  <a:srgbClr val="00B050"/>
                </a:solidFill>
              </a:rPr>
              <a:t> </a:t>
            </a:r>
            <a:r>
              <a:rPr lang="cs-CZ" sz="2000" b="1" dirty="0" err="1" smtClean="0">
                <a:solidFill>
                  <a:srgbClr val="00B050"/>
                </a:solidFill>
              </a:rPr>
              <a:t>Das</a:t>
            </a:r>
            <a:r>
              <a:rPr lang="cs-CZ" sz="2000" dirty="0" smtClean="0"/>
              <a:t> </a:t>
            </a:r>
            <a:r>
              <a:rPr lang="cs-CZ" sz="2000" dirty="0" err="1" smtClean="0"/>
              <a:t>Buch</a:t>
            </a:r>
            <a:endParaRPr lang="cs-CZ" sz="2000" dirty="0" smtClean="0"/>
          </a:p>
          <a:p>
            <a:endParaRPr lang="cs-CZ" sz="2000" dirty="0" smtClean="0"/>
          </a:p>
          <a:p>
            <a:r>
              <a:rPr lang="cs-CZ" sz="2000" dirty="0" smtClean="0"/>
              <a:t> </a:t>
            </a:r>
            <a:endParaRPr lang="cs-CZ" sz="2000" dirty="0"/>
          </a:p>
        </p:txBody>
      </p:sp>
      <p:sp>
        <p:nvSpPr>
          <p:cNvPr id="12" name="TextovéPole 11"/>
          <p:cNvSpPr txBox="1"/>
          <p:nvPr/>
        </p:nvSpPr>
        <p:spPr>
          <a:xfrm>
            <a:off x="1749699" y="1052736"/>
            <a:ext cx="5581528" cy="584775"/>
          </a:xfrm>
          <a:prstGeom prst="rect">
            <a:avLst/>
          </a:prstGeom>
          <a:noFill/>
        </p:spPr>
        <p:txBody>
          <a:bodyPr wrap="none" rtlCol="0" anchor="ctr">
            <a:spAutoFit/>
          </a:bodyPr>
          <a:lstStyle/>
          <a:p>
            <a:pPr algn="ctr"/>
            <a:r>
              <a:rPr lang="cs-CZ" sz="3200" b="1" dirty="0" smtClean="0"/>
              <a:t>Pády rodu středního, člen určitý</a:t>
            </a:r>
            <a:endParaRPr lang="cs-CZ" sz="3200" b="1" dirty="0"/>
          </a:p>
        </p:txBody>
      </p:sp>
      <p:sp>
        <p:nvSpPr>
          <p:cNvPr id="13" name="TextovéPole 12"/>
          <p:cNvSpPr txBox="1"/>
          <p:nvPr/>
        </p:nvSpPr>
        <p:spPr>
          <a:xfrm>
            <a:off x="899592" y="5157192"/>
            <a:ext cx="5904656" cy="646331"/>
          </a:xfrm>
          <a:prstGeom prst="rect">
            <a:avLst/>
          </a:prstGeom>
          <a:noFill/>
        </p:spPr>
        <p:txBody>
          <a:bodyPr wrap="square" rtlCol="0">
            <a:spAutoFit/>
          </a:bodyPr>
          <a:lstStyle/>
          <a:p>
            <a:r>
              <a:rPr lang="cs-CZ" b="1" dirty="0" smtClean="0">
                <a:solidFill>
                  <a:srgbClr val="0070C0"/>
                </a:solidFill>
              </a:rPr>
              <a:t>Ve 2. pádě je koncovka podstatného – s !!!</a:t>
            </a:r>
          </a:p>
          <a:p>
            <a:endParaRPr lang="cs-CZ" dirty="0"/>
          </a:p>
        </p:txBody>
      </p:sp>
      <p:pic>
        <p:nvPicPr>
          <p:cNvPr id="2050" name="Picture 2" descr="C:\Users\Pracovna\AppData\Local\Microsoft\Windows\Temporary Internet Files\Content.IE5\MF7ETGFB\MP900448275[1].jpg"/>
          <p:cNvPicPr>
            <a:picLocks noChangeAspect="1" noChangeArrowheads="1"/>
          </p:cNvPicPr>
          <p:nvPr/>
        </p:nvPicPr>
        <p:blipFill>
          <a:blip r:embed="rId4" cstate="print"/>
          <a:srcRect/>
          <a:stretch>
            <a:fillRect/>
          </a:stretch>
        </p:blipFill>
        <p:spPr bwMode="auto">
          <a:xfrm>
            <a:off x="755576" y="3573016"/>
            <a:ext cx="2383274" cy="1584176"/>
          </a:xfrm>
          <a:prstGeom prst="rect">
            <a:avLst/>
          </a:prstGeom>
          <a:noFill/>
        </p:spPr>
      </p:pic>
      <p:pic>
        <p:nvPicPr>
          <p:cNvPr id="2051" name="Picture 3" descr="C:\Users\Pracovna\AppData\Local\Microsoft\Windows\Temporary Internet Files\Content.IE5\ZA3WJWZ3\MP900448565[1].jpg"/>
          <p:cNvPicPr>
            <a:picLocks noChangeAspect="1" noChangeArrowheads="1"/>
          </p:cNvPicPr>
          <p:nvPr/>
        </p:nvPicPr>
        <p:blipFill>
          <a:blip r:embed="rId5" cstate="print"/>
          <a:srcRect/>
          <a:stretch>
            <a:fillRect/>
          </a:stretch>
        </p:blipFill>
        <p:spPr bwMode="auto">
          <a:xfrm>
            <a:off x="3995936" y="3789040"/>
            <a:ext cx="1296144" cy="1404156"/>
          </a:xfrm>
          <a:prstGeom prst="rect">
            <a:avLst/>
          </a:prstGeom>
          <a:noFill/>
        </p:spPr>
      </p:pic>
      <p:pic>
        <p:nvPicPr>
          <p:cNvPr id="2052" name="Picture 4" descr="C:\Users\Pracovna\AppData\Local\Microsoft\Windows\Temporary Internet Files\Content.IE5\MF7ETGFB\MC900441734[1].png"/>
          <p:cNvPicPr>
            <a:picLocks noChangeAspect="1" noChangeArrowheads="1"/>
          </p:cNvPicPr>
          <p:nvPr/>
        </p:nvPicPr>
        <p:blipFill>
          <a:blip r:embed="rId6" cstate="print"/>
          <a:srcRect/>
          <a:stretch>
            <a:fillRect/>
          </a:stretch>
        </p:blipFill>
        <p:spPr bwMode="auto">
          <a:xfrm>
            <a:off x="6444208" y="3717032"/>
            <a:ext cx="1296144" cy="1296144"/>
          </a:xfrm>
          <a:prstGeom prst="rect">
            <a:avLst/>
          </a:prstGeom>
          <a:noFill/>
        </p:spPr>
      </p:pic>
    </p:spTree>
    <p:extLst>
      <p:ext uri="{BB962C8B-B14F-4D97-AF65-F5344CB8AC3E}">
        <p14:creationId xmlns:p14="http://schemas.microsoft.com/office/powerpoint/2010/main" xmlns="" val="400274892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Přímá spojnice 6"/>
          <p:cNvCxnSpPr/>
          <p:nvPr/>
        </p:nvCxnSpPr>
        <p:spPr>
          <a:xfrm>
            <a:off x="0" y="900000"/>
            <a:ext cx="9144000" cy="0"/>
          </a:xfrm>
          <a:prstGeom prst="line">
            <a:avLst/>
          </a:prstGeom>
          <a:ln w="15875">
            <a:solidFill>
              <a:srgbClr val="EA851B"/>
            </a:solidFill>
          </a:ln>
        </p:spPr>
        <p:style>
          <a:lnRef idx="1">
            <a:schemeClr val="accent1"/>
          </a:lnRef>
          <a:fillRef idx="0">
            <a:schemeClr val="accent1"/>
          </a:fillRef>
          <a:effectRef idx="0">
            <a:schemeClr val="accent1"/>
          </a:effectRef>
          <a:fontRef idx="minor">
            <a:schemeClr val="tx1"/>
          </a:fontRef>
        </p:style>
      </p:cxnSp>
      <p:cxnSp>
        <p:nvCxnSpPr>
          <p:cNvPr id="8" name="Přímá spojnice 7"/>
          <p:cNvCxnSpPr/>
          <p:nvPr/>
        </p:nvCxnSpPr>
        <p:spPr>
          <a:xfrm>
            <a:off x="0" y="6048000"/>
            <a:ext cx="9144000" cy="0"/>
          </a:xfrm>
          <a:prstGeom prst="line">
            <a:avLst/>
          </a:prstGeom>
          <a:ln w="15875">
            <a:solidFill>
              <a:srgbClr val="EA851B"/>
            </a:solidFill>
          </a:ln>
        </p:spPr>
        <p:style>
          <a:lnRef idx="1">
            <a:schemeClr val="accent1"/>
          </a:lnRef>
          <a:fillRef idx="0">
            <a:schemeClr val="accent1"/>
          </a:fillRef>
          <a:effectRef idx="0">
            <a:schemeClr val="accent1"/>
          </a:effectRef>
          <a:fontRef idx="minor">
            <a:schemeClr val="tx1"/>
          </a:fontRef>
        </p:style>
      </p:cxnSp>
      <p:sp>
        <p:nvSpPr>
          <p:cNvPr id="15" name="Zástupný symbol pro číslo snímku 14"/>
          <p:cNvSpPr>
            <a:spLocks noGrp="1"/>
          </p:cNvSpPr>
          <p:nvPr>
            <p:ph type="sldNum" sz="quarter" idx="12"/>
          </p:nvPr>
        </p:nvSpPr>
        <p:spPr>
          <a:xfrm>
            <a:off x="6480000" y="6336000"/>
            <a:ext cx="2133600" cy="365125"/>
          </a:xfrm>
        </p:spPr>
        <p:txBody>
          <a:bodyPr/>
          <a:lstStyle/>
          <a:p>
            <a:fld id="{785D957D-D829-4070-AC89-93F188FE283C}" type="slidenum">
              <a:rPr lang="cs-CZ" smtClean="0"/>
              <a:pPr/>
              <a:t>6</a:t>
            </a:fld>
            <a:endParaRPr lang="cs-CZ" dirty="0"/>
          </a:p>
        </p:txBody>
      </p:sp>
      <p:sp>
        <p:nvSpPr>
          <p:cNvPr id="19" name="Nadpis 1"/>
          <p:cNvSpPr>
            <a:spLocks noGrp="1"/>
          </p:cNvSpPr>
          <p:nvPr>
            <p:ph type="ctrTitle"/>
          </p:nvPr>
        </p:nvSpPr>
        <p:spPr>
          <a:xfrm>
            <a:off x="3203848" y="145207"/>
            <a:ext cx="5652136" cy="728720"/>
          </a:xfrm>
        </p:spPr>
        <p:txBody>
          <a:bodyPr tIns="0">
            <a:normAutofit fontScale="90000"/>
          </a:bodyPr>
          <a:lstStyle/>
          <a:p>
            <a:pPr algn="r">
              <a:spcBef>
                <a:spcPts val="0"/>
              </a:spcBef>
            </a:pPr>
            <a:r>
              <a:rPr lang="cs-CZ" sz="1800" b="1" spc="200" dirty="0" smtClean="0">
                <a:solidFill>
                  <a:srgbClr val="02283F"/>
                </a:solidFill>
                <a:effectLst>
                  <a:outerShdw blurRad="50800" dist="38100" algn="l" rotWithShape="0">
                    <a:prstClr val="black">
                      <a:alpha val="40000"/>
                    </a:prstClr>
                  </a:outerShdw>
                </a:effectLst>
                <a:latin typeface="Book Antiqua" pitchFamily="18" charset="0"/>
                <a:cs typeface="Arial" pitchFamily="34" charset="0"/>
              </a:rPr>
              <a:t>STŘEDNÍ ŠKOLA STAVEBNÍ A TECHNICKÁ</a:t>
            </a:r>
            <a:r>
              <a:rPr lang="cs-CZ" sz="1600" dirty="0" smtClean="0">
                <a:solidFill>
                  <a:srgbClr val="02283F"/>
                </a:solidFill>
                <a:latin typeface="Arial" pitchFamily="34" charset="0"/>
                <a:cs typeface="Arial" pitchFamily="34" charset="0"/>
              </a:rPr>
              <a:t/>
            </a:r>
            <a:br>
              <a:rPr lang="cs-CZ" sz="1600" dirty="0" smtClean="0">
                <a:solidFill>
                  <a:srgbClr val="02283F"/>
                </a:solidFill>
                <a:latin typeface="Arial" pitchFamily="34" charset="0"/>
                <a:cs typeface="Arial" pitchFamily="34" charset="0"/>
              </a:rPr>
            </a:br>
            <a:r>
              <a:rPr lang="cs-CZ" sz="1600" dirty="0" smtClean="0">
                <a:solidFill>
                  <a:srgbClr val="02283F"/>
                </a:solidFill>
                <a:latin typeface="Book Antiqua" pitchFamily="18" charset="0"/>
                <a:cs typeface="Arial" pitchFamily="34" charset="0"/>
              </a:rPr>
              <a:t>Ústí nad Labem, Čelakovského 5, příspěvková organizace</a:t>
            </a:r>
            <a:br>
              <a:rPr lang="cs-CZ" sz="1600" dirty="0" smtClean="0">
                <a:solidFill>
                  <a:srgbClr val="02283F"/>
                </a:solidFill>
                <a:latin typeface="Book Antiqua" pitchFamily="18" charset="0"/>
                <a:cs typeface="Arial" pitchFamily="34" charset="0"/>
              </a:rPr>
            </a:br>
            <a:r>
              <a:rPr lang="cs-CZ" sz="1600" dirty="0" smtClean="0">
                <a:solidFill>
                  <a:srgbClr val="02283F"/>
                </a:solidFill>
                <a:latin typeface="Book Antiqua" pitchFamily="18" charset="0"/>
                <a:cs typeface="Arial" pitchFamily="34" charset="0"/>
              </a:rPr>
              <a:t>Páteřní škola Ústeckého kraje</a:t>
            </a:r>
            <a:endParaRPr lang="cs-CZ" sz="1600" dirty="0">
              <a:solidFill>
                <a:srgbClr val="02283F"/>
              </a:solidFill>
              <a:latin typeface="Book Antiqua" pitchFamily="18" charset="0"/>
              <a:cs typeface="Arial" pitchFamily="34" charset="0"/>
            </a:endParaRPr>
          </a:p>
        </p:txBody>
      </p:sp>
      <p:pic>
        <p:nvPicPr>
          <p:cNvPr id="2" name="Obrázek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20580" y="51853"/>
            <a:ext cx="2710588" cy="792000"/>
          </a:xfrm>
          <a:prstGeom prst="rect">
            <a:avLst/>
          </a:prstGeom>
        </p:spPr>
      </p:pic>
      <p:pic>
        <p:nvPicPr>
          <p:cNvPr id="9" name="Obrázek 8"/>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3053593" y="6117250"/>
            <a:ext cx="3036813" cy="648000"/>
          </a:xfrm>
          <a:prstGeom prst="rect">
            <a:avLst/>
          </a:prstGeom>
        </p:spPr>
      </p:pic>
      <p:sp>
        <p:nvSpPr>
          <p:cNvPr id="11" name="TextovéPole 10"/>
          <p:cNvSpPr txBox="1"/>
          <p:nvPr/>
        </p:nvSpPr>
        <p:spPr>
          <a:xfrm>
            <a:off x="827584" y="1700808"/>
            <a:ext cx="7632848" cy="3477875"/>
          </a:xfrm>
          <a:prstGeom prst="rect">
            <a:avLst/>
          </a:prstGeom>
          <a:noFill/>
        </p:spPr>
        <p:txBody>
          <a:bodyPr wrap="square" rtlCol="0">
            <a:spAutoFit/>
          </a:bodyPr>
          <a:lstStyle/>
          <a:p>
            <a:r>
              <a:rPr lang="cs-CZ" sz="2000" b="1" u="sng" dirty="0" smtClean="0"/>
              <a:t>Příklady:</a:t>
            </a:r>
          </a:p>
          <a:p>
            <a:r>
              <a:rPr lang="cs-CZ" sz="2000" dirty="0" smtClean="0"/>
              <a:t/>
            </a:r>
            <a:br>
              <a:rPr lang="cs-CZ" sz="2000" dirty="0" smtClean="0"/>
            </a:br>
            <a:r>
              <a:rPr lang="cs-CZ" sz="2000" dirty="0" smtClean="0"/>
              <a:t>Navštívím ten hotel. (koho, co = </a:t>
            </a:r>
            <a:r>
              <a:rPr lang="cs-CZ" sz="2000" b="1" dirty="0" smtClean="0">
                <a:solidFill>
                  <a:srgbClr val="00B050"/>
                </a:solidFill>
              </a:rPr>
              <a:t>4.pád</a:t>
            </a:r>
            <a:r>
              <a:rPr lang="cs-CZ" sz="2000" dirty="0" smtClean="0"/>
              <a:t>)</a:t>
            </a:r>
          </a:p>
          <a:p>
            <a:r>
              <a:rPr lang="cs-CZ" sz="2000" dirty="0" err="1" smtClean="0"/>
              <a:t>Ich</a:t>
            </a:r>
            <a:r>
              <a:rPr lang="cs-CZ" sz="2000" dirty="0" smtClean="0"/>
              <a:t> </a:t>
            </a:r>
            <a:r>
              <a:rPr lang="cs-CZ" sz="2000" dirty="0" err="1" smtClean="0"/>
              <a:t>besuche</a:t>
            </a:r>
            <a:r>
              <a:rPr lang="cs-CZ" sz="2000" dirty="0" smtClean="0"/>
              <a:t> </a:t>
            </a:r>
            <a:r>
              <a:rPr lang="cs-CZ" sz="2000" b="1" dirty="0" err="1" smtClean="0">
                <a:solidFill>
                  <a:srgbClr val="00B050"/>
                </a:solidFill>
              </a:rPr>
              <a:t>das</a:t>
            </a:r>
            <a:r>
              <a:rPr lang="cs-CZ" sz="2000" dirty="0" smtClean="0"/>
              <a:t> Hotel.</a:t>
            </a:r>
          </a:p>
          <a:p>
            <a:r>
              <a:rPr lang="cs-CZ" sz="2000" dirty="0" smtClean="0"/>
              <a:t>Otec toho dítěte.(čí = </a:t>
            </a:r>
            <a:r>
              <a:rPr lang="cs-CZ" sz="2000" b="1" dirty="0" smtClean="0">
                <a:solidFill>
                  <a:srgbClr val="FFC000"/>
                </a:solidFill>
              </a:rPr>
              <a:t>2.pád</a:t>
            </a:r>
            <a:r>
              <a:rPr lang="cs-CZ" sz="2000" dirty="0" smtClean="0"/>
              <a:t>)</a:t>
            </a:r>
          </a:p>
          <a:p>
            <a:r>
              <a:rPr lang="cs-CZ" sz="2000" dirty="0" smtClean="0"/>
              <a:t>Der Vater </a:t>
            </a:r>
            <a:r>
              <a:rPr lang="cs-CZ" sz="2000" b="1" dirty="0" smtClean="0">
                <a:solidFill>
                  <a:srgbClr val="FFC000"/>
                </a:solidFill>
              </a:rPr>
              <a:t>Des</a:t>
            </a:r>
            <a:r>
              <a:rPr lang="cs-CZ" sz="2000" dirty="0" smtClean="0"/>
              <a:t> </a:t>
            </a:r>
            <a:r>
              <a:rPr lang="cs-CZ" sz="2000" dirty="0" err="1" smtClean="0"/>
              <a:t>Kind</a:t>
            </a:r>
            <a:r>
              <a:rPr lang="cs-CZ" sz="2000" dirty="0" err="1" smtClean="0">
                <a:solidFill>
                  <a:srgbClr val="0070C0"/>
                </a:solidFill>
              </a:rPr>
              <a:t>e</a:t>
            </a:r>
            <a:r>
              <a:rPr lang="cs-CZ" sz="2000" b="1" dirty="0" err="1" smtClean="0">
                <a:solidFill>
                  <a:srgbClr val="0070C0"/>
                </a:solidFill>
              </a:rPr>
              <a:t>s</a:t>
            </a:r>
            <a:r>
              <a:rPr lang="cs-CZ" sz="2000" dirty="0" smtClean="0"/>
              <a:t>. </a:t>
            </a:r>
            <a:r>
              <a:rPr lang="cs-CZ" sz="2000" b="1" dirty="0" smtClean="0">
                <a:solidFill>
                  <a:srgbClr val="0070C0"/>
                </a:solidFill>
              </a:rPr>
              <a:t>Ve 2. pádě je koncovka podstatného – s !!!</a:t>
            </a:r>
          </a:p>
          <a:p>
            <a:r>
              <a:rPr lang="cs-CZ" sz="2000" dirty="0" smtClean="0"/>
              <a:t>Přinesu  té slečně dárek. (komu,čemu = </a:t>
            </a:r>
            <a:r>
              <a:rPr lang="cs-CZ" sz="2000" b="1" dirty="0" smtClean="0">
                <a:solidFill>
                  <a:srgbClr val="7030A0"/>
                </a:solidFill>
              </a:rPr>
              <a:t>3.pád</a:t>
            </a:r>
            <a:r>
              <a:rPr lang="cs-CZ" sz="2000" dirty="0" smtClean="0"/>
              <a:t>)</a:t>
            </a:r>
          </a:p>
          <a:p>
            <a:r>
              <a:rPr lang="cs-CZ" sz="2000" dirty="0" err="1" smtClean="0"/>
              <a:t>Ich</a:t>
            </a:r>
            <a:r>
              <a:rPr lang="cs-CZ" sz="2000" dirty="0" smtClean="0"/>
              <a:t> </a:t>
            </a:r>
            <a:r>
              <a:rPr lang="cs-CZ" sz="2000" dirty="0" err="1" smtClean="0"/>
              <a:t>bringe</a:t>
            </a:r>
            <a:r>
              <a:rPr lang="cs-CZ" sz="2000" dirty="0" smtClean="0"/>
              <a:t> </a:t>
            </a:r>
            <a:r>
              <a:rPr lang="cs-CZ" sz="2000" b="1" dirty="0" err="1" smtClean="0">
                <a:solidFill>
                  <a:srgbClr val="7030A0"/>
                </a:solidFill>
              </a:rPr>
              <a:t>dem</a:t>
            </a:r>
            <a:r>
              <a:rPr lang="cs-CZ" sz="2000" dirty="0" smtClean="0"/>
              <a:t> </a:t>
            </a:r>
            <a:r>
              <a:rPr lang="cs-CZ" sz="2000" dirty="0" err="1" smtClean="0"/>
              <a:t>Fräulein</a:t>
            </a:r>
            <a:r>
              <a:rPr lang="cs-CZ" sz="2000" dirty="0" smtClean="0"/>
              <a:t> </a:t>
            </a:r>
            <a:r>
              <a:rPr lang="cs-CZ" sz="2000" dirty="0" err="1" smtClean="0"/>
              <a:t>ein</a:t>
            </a:r>
            <a:r>
              <a:rPr lang="cs-CZ" sz="2000" dirty="0" smtClean="0"/>
              <a:t> </a:t>
            </a:r>
            <a:r>
              <a:rPr lang="cs-CZ" sz="2000" dirty="0" err="1" smtClean="0"/>
              <a:t>Geschenk</a:t>
            </a:r>
            <a:r>
              <a:rPr lang="cs-CZ" sz="2000" dirty="0" smtClean="0"/>
              <a:t>.</a:t>
            </a:r>
          </a:p>
          <a:p>
            <a:r>
              <a:rPr lang="cs-CZ" sz="2000" dirty="0" smtClean="0"/>
              <a:t>Ten zámek stojí u řeky.(kdo, co = </a:t>
            </a:r>
            <a:r>
              <a:rPr lang="cs-CZ" sz="2000" b="1" dirty="0" smtClean="0">
                <a:solidFill>
                  <a:srgbClr val="FF0000"/>
                </a:solidFill>
              </a:rPr>
              <a:t>1.pád</a:t>
            </a:r>
            <a:r>
              <a:rPr lang="cs-CZ" sz="2000" dirty="0" smtClean="0"/>
              <a:t>)</a:t>
            </a:r>
          </a:p>
          <a:p>
            <a:r>
              <a:rPr lang="cs-CZ" sz="2000" b="1" dirty="0" err="1" smtClean="0">
                <a:solidFill>
                  <a:srgbClr val="FF0000"/>
                </a:solidFill>
              </a:rPr>
              <a:t>Das</a:t>
            </a:r>
            <a:r>
              <a:rPr lang="cs-CZ" sz="2000" dirty="0" smtClean="0"/>
              <a:t> </a:t>
            </a:r>
            <a:r>
              <a:rPr lang="cs-CZ" sz="2000" dirty="0" err="1" smtClean="0"/>
              <a:t>Schloß</a:t>
            </a:r>
            <a:r>
              <a:rPr lang="cs-CZ" sz="2000" dirty="0" smtClean="0"/>
              <a:t> </a:t>
            </a:r>
            <a:r>
              <a:rPr lang="cs-CZ" sz="2000" dirty="0" err="1" smtClean="0"/>
              <a:t>steht</a:t>
            </a:r>
            <a:r>
              <a:rPr lang="cs-CZ" sz="2000" dirty="0" smtClean="0"/>
              <a:t> </a:t>
            </a:r>
            <a:r>
              <a:rPr lang="cs-CZ" sz="2000" dirty="0" err="1" smtClean="0"/>
              <a:t>bei</a:t>
            </a:r>
            <a:r>
              <a:rPr lang="cs-CZ" sz="2000" dirty="0" smtClean="0"/>
              <a:t> </a:t>
            </a:r>
            <a:r>
              <a:rPr lang="cs-CZ" sz="2000" dirty="0" err="1" smtClean="0"/>
              <a:t>dem</a:t>
            </a:r>
            <a:r>
              <a:rPr lang="cs-CZ" sz="2000" dirty="0" smtClean="0"/>
              <a:t> </a:t>
            </a:r>
            <a:r>
              <a:rPr lang="cs-CZ" sz="2000" dirty="0" err="1" smtClean="0"/>
              <a:t>Fluss</a:t>
            </a:r>
            <a:r>
              <a:rPr lang="cs-CZ" sz="2000" dirty="0" smtClean="0"/>
              <a:t>.</a:t>
            </a:r>
          </a:p>
          <a:p>
            <a:r>
              <a:rPr lang="cs-CZ" sz="2000" dirty="0" smtClean="0"/>
              <a:t> </a:t>
            </a:r>
            <a:endParaRPr lang="cs-CZ" sz="2000" dirty="0"/>
          </a:p>
        </p:txBody>
      </p:sp>
      <p:sp>
        <p:nvSpPr>
          <p:cNvPr id="12" name="TextovéPole 11"/>
          <p:cNvSpPr txBox="1"/>
          <p:nvPr/>
        </p:nvSpPr>
        <p:spPr>
          <a:xfrm>
            <a:off x="1749699" y="1052736"/>
            <a:ext cx="5581528" cy="584775"/>
          </a:xfrm>
          <a:prstGeom prst="rect">
            <a:avLst/>
          </a:prstGeom>
          <a:noFill/>
        </p:spPr>
        <p:txBody>
          <a:bodyPr wrap="none" rtlCol="0" anchor="ctr">
            <a:spAutoFit/>
          </a:bodyPr>
          <a:lstStyle/>
          <a:p>
            <a:pPr algn="ctr"/>
            <a:r>
              <a:rPr lang="cs-CZ" sz="3200" b="1" dirty="0" smtClean="0"/>
              <a:t>Pády rodu středního, člen určitý</a:t>
            </a:r>
            <a:endParaRPr lang="cs-CZ" sz="3200" b="1" dirty="0"/>
          </a:p>
        </p:txBody>
      </p:sp>
    </p:spTree>
    <p:extLst>
      <p:ext uri="{BB962C8B-B14F-4D97-AF65-F5344CB8AC3E}">
        <p14:creationId xmlns:p14="http://schemas.microsoft.com/office/powerpoint/2010/main" xmlns="" val="400274892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Přímá spojnice 6"/>
          <p:cNvCxnSpPr/>
          <p:nvPr/>
        </p:nvCxnSpPr>
        <p:spPr>
          <a:xfrm>
            <a:off x="0" y="900000"/>
            <a:ext cx="9144000" cy="0"/>
          </a:xfrm>
          <a:prstGeom prst="line">
            <a:avLst/>
          </a:prstGeom>
          <a:ln w="15875">
            <a:solidFill>
              <a:srgbClr val="EA851B"/>
            </a:solidFill>
          </a:ln>
        </p:spPr>
        <p:style>
          <a:lnRef idx="1">
            <a:schemeClr val="accent1"/>
          </a:lnRef>
          <a:fillRef idx="0">
            <a:schemeClr val="accent1"/>
          </a:fillRef>
          <a:effectRef idx="0">
            <a:schemeClr val="accent1"/>
          </a:effectRef>
          <a:fontRef idx="minor">
            <a:schemeClr val="tx1"/>
          </a:fontRef>
        </p:style>
      </p:cxnSp>
      <p:cxnSp>
        <p:nvCxnSpPr>
          <p:cNvPr id="8" name="Přímá spojnice 7"/>
          <p:cNvCxnSpPr/>
          <p:nvPr/>
        </p:nvCxnSpPr>
        <p:spPr>
          <a:xfrm>
            <a:off x="0" y="6048000"/>
            <a:ext cx="9144000" cy="0"/>
          </a:xfrm>
          <a:prstGeom prst="line">
            <a:avLst/>
          </a:prstGeom>
          <a:ln w="15875">
            <a:solidFill>
              <a:srgbClr val="EA851B"/>
            </a:solidFill>
          </a:ln>
        </p:spPr>
        <p:style>
          <a:lnRef idx="1">
            <a:schemeClr val="accent1"/>
          </a:lnRef>
          <a:fillRef idx="0">
            <a:schemeClr val="accent1"/>
          </a:fillRef>
          <a:effectRef idx="0">
            <a:schemeClr val="accent1"/>
          </a:effectRef>
          <a:fontRef idx="minor">
            <a:schemeClr val="tx1"/>
          </a:fontRef>
        </p:style>
      </p:cxnSp>
      <p:sp>
        <p:nvSpPr>
          <p:cNvPr id="15" name="Zástupný symbol pro číslo snímku 14"/>
          <p:cNvSpPr>
            <a:spLocks noGrp="1"/>
          </p:cNvSpPr>
          <p:nvPr>
            <p:ph type="sldNum" sz="quarter" idx="12"/>
          </p:nvPr>
        </p:nvSpPr>
        <p:spPr>
          <a:xfrm>
            <a:off x="6480000" y="6336000"/>
            <a:ext cx="2133600" cy="365125"/>
          </a:xfrm>
        </p:spPr>
        <p:txBody>
          <a:bodyPr/>
          <a:lstStyle/>
          <a:p>
            <a:fld id="{785D957D-D829-4070-AC89-93F188FE283C}" type="slidenum">
              <a:rPr lang="cs-CZ" smtClean="0"/>
              <a:pPr/>
              <a:t>7</a:t>
            </a:fld>
            <a:endParaRPr lang="cs-CZ" dirty="0"/>
          </a:p>
        </p:txBody>
      </p:sp>
      <p:sp>
        <p:nvSpPr>
          <p:cNvPr id="19" name="Nadpis 1"/>
          <p:cNvSpPr>
            <a:spLocks noGrp="1"/>
          </p:cNvSpPr>
          <p:nvPr>
            <p:ph type="ctrTitle"/>
          </p:nvPr>
        </p:nvSpPr>
        <p:spPr>
          <a:xfrm>
            <a:off x="3203848" y="145207"/>
            <a:ext cx="5652136" cy="728720"/>
          </a:xfrm>
        </p:spPr>
        <p:txBody>
          <a:bodyPr tIns="0">
            <a:normAutofit fontScale="90000"/>
          </a:bodyPr>
          <a:lstStyle/>
          <a:p>
            <a:pPr algn="r">
              <a:spcBef>
                <a:spcPts val="0"/>
              </a:spcBef>
            </a:pPr>
            <a:r>
              <a:rPr lang="cs-CZ" sz="1800" b="1" spc="200" dirty="0" smtClean="0">
                <a:solidFill>
                  <a:srgbClr val="02283F"/>
                </a:solidFill>
                <a:effectLst>
                  <a:outerShdw blurRad="50800" dist="38100" algn="l" rotWithShape="0">
                    <a:prstClr val="black">
                      <a:alpha val="40000"/>
                    </a:prstClr>
                  </a:outerShdw>
                </a:effectLst>
                <a:latin typeface="Book Antiqua" pitchFamily="18" charset="0"/>
                <a:cs typeface="Arial" pitchFamily="34" charset="0"/>
              </a:rPr>
              <a:t>STŘEDNÍ ŠKOLA STAVEBNÍ A TECHNICKÁ</a:t>
            </a:r>
            <a:r>
              <a:rPr lang="cs-CZ" sz="1600" dirty="0" smtClean="0">
                <a:solidFill>
                  <a:srgbClr val="02283F"/>
                </a:solidFill>
                <a:latin typeface="Arial" pitchFamily="34" charset="0"/>
                <a:cs typeface="Arial" pitchFamily="34" charset="0"/>
              </a:rPr>
              <a:t/>
            </a:r>
            <a:br>
              <a:rPr lang="cs-CZ" sz="1600" dirty="0" smtClean="0">
                <a:solidFill>
                  <a:srgbClr val="02283F"/>
                </a:solidFill>
                <a:latin typeface="Arial" pitchFamily="34" charset="0"/>
                <a:cs typeface="Arial" pitchFamily="34" charset="0"/>
              </a:rPr>
            </a:br>
            <a:r>
              <a:rPr lang="cs-CZ" sz="1600" dirty="0" smtClean="0">
                <a:solidFill>
                  <a:srgbClr val="02283F"/>
                </a:solidFill>
                <a:latin typeface="Book Antiqua" pitchFamily="18" charset="0"/>
                <a:cs typeface="Arial" pitchFamily="34" charset="0"/>
              </a:rPr>
              <a:t>Ústí nad Labem, Čelakovského 5, příspěvková organizace</a:t>
            </a:r>
            <a:br>
              <a:rPr lang="cs-CZ" sz="1600" dirty="0" smtClean="0">
                <a:solidFill>
                  <a:srgbClr val="02283F"/>
                </a:solidFill>
                <a:latin typeface="Book Antiqua" pitchFamily="18" charset="0"/>
                <a:cs typeface="Arial" pitchFamily="34" charset="0"/>
              </a:rPr>
            </a:br>
            <a:r>
              <a:rPr lang="cs-CZ" sz="1600" dirty="0" smtClean="0">
                <a:solidFill>
                  <a:srgbClr val="02283F"/>
                </a:solidFill>
                <a:latin typeface="Book Antiqua" pitchFamily="18" charset="0"/>
                <a:cs typeface="Arial" pitchFamily="34" charset="0"/>
              </a:rPr>
              <a:t>Páteřní škola Ústeckého kraje</a:t>
            </a:r>
            <a:endParaRPr lang="cs-CZ" sz="1600" dirty="0">
              <a:solidFill>
                <a:srgbClr val="02283F"/>
              </a:solidFill>
              <a:latin typeface="Book Antiqua" pitchFamily="18" charset="0"/>
              <a:cs typeface="Arial" pitchFamily="34" charset="0"/>
            </a:endParaRPr>
          </a:p>
        </p:txBody>
      </p:sp>
      <p:pic>
        <p:nvPicPr>
          <p:cNvPr id="2" name="Obrázek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20580" y="51853"/>
            <a:ext cx="2710588" cy="792000"/>
          </a:xfrm>
          <a:prstGeom prst="rect">
            <a:avLst/>
          </a:prstGeom>
        </p:spPr>
      </p:pic>
      <p:pic>
        <p:nvPicPr>
          <p:cNvPr id="9" name="Obrázek 8"/>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3053593" y="6117250"/>
            <a:ext cx="3036813" cy="648000"/>
          </a:xfrm>
          <a:prstGeom prst="rect">
            <a:avLst/>
          </a:prstGeom>
        </p:spPr>
      </p:pic>
      <p:sp>
        <p:nvSpPr>
          <p:cNvPr id="10" name="TextovéPole 9"/>
          <p:cNvSpPr txBox="1"/>
          <p:nvPr/>
        </p:nvSpPr>
        <p:spPr>
          <a:xfrm>
            <a:off x="3405351" y="1080000"/>
            <a:ext cx="2379562" cy="584775"/>
          </a:xfrm>
          <a:prstGeom prst="rect">
            <a:avLst/>
          </a:prstGeom>
          <a:noFill/>
        </p:spPr>
        <p:txBody>
          <a:bodyPr wrap="none" rtlCol="0" anchor="ctr">
            <a:spAutoFit/>
          </a:bodyPr>
          <a:lstStyle/>
          <a:p>
            <a:pPr algn="ctr"/>
            <a:r>
              <a:rPr lang="cs-CZ" sz="3200" b="1" dirty="0" smtClean="0"/>
              <a:t>Souhrn učiva</a:t>
            </a:r>
            <a:endParaRPr lang="cs-CZ" sz="3200" b="1" dirty="0"/>
          </a:p>
        </p:txBody>
      </p:sp>
      <p:sp>
        <p:nvSpPr>
          <p:cNvPr id="11" name="TextovéPole 10"/>
          <p:cNvSpPr txBox="1"/>
          <p:nvPr/>
        </p:nvSpPr>
        <p:spPr>
          <a:xfrm>
            <a:off x="827584" y="1765265"/>
            <a:ext cx="7632848" cy="2862322"/>
          </a:xfrm>
          <a:prstGeom prst="rect">
            <a:avLst/>
          </a:prstGeom>
          <a:noFill/>
        </p:spPr>
        <p:txBody>
          <a:bodyPr wrap="square" rtlCol="0">
            <a:spAutoFit/>
          </a:bodyPr>
          <a:lstStyle/>
          <a:p>
            <a:r>
              <a:rPr lang="cs-CZ" sz="2000" b="1" u="sng" dirty="0" smtClean="0"/>
              <a:t>Doplňte pády podstatných jmen, člen určitý:</a:t>
            </a:r>
          </a:p>
          <a:p>
            <a:endParaRPr lang="cs-CZ" sz="2000" b="1" u="sng" dirty="0" smtClean="0"/>
          </a:p>
          <a:p>
            <a:r>
              <a:rPr lang="cs-CZ" sz="2000" dirty="0" smtClean="0"/>
              <a:t>Bez koupelny (s </a:t>
            </a:r>
            <a:r>
              <a:rPr lang="cs-CZ" sz="2000" dirty="0" err="1" smtClean="0"/>
              <a:t>Bad</a:t>
            </a:r>
            <a:r>
              <a:rPr lang="cs-CZ" sz="2000" dirty="0" smtClean="0"/>
              <a:t>) ……………………	Píseň (4.p.,s </a:t>
            </a:r>
            <a:r>
              <a:rPr lang="cs-CZ" sz="2000" dirty="0" err="1" smtClean="0"/>
              <a:t>Lied</a:t>
            </a:r>
            <a:r>
              <a:rPr lang="cs-CZ" sz="2000" dirty="0" smtClean="0"/>
              <a:t>) …………………………..</a:t>
            </a:r>
          </a:p>
          <a:p>
            <a:r>
              <a:rPr lang="cs-CZ" sz="2000" dirty="0" smtClean="0"/>
              <a:t>Údolí (1.p.,s </a:t>
            </a:r>
            <a:r>
              <a:rPr lang="cs-CZ" sz="2000" dirty="0" err="1" smtClean="0"/>
              <a:t>Tal</a:t>
            </a:r>
            <a:r>
              <a:rPr lang="cs-CZ" sz="2000" dirty="0" smtClean="0"/>
              <a:t>)…………………………..	Pokoj (3.p.,s </a:t>
            </a:r>
            <a:r>
              <a:rPr lang="cs-CZ" sz="2000" dirty="0" err="1" smtClean="0"/>
              <a:t>Zimmer</a:t>
            </a:r>
            <a:r>
              <a:rPr lang="cs-CZ" sz="2000" dirty="0" smtClean="0"/>
              <a:t>)………………………</a:t>
            </a:r>
          </a:p>
          <a:p>
            <a:r>
              <a:rPr lang="cs-CZ" sz="2000" dirty="0" smtClean="0"/>
              <a:t>Album (1.p.,s Album)……………………	Bez sklenice (s </a:t>
            </a:r>
            <a:r>
              <a:rPr lang="cs-CZ" sz="2000" dirty="0" err="1" smtClean="0"/>
              <a:t>Glas</a:t>
            </a:r>
            <a:r>
              <a:rPr lang="cs-CZ" sz="2000" dirty="0" smtClean="0"/>
              <a:t>)………………………..</a:t>
            </a:r>
          </a:p>
          <a:p>
            <a:r>
              <a:rPr lang="cs-CZ" sz="2000" dirty="0" smtClean="0"/>
              <a:t>Kina (4.p., s Kino)……..………………….	Dítěti (3.p., s </a:t>
            </a:r>
            <a:r>
              <a:rPr lang="cs-CZ" sz="2000" dirty="0" err="1" smtClean="0"/>
              <a:t>Kind</a:t>
            </a:r>
            <a:r>
              <a:rPr lang="cs-CZ" sz="2000" dirty="0" smtClean="0"/>
              <a:t>)…………………………..</a:t>
            </a:r>
          </a:p>
          <a:p>
            <a:r>
              <a:rPr lang="cs-CZ" sz="2000" dirty="0" smtClean="0"/>
              <a:t>Pivu (3.p.,s </a:t>
            </a:r>
            <a:r>
              <a:rPr lang="cs-CZ" sz="2000" dirty="0" err="1" smtClean="0"/>
              <a:t>Bier</a:t>
            </a:r>
            <a:r>
              <a:rPr lang="cs-CZ" sz="2000" dirty="0" smtClean="0"/>
              <a:t>)………….……………….	Noha (1.p.s </a:t>
            </a:r>
            <a:r>
              <a:rPr lang="cs-CZ" sz="2000" dirty="0" err="1" smtClean="0"/>
              <a:t>Bein</a:t>
            </a:r>
            <a:r>
              <a:rPr lang="cs-CZ" sz="2000" dirty="0" smtClean="0"/>
              <a:t>)…………………………….</a:t>
            </a:r>
          </a:p>
          <a:p>
            <a:r>
              <a:rPr lang="cs-CZ" sz="2000" dirty="0" smtClean="0"/>
              <a:t>Bez střechy (2.p.,s </a:t>
            </a:r>
            <a:r>
              <a:rPr lang="cs-CZ" sz="2000" dirty="0" err="1" smtClean="0"/>
              <a:t>Dach</a:t>
            </a:r>
            <a:r>
              <a:rPr lang="cs-CZ" sz="2000" dirty="0" smtClean="0"/>
              <a:t>)………………	Vejci (3.p.,s </a:t>
            </a:r>
            <a:r>
              <a:rPr lang="cs-CZ" sz="2000" dirty="0" err="1" smtClean="0"/>
              <a:t>Ei</a:t>
            </a:r>
            <a:r>
              <a:rPr lang="cs-CZ" sz="2000" dirty="0" smtClean="0"/>
              <a:t>)…………….…………………..</a:t>
            </a:r>
          </a:p>
          <a:p>
            <a:r>
              <a:rPr lang="cs-CZ" sz="2000" dirty="0" smtClean="0"/>
              <a:t>Led (4.p.,s Eis)……………..………………	Velblouda(4.p.,s </a:t>
            </a:r>
            <a:r>
              <a:rPr lang="cs-CZ" sz="2000" dirty="0" err="1" smtClean="0"/>
              <a:t>Kamel</a:t>
            </a:r>
            <a:r>
              <a:rPr lang="cs-CZ" sz="2000" dirty="0" smtClean="0"/>
              <a:t>)…………………..</a:t>
            </a:r>
          </a:p>
        </p:txBody>
      </p:sp>
    </p:spTree>
    <p:extLst>
      <p:ext uri="{BB962C8B-B14F-4D97-AF65-F5344CB8AC3E}">
        <p14:creationId xmlns:p14="http://schemas.microsoft.com/office/powerpoint/2010/main" xmlns="" val="361618683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Přímá spojnice 6"/>
          <p:cNvCxnSpPr/>
          <p:nvPr/>
        </p:nvCxnSpPr>
        <p:spPr>
          <a:xfrm>
            <a:off x="0" y="900000"/>
            <a:ext cx="9144000" cy="0"/>
          </a:xfrm>
          <a:prstGeom prst="line">
            <a:avLst/>
          </a:prstGeom>
          <a:ln w="15875">
            <a:solidFill>
              <a:srgbClr val="EA851B"/>
            </a:solidFill>
          </a:ln>
        </p:spPr>
        <p:style>
          <a:lnRef idx="1">
            <a:schemeClr val="accent1"/>
          </a:lnRef>
          <a:fillRef idx="0">
            <a:schemeClr val="accent1"/>
          </a:fillRef>
          <a:effectRef idx="0">
            <a:schemeClr val="accent1"/>
          </a:effectRef>
          <a:fontRef idx="minor">
            <a:schemeClr val="tx1"/>
          </a:fontRef>
        </p:style>
      </p:cxnSp>
      <p:cxnSp>
        <p:nvCxnSpPr>
          <p:cNvPr id="8" name="Přímá spojnice 7"/>
          <p:cNvCxnSpPr/>
          <p:nvPr/>
        </p:nvCxnSpPr>
        <p:spPr>
          <a:xfrm>
            <a:off x="0" y="6048000"/>
            <a:ext cx="9144000" cy="0"/>
          </a:xfrm>
          <a:prstGeom prst="line">
            <a:avLst/>
          </a:prstGeom>
          <a:ln w="15875">
            <a:solidFill>
              <a:srgbClr val="EA851B"/>
            </a:solidFill>
          </a:ln>
        </p:spPr>
        <p:style>
          <a:lnRef idx="1">
            <a:schemeClr val="accent1"/>
          </a:lnRef>
          <a:fillRef idx="0">
            <a:schemeClr val="accent1"/>
          </a:fillRef>
          <a:effectRef idx="0">
            <a:schemeClr val="accent1"/>
          </a:effectRef>
          <a:fontRef idx="minor">
            <a:schemeClr val="tx1"/>
          </a:fontRef>
        </p:style>
      </p:cxnSp>
      <p:sp>
        <p:nvSpPr>
          <p:cNvPr id="15" name="Zástupný symbol pro číslo snímku 14"/>
          <p:cNvSpPr>
            <a:spLocks noGrp="1"/>
          </p:cNvSpPr>
          <p:nvPr>
            <p:ph type="sldNum" sz="quarter" idx="12"/>
          </p:nvPr>
        </p:nvSpPr>
        <p:spPr>
          <a:xfrm>
            <a:off x="6480000" y="6336000"/>
            <a:ext cx="2133600" cy="365125"/>
          </a:xfrm>
        </p:spPr>
        <p:txBody>
          <a:bodyPr/>
          <a:lstStyle/>
          <a:p>
            <a:fld id="{785D957D-D829-4070-AC89-93F188FE283C}" type="slidenum">
              <a:rPr lang="cs-CZ" smtClean="0"/>
              <a:pPr/>
              <a:t>8</a:t>
            </a:fld>
            <a:endParaRPr lang="cs-CZ" dirty="0"/>
          </a:p>
        </p:txBody>
      </p:sp>
      <p:sp>
        <p:nvSpPr>
          <p:cNvPr id="19" name="Nadpis 1"/>
          <p:cNvSpPr>
            <a:spLocks noGrp="1"/>
          </p:cNvSpPr>
          <p:nvPr>
            <p:ph type="ctrTitle"/>
          </p:nvPr>
        </p:nvSpPr>
        <p:spPr>
          <a:xfrm>
            <a:off x="3203848" y="145207"/>
            <a:ext cx="5652136" cy="728720"/>
          </a:xfrm>
        </p:spPr>
        <p:txBody>
          <a:bodyPr tIns="0">
            <a:normAutofit fontScale="90000"/>
          </a:bodyPr>
          <a:lstStyle/>
          <a:p>
            <a:pPr algn="r">
              <a:spcBef>
                <a:spcPts val="0"/>
              </a:spcBef>
            </a:pPr>
            <a:r>
              <a:rPr lang="cs-CZ" sz="1800" b="1" spc="200" dirty="0" smtClean="0">
                <a:solidFill>
                  <a:srgbClr val="02283F"/>
                </a:solidFill>
                <a:effectLst>
                  <a:outerShdw blurRad="50800" dist="38100" algn="l" rotWithShape="0">
                    <a:prstClr val="black">
                      <a:alpha val="40000"/>
                    </a:prstClr>
                  </a:outerShdw>
                </a:effectLst>
                <a:latin typeface="Book Antiqua" pitchFamily="18" charset="0"/>
                <a:cs typeface="Arial" pitchFamily="34" charset="0"/>
              </a:rPr>
              <a:t>STŘEDNÍ ŠKOLA STAVEBNÍ A TECHNICKÁ</a:t>
            </a:r>
            <a:r>
              <a:rPr lang="cs-CZ" sz="1600" dirty="0" smtClean="0">
                <a:solidFill>
                  <a:srgbClr val="02283F"/>
                </a:solidFill>
                <a:latin typeface="Arial" pitchFamily="34" charset="0"/>
                <a:cs typeface="Arial" pitchFamily="34" charset="0"/>
              </a:rPr>
              <a:t/>
            </a:r>
            <a:br>
              <a:rPr lang="cs-CZ" sz="1600" dirty="0" smtClean="0">
                <a:solidFill>
                  <a:srgbClr val="02283F"/>
                </a:solidFill>
                <a:latin typeface="Arial" pitchFamily="34" charset="0"/>
                <a:cs typeface="Arial" pitchFamily="34" charset="0"/>
              </a:rPr>
            </a:br>
            <a:r>
              <a:rPr lang="cs-CZ" sz="1600" dirty="0" smtClean="0">
                <a:solidFill>
                  <a:srgbClr val="02283F"/>
                </a:solidFill>
                <a:latin typeface="Book Antiqua" pitchFamily="18" charset="0"/>
                <a:cs typeface="Arial" pitchFamily="34" charset="0"/>
              </a:rPr>
              <a:t>Ústí nad Labem, Čelakovského 5, příspěvková organizace</a:t>
            </a:r>
            <a:br>
              <a:rPr lang="cs-CZ" sz="1600" dirty="0" smtClean="0">
                <a:solidFill>
                  <a:srgbClr val="02283F"/>
                </a:solidFill>
                <a:latin typeface="Book Antiqua" pitchFamily="18" charset="0"/>
                <a:cs typeface="Arial" pitchFamily="34" charset="0"/>
              </a:rPr>
            </a:br>
            <a:r>
              <a:rPr lang="cs-CZ" sz="1600" dirty="0" smtClean="0">
                <a:solidFill>
                  <a:srgbClr val="02283F"/>
                </a:solidFill>
                <a:latin typeface="Book Antiqua" pitchFamily="18" charset="0"/>
                <a:cs typeface="Arial" pitchFamily="34" charset="0"/>
              </a:rPr>
              <a:t>Páteřní škola Ústeckého kraje</a:t>
            </a:r>
            <a:endParaRPr lang="cs-CZ" sz="1600" dirty="0">
              <a:solidFill>
                <a:srgbClr val="02283F"/>
              </a:solidFill>
              <a:latin typeface="Book Antiqua" pitchFamily="18" charset="0"/>
              <a:cs typeface="Arial" pitchFamily="34" charset="0"/>
            </a:endParaRPr>
          </a:p>
        </p:txBody>
      </p:sp>
      <p:pic>
        <p:nvPicPr>
          <p:cNvPr id="2" name="Obrázek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20580" y="51853"/>
            <a:ext cx="2710588" cy="792000"/>
          </a:xfrm>
          <a:prstGeom prst="rect">
            <a:avLst/>
          </a:prstGeom>
        </p:spPr>
      </p:pic>
      <p:pic>
        <p:nvPicPr>
          <p:cNvPr id="9" name="Obrázek 8"/>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3053593" y="6117250"/>
            <a:ext cx="3036813" cy="648000"/>
          </a:xfrm>
          <a:prstGeom prst="rect">
            <a:avLst/>
          </a:prstGeom>
        </p:spPr>
      </p:pic>
      <p:sp>
        <p:nvSpPr>
          <p:cNvPr id="10" name="TextovéPole 9"/>
          <p:cNvSpPr txBox="1"/>
          <p:nvPr/>
        </p:nvSpPr>
        <p:spPr>
          <a:xfrm>
            <a:off x="3275856" y="1080000"/>
            <a:ext cx="2587375" cy="584775"/>
          </a:xfrm>
          <a:prstGeom prst="rect">
            <a:avLst/>
          </a:prstGeom>
          <a:noFill/>
        </p:spPr>
        <p:txBody>
          <a:bodyPr wrap="none" rtlCol="0" anchor="ctr">
            <a:spAutoFit/>
          </a:bodyPr>
          <a:lstStyle/>
          <a:p>
            <a:pPr algn="ctr"/>
            <a:r>
              <a:rPr lang="cs-CZ" sz="3200" b="1" dirty="0" smtClean="0"/>
              <a:t>Použité zdroje</a:t>
            </a:r>
            <a:endParaRPr lang="cs-CZ" sz="3200" b="1" dirty="0"/>
          </a:p>
        </p:txBody>
      </p:sp>
      <p:sp>
        <p:nvSpPr>
          <p:cNvPr id="11" name="TextovéPole 10"/>
          <p:cNvSpPr txBox="1"/>
          <p:nvPr/>
        </p:nvSpPr>
        <p:spPr>
          <a:xfrm>
            <a:off x="755576" y="1916832"/>
            <a:ext cx="7632848" cy="1323439"/>
          </a:xfrm>
          <a:prstGeom prst="rect">
            <a:avLst/>
          </a:prstGeom>
          <a:noFill/>
        </p:spPr>
        <p:txBody>
          <a:bodyPr wrap="square" rtlCol="0">
            <a:spAutoFit/>
          </a:bodyPr>
          <a:lstStyle/>
          <a:p>
            <a:r>
              <a:rPr lang="cs-CZ" sz="2000" dirty="0" smtClean="0"/>
              <a:t>Učebnice němčiny – Direkt 1, </a:t>
            </a:r>
            <a:r>
              <a:rPr lang="cs-CZ" sz="2000" dirty="0" err="1" smtClean="0"/>
              <a:t>nakladelství</a:t>
            </a:r>
            <a:r>
              <a:rPr lang="cs-CZ" sz="2000" dirty="0" smtClean="0"/>
              <a:t> </a:t>
            </a:r>
            <a:r>
              <a:rPr lang="cs-CZ" sz="2000" dirty="0" err="1" smtClean="0"/>
              <a:t>Klett</a:t>
            </a:r>
            <a:r>
              <a:rPr lang="cs-CZ" sz="2000" dirty="0" smtClean="0"/>
              <a:t>, autoři : Motta, </a:t>
            </a:r>
            <a:r>
              <a:rPr lang="cs-CZ" sz="2000" dirty="0" err="1" smtClean="0"/>
              <a:t>Cwikowska</a:t>
            </a:r>
            <a:r>
              <a:rPr lang="cs-CZ" sz="2000" dirty="0" smtClean="0"/>
              <a:t>, Vomáčková</a:t>
            </a:r>
          </a:p>
          <a:p>
            <a:endParaRPr lang="cs-CZ" sz="2000" dirty="0" smtClean="0"/>
          </a:p>
          <a:p>
            <a:r>
              <a:rPr lang="cs-CZ" sz="2000" dirty="0" smtClean="0"/>
              <a:t>Obrázky čerpány z aplikace </a:t>
            </a:r>
            <a:r>
              <a:rPr lang="cs-CZ" sz="2000" dirty="0" err="1" smtClean="0"/>
              <a:t>Clipart</a:t>
            </a:r>
            <a:r>
              <a:rPr lang="cs-CZ" sz="2000" dirty="0" smtClean="0"/>
              <a:t>, součásti programu </a:t>
            </a:r>
            <a:r>
              <a:rPr lang="cs-CZ" sz="2000" dirty="0" err="1" smtClean="0"/>
              <a:t>Powerpoint</a:t>
            </a:r>
            <a:r>
              <a:rPr lang="cs-CZ" sz="2000" dirty="0" smtClean="0"/>
              <a:t>.</a:t>
            </a:r>
          </a:p>
        </p:txBody>
      </p:sp>
    </p:spTree>
    <p:extLst>
      <p:ext uri="{BB962C8B-B14F-4D97-AF65-F5344CB8AC3E}">
        <p14:creationId xmlns:p14="http://schemas.microsoft.com/office/powerpoint/2010/main" xmlns="" val="1045468777"/>
      </p:ext>
    </p:extLst>
  </p:cSld>
  <p:clrMapOvr>
    <a:masterClrMapping/>
  </p:clrMapOvr>
  <p:timing>
    <p:tnLst>
      <p:par>
        <p:cTn id="1" dur="indefinite" restart="never" nodeType="tmRoot"/>
      </p:par>
    </p:tnLst>
  </p:timing>
</p:sld>
</file>

<file path=ppt/theme/theme1.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833</TotalTime>
  <Words>427</Words>
  <Application>Microsoft Office PowerPoint</Application>
  <PresentationFormat>Předvádění na obrazovce (4:3)</PresentationFormat>
  <Paragraphs>121</Paragraphs>
  <Slides>8</Slides>
  <Notes>0</Notes>
  <HiddenSlides>0</HiddenSlides>
  <MMClips>0</MMClips>
  <ScaleCrop>false</ScaleCrop>
  <HeadingPairs>
    <vt:vector size="4" baseType="variant">
      <vt:variant>
        <vt:lpstr>Motiv</vt:lpstr>
      </vt:variant>
      <vt:variant>
        <vt:i4>1</vt:i4>
      </vt:variant>
      <vt:variant>
        <vt:lpstr>Nadpisy snímků</vt:lpstr>
      </vt:variant>
      <vt:variant>
        <vt:i4>8</vt:i4>
      </vt:variant>
    </vt:vector>
  </HeadingPairs>
  <TitlesOfParts>
    <vt:vector size="9" baseType="lpstr">
      <vt:lpstr>Motiv systému Office</vt:lpstr>
      <vt:lpstr>STŘEDNÍ ŠKOLA STAVEBNÍ A TECHNICKÁ Ústí nad Labem, Čelakovského 5, příspěvková organizace Páteřní škola Ústeckého kraje</vt:lpstr>
      <vt:lpstr>STŘEDNÍ ŠKOLA STAVEBNÍ A TECHNICKÁ Ústí nad Labem, Čelakovského 5, příspěvková organizace Páteřní škola Ústeckého kraje</vt:lpstr>
      <vt:lpstr>STŘEDNÍ ŠKOLA STAVEBNÍ A TECHNICKÁ Ústí nad Labem, Čelakovského 5, příspěvková organizace Páteřní škola Ústeckého kraje</vt:lpstr>
      <vt:lpstr>STŘEDNÍ ŠKOLA STAVEBNÍ A TECHNICKÁ Ústí nad Labem, Čelakovského 5, příspěvková organizace Páteřní škola Ústeckého kraje</vt:lpstr>
      <vt:lpstr>STŘEDNÍ ŠKOLA STAVEBNÍ A TECHNICKÁ Ústí nad Labem, Čelakovského 5, příspěvková organizace Páteřní škola Ústeckého kraje</vt:lpstr>
      <vt:lpstr>STŘEDNÍ ŠKOLA STAVEBNÍ A TECHNICKÁ Ústí nad Labem, Čelakovského 5, příspěvková organizace Páteřní škola Ústeckého kraje</vt:lpstr>
      <vt:lpstr>STŘEDNÍ ŠKOLA STAVEBNÍ A TECHNICKÁ Ústí nad Labem, Čelakovského 5, příspěvková organizace Páteřní škola Ústeckého kraje</vt:lpstr>
      <vt:lpstr>STŘEDNÍ ŠKOLA STAVEBNÍ A TECHNICKÁ Ústí nad Labem, Čelakovského 5, příspěvková organizace Páteřní škola Ústeckého kraje</vt:lpstr>
    </vt:vector>
  </TitlesOfParts>
  <Company>Střední škola technická Ústí nad Labem</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Střední škola stavební a technická Ústí nad Labem sekce technických oborů</dc:title>
  <dc:creator>Filas</dc:creator>
  <cp:lastModifiedBy>Pracovna</cp:lastModifiedBy>
  <cp:revision>59</cp:revision>
  <dcterms:created xsi:type="dcterms:W3CDTF">2010-11-01T23:40:31Z</dcterms:created>
  <dcterms:modified xsi:type="dcterms:W3CDTF">2013-08-09T10:18:53Z</dcterms:modified>
</cp:coreProperties>
</file>