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1" r:id="rId4"/>
    <p:sldId id="262" r:id="rId5"/>
    <p:sldId id="263" r:id="rId6"/>
    <p:sldId id="264" r:id="rId7"/>
    <p:sldId id="259"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02283F"/>
    <a:srgbClr val="EA851B"/>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9" d="100"/>
          <a:sy n="119" d="100"/>
        </p:scale>
        <p:origin x="-162" y="65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C77FF6-BE34-4616-A6AC-04790C72BA55}" type="datetimeFigureOut">
              <a:rPr lang="cs-CZ" smtClean="0"/>
              <a:pPr/>
              <a:t>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309221-53B4-4C78-8437-2D67F0AF5D87}" type="slidenum">
              <a:rPr lang="cs-CZ" smtClean="0"/>
              <a:pPr/>
              <a:t>‹#›</a:t>
            </a:fld>
            <a:endParaRPr lang="cs-CZ"/>
          </a:p>
        </p:txBody>
      </p:sp>
    </p:spTree>
    <p:extLst>
      <p:ext uri="{BB962C8B-B14F-4D97-AF65-F5344CB8AC3E}">
        <p14:creationId xmlns="" xmlns:p14="http://schemas.microsoft.com/office/powerpoint/2010/main"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18075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04725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4016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47035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pPr/>
              <a:t>9.8.2013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633216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pPr/>
              <a:t>9.8.2013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07062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pPr/>
              <a:t>9.8.2013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78866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513959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93704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33839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33098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pPr/>
              <a:t>9.8.2013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27662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 xmlns:p14="http://schemas.microsoft.com/office/powerpoint/2010/main" val="2378494915"/>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smtClean="0">
                          <a:effectLst/>
                        </a:rPr>
                        <a:t>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100" dirty="0" smtClean="0">
                          <a:effectLst/>
                          <a:latin typeface="+mn-lt"/>
                          <a:ea typeface="Calibri"/>
                          <a:cs typeface="Times New Roman"/>
                        </a:rPr>
                        <a:t>02</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Times New Roman"/>
                          <a:cs typeface="Times New Roman"/>
                        </a:rPr>
                        <a:t>Pády –</a:t>
                      </a:r>
                      <a:r>
                        <a:rPr lang="cs-CZ" sz="1200" baseline="0" dirty="0" smtClean="0">
                          <a:effectLst/>
                          <a:latin typeface="+mn-lt"/>
                          <a:ea typeface="Times New Roman"/>
                          <a:cs typeface="Times New Roman"/>
                        </a:rPr>
                        <a:t> rod střední, člen neurčitý</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Calibri"/>
                          <a:cs typeface="Times New Roman"/>
                        </a:rPr>
                        <a:t>Rod</a:t>
                      </a:r>
                      <a:r>
                        <a:rPr lang="cs-CZ" sz="1200" kern="1200" baseline="0" dirty="0" smtClean="0">
                          <a:solidFill>
                            <a:srgbClr val="000000"/>
                          </a:solidFill>
                          <a:effectLst/>
                          <a:latin typeface="+mn-lt"/>
                          <a:ea typeface="Calibri"/>
                          <a:cs typeface="Times New Roman"/>
                        </a:rPr>
                        <a:t> střední, pád</a:t>
                      </a:r>
                      <a:r>
                        <a:rPr lang="cs-CZ" sz="1200" kern="1200" baseline="0" smtClean="0">
                          <a:solidFill>
                            <a:srgbClr val="000000"/>
                          </a:solidFill>
                          <a:effectLst/>
                          <a:latin typeface="+mn-lt"/>
                          <a:ea typeface="Calibri"/>
                          <a:cs typeface="Times New Roman"/>
                        </a:rPr>
                        <a:t>, neurčitý</a:t>
                      </a:r>
                      <a:r>
                        <a:rPr lang="cs-CZ" sz="1200" kern="1200" baseline="0" dirty="0" smtClean="0">
                          <a:solidFill>
                            <a:srgbClr val="000000"/>
                          </a:solidFill>
                          <a:effectLst/>
                          <a:latin typeface="+mn-lt"/>
                          <a:ea typeface="Calibri"/>
                          <a:cs typeface="Times New Roman"/>
                        </a:rPr>
                        <a:t>, </a:t>
                      </a:r>
                      <a:r>
                        <a:rPr lang="cs-CZ" sz="1200" kern="1200" baseline="0" dirty="0" err="1" smtClean="0">
                          <a:solidFill>
                            <a:srgbClr val="000000"/>
                          </a:solidFill>
                          <a:effectLst/>
                          <a:latin typeface="+mn-lt"/>
                          <a:ea typeface="Calibri"/>
                          <a:cs typeface="Times New Roman"/>
                        </a:rPr>
                        <a:t>ein</a:t>
                      </a:r>
                      <a:r>
                        <a:rPr lang="cs-CZ" sz="1200" kern="1200" baseline="0" dirty="0" smtClean="0">
                          <a:solidFill>
                            <a:srgbClr val="000000"/>
                          </a:solidFill>
                          <a:effectLst/>
                          <a:latin typeface="+mn-lt"/>
                          <a:ea typeface="Calibri"/>
                          <a:cs typeface="Times New Roman"/>
                        </a:rPr>
                        <a:t>, </a:t>
                      </a:r>
                      <a:r>
                        <a:rPr lang="cs-CZ" sz="1200" kern="1200" baseline="0" dirty="0" err="1" smtClean="0">
                          <a:solidFill>
                            <a:srgbClr val="000000"/>
                          </a:solidFill>
                          <a:effectLst/>
                          <a:latin typeface="+mn-lt"/>
                          <a:ea typeface="Calibri"/>
                          <a:cs typeface="Times New Roman"/>
                        </a:rPr>
                        <a:t>eines</a:t>
                      </a:r>
                      <a:r>
                        <a:rPr lang="cs-CZ" sz="1200" kern="1200" baseline="0" dirty="0" smtClean="0">
                          <a:solidFill>
                            <a:srgbClr val="000000"/>
                          </a:solidFill>
                          <a:effectLst/>
                          <a:latin typeface="+mn-lt"/>
                          <a:ea typeface="Calibri"/>
                          <a:cs typeface="Times New Roman"/>
                        </a:rPr>
                        <a:t>, </a:t>
                      </a:r>
                      <a:r>
                        <a:rPr lang="cs-CZ" sz="1200" kern="1200" baseline="0" dirty="0" err="1" smtClean="0">
                          <a:solidFill>
                            <a:srgbClr val="000000"/>
                          </a:solidFill>
                          <a:effectLst/>
                          <a:latin typeface="+mn-lt"/>
                          <a:ea typeface="Calibri"/>
                          <a:cs typeface="Times New Roman"/>
                        </a:rPr>
                        <a:t>einem</a:t>
                      </a:r>
                      <a:endParaRPr lang="cs-CZ" sz="11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Německý jazyk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Vladimír Vašek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Čeština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Prezentace, výklad, </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err="1" smtClean="0">
                          <a:solidFill>
                            <a:srgbClr val="000000"/>
                          </a:solidFill>
                          <a:effectLst/>
                          <a:latin typeface="+mn-lt"/>
                          <a:ea typeface="Times New Roman"/>
                          <a:cs typeface="Times New Roman"/>
                        </a:rPr>
                        <a:t>dataprojektor</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a:t>
                      </a:r>
                      <a:r>
                        <a:rPr lang="cs-CZ" sz="1200" kern="1200" dirty="0" smtClean="0">
                          <a:solidFill>
                            <a:srgbClr val="000000"/>
                          </a:solidFill>
                          <a:effectLst/>
                          <a:latin typeface="+mn-lt"/>
                          <a:ea typeface="Times New Roman"/>
                          <a:cs typeface="Times New Roman"/>
                        </a:rPr>
                        <a:t>prezentace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1. ročník, žáci 15 </a:t>
                      </a:r>
                      <a:r>
                        <a:rPr lang="cs-CZ" sz="1200" kern="1200" smtClean="0">
                          <a:solidFill>
                            <a:srgbClr val="000000"/>
                          </a:solidFill>
                          <a:effectLst/>
                          <a:latin typeface="+mn-lt"/>
                          <a:ea typeface="Times New Roman"/>
                          <a:cs typeface="Times New Roman"/>
                        </a:rPr>
                        <a:t>– 16 </a:t>
                      </a:r>
                      <a:r>
                        <a:rPr lang="cs-CZ" sz="1200" kern="1200" dirty="0" smtClean="0">
                          <a:solidFill>
                            <a:srgbClr val="000000"/>
                          </a:solidFill>
                          <a:effectLst/>
                          <a:latin typeface="+mn-lt"/>
                          <a:ea typeface="Times New Roman"/>
                          <a:cs typeface="Times New Roman"/>
                        </a:rPr>
                        <a:t>let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ne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viz </a:t>
                      </a:r>
                      <a:r>
                        <a:rPr lang="cs-CZ" sz="1200" kern="1200" dirty="0">
                          <a:solidFill>
                            <a:srgbClr val="000000"/>
                          </a:solidFill>
                          <a:effectLst/>
                          <a:latin typeface="+mn-lt"/>
                          <a:ea typeface="Times New Roman"/>
                          <a:cs typeface="Times New Roman"/>
                        </a:rPr>
                        <a:t>poslední </a:t>
                      </a:r>
                      <a:r>
                        <a:rPr lang="cs-CZ" sz="1200" kern="1200" dirty="0" smtClean="0">
                          <a:solidFill>
                            <a:srgbClr val="000000"/>
                          </a:solidFill>
                          <a:effectLst/>
                          <a:latin typeface="+mn-lt"/>
                          <a:ea typeface="Times New Roman"/>
                          <a:cs typeface="Times New Roman"/>
                        </a:rPr>
                        <a:t>strana</a:t>
                      </a:r>
                      <a:endParaRPr lang="cs-CZ" sz="11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smtClean="0"/>
              <a:t>Pády podstatných jmen, rod střední, člen neurčitý</a:t>
            </a:r>
            <a:endParaRPr lang="cs-CZ" sz="24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VY_22_INOVACE_02_57</a:t>
            </a:r>
            <a:endParaRPr lang="cs-CZ" sz="2400" b="1" dirty="0" smtClean="0"/>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 xmlns:p14="http://schemas.microsoft.com/office/powerpoint/2010/main" val="1448756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2</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477875"/>
          </a:xfrm>
          <a:prstGeom prst="rect">
            <a:avLst/>
          </a:prstGeom>
          <a:noFill/>
        </p:spPr>
        <p:txBody>
          <a:bodyPr wrap="square" rtlCol="0">
            <a:spAutoFit/>
          </a:bodyPr>
          <a:lstStyle/>
          <a:p>
            <a:r>
              <a:rPr lang="cs-CZ" sz="2000" b="1" u="sng" dirty="0" smtClean="0"/>
              <a:t>Neurčitý člen v němčině</a:t>
            </a:r>
          </a:p>
          <a:p>
            <a:r>
              <a:rPr lang="cs-CZ" sz="2000" b="1" dirty="0" smtClean="0"/>
              <a:t>Mluvíme-li o nějaké osobě či věci poprvé, používáme člen neurčitý. Neurčitý člen tak označuje věci neznámé, nezmíněné, blíže neurčené. Do češtiny překládáme neurčitý člen jako nějaký, nějaká nebo nějaké, popř. jeden, jedna, jedno.</a:t>
            </a:r>
          </a:p>
          <a:p>
            <a:r>
              <a:rPr lang="cs-CZ" sz="2000" b="1" u="sng" dirty="0" smtClean="0"/>
              <a:t>Určitý člen v němčině</a:t>
            </a:r>
          </a:p>
          <a:p>
            <a:r>
              <a:rPr lang="cs-CZ" sz="2000" dirty="0" smtClean="0"/>
              <a:t>Když už byla o určité osobě či věci zmínka předtím, používáme člen určitý. Určitý člen tak označuje věcí známé, zmíněné nebo přesně specifikované a určené.V daných příkladech můžeme určitý člen překládat do češtiny jako ukazovací zájmeno.</a:t>
            </a:r>
          </a:p>
          <a:p>
            <a:endParaRPr lang="cs-CZ" sz="2000" dirty="0"/>
          </a:p>
        </p:txBody>
      </p:sp>
      <p:sp>
        <p:nvSpPr>
          <p:cNvPr id="12" name="TextovéPole 11"/>
          <p:cNvSpPr txBox="1"/>
          <p:nvPr/>
        </p:nvSpPr>
        <p:spPr>
          <a:xfrm>
            <a:off x="1536500" y="1052736"/>
            <a:ext cx="6007927" cy="584775"/>
          </a:xfrm>
          <a:prstGeom prst="rect">
            <a:avLst/>
          </a:prstGeom>
          <a:noFill/>
        </p:spPr>
        <p:txBody>
          <a:bodyPr wrap="none" rtlCol="0" anchor="ctr">
            <a:spAutoFit/>
          </a:bodyPr>
          <a:lstStyle/>
          <a:p>
            <a:pPr algn="ctr"/>
            <a:r>
              <a:rPr lang="cs-CZ" sz="3200" b="1" dirty="0" smtClean="0"/>
              <a:t>Pády rodu středního, člen neurčitý</a:t>
            </a:r>
            <a:endParaRPr lang="cs-CZ" sz="3200" b="1" dirty="0"/>
          </a:p>
        </p:txBody>
      </p:sp>
      <p:pic>
        <p:nvPicPr>
          <p:cNvPr id="3" name="Picture 2" descr="C:\Users\Pracovna\AppData\Local\Microsoft\Windows\Temporary Internet Files\Content.IE5\MF7ETGFB\MP900448287[1].jpg"/>
          <p:cNvPicPr>
            <a:picLocks noChangeAspect="1" noChangeArrowheads="1"/>
          </p:cNvPicPr>
          <p:nvPr/>
        </p:nvPicPr>
        <p:blipFill>
          <a:blip r:embed="rId4" cstate="print"/>
          <a:srcRect/>
          <a:stretch>
            <a:fillRect/>
          </a:stretch>
        </p:blipFill>
        <p:spPr bwMode="auto">
          <a:xfrm>
            <a:off x="755577" y="980728"/>
            <a:ext cx="720080" cy="762569"/>
          </a:xfrm>
          <a:prstGeom prst="rect">
            <a:avLst/>
          </a:prstGeom>
          <a:noFill/>
        </p:spPr>
      </p:pic>
      <p:pic>
        <p:nvPicPr>
          <p:cNvPr id="14" name="Picture 2" descr="C:\Users\Pracovna\AppData\Local\Microsoft\Windows\Temporary Internet Files\Content.IE5\MF7ETGFB\MP900448287[1].jpg"/>
          <p:cNvPicPr>
            <a:picLocks noChangeAspect="1" noChangeArrowheads="1"/>
          </p:cNvPicPr>
          <p:nvPr/>
        </p:nvPicPr>
        <p:blipFill>
          <a:blip r:embed="rId4" cstate="print"/>
          <a:srcRect/>
          <a:stretch>
            <a:fillRect/>
          </a:stretch>
        </p:blipFill>
        <p:spPr bwMode="auto">
          <a:xfrm>
            <a:off x="7596336" y="980728"/>
            <a:ext cx="720080" cy="762569"/>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3</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2554545"/>
          </a:xfrm>
          <a:prstGeom prst="rect">
            <a:avLst/>
          </a:prstGeom>
          <a:noFill/>
        </p:spPr>
        <p:txBody>
          <a:bodyPr wrap="square" rtlCol="0">
            <a:spAutoFit/>
          </a:bodyPr>
          <a:lstStyle/>
          <a:p>
            <a:r>
              <a:rPr lang="cs-CZ" sz="2000" b="1" dirty="0" smtClean="0"/>
              <a:t>Němčina používá na rozdíl od češtiny pouze čtyři pády.</a:t>
            </a:r>
            <a:r>
              <a:rPr lang="cs-CZ" sz="2000" dirty="0" smtClean="0"/>
              <a:t/>
            </a:r>
            <a:br>
              <a:rPr lang="cs-CZ" sz="2000" dirty="0" smtClean="0"/>
            </a:br>
            <a:r>
              <a:rPr lang="cs-CZ" sz="2000" dirty="0" smtClean="0"/>
              <a:t/>
            </a:r>
            <a:br>
              <a:rPr lang="cs-CZ" sz="2000" dirty="0" smtClean="0"/>
            </a:br>
            <a:r>
              <a:rPr lang="cs-CZ" sz="2000" u="sng" dirty="0" smtClean="0"/>
              <a:t>Pádové otázky v němčině</a:t>
            </a:r>
            <a:r>
              <a:rPr lang="cs-CZ" sz="2000" dirty="0" smtClean="0"/>
              <a:t>:</a:t>
            </a:r>
            <a:br>
              <a:rPr lang="cs-CZ" sz="2000" dirty="0" smtClean="0"/>
            </a:br>
            <a:r>
              <a:rPr lang="cs-CZ" sz="2000" dirty="0" smtClean="0"/>
              <a:t/>
            </a:r>
            <a:br>
              <a:rPr lang="cs-CZ" sz="2000" dirty="0" smtClean="0"/>
            </a:br>
            <a:r>
              <a:rPr lang="cs-CZ" sz="2000" dirty="0" smtClean="0"/>
              <a:t>1. pád – </a:t>
            </a:r>
            <a:r>
              <a:rPr lang="cs-CZ" sz="2000" dirty="0" err="1" smtClean="0"/>
              <a:t>Wer</a:t>
            </a:r>
            <a:r>
              <a:rPr lang="cs-CZ" sz="2000" dirty="0" smtClean="0"/>
              <a:t> oder </a:t>
            </a:r>
            <a:r>
              <a:rPr lang="cs-CZ" sz="2000" dirty="0" err="1" smtClean="0"/>
              <a:t>was</a:t>
            </a:r>
            <a:r>
              <a:rPr lang="cs-CZ" sz="2000" dirty="0" smtClean="0"/>
              <a:t> – Kdo? Co?</a:t>
            </a:r>
            <a:br>
              <a:rPr lang="cs-CZ" sz="2000" dirty="0" smtClean="0"/>
            </a:br>
            <a:r>
              <a:rPr lang="cs-CZ" sz="2000" dirty="0" smtClean="0"/>
              <a:t>2. pád – </a:t>
            </a:r>
            <a:r>
              <a:rPr lang="cs-CZ" sz="2000" dirty="0" err="1" smtClean="0"/>
              <a:t>Wessen</a:t>
            </a:r>
            <a:r>
              <a:rPr lang="cs-CZ" sz="2000" dirty="0" smtClean="0"/>
              <a:t> – Čí?</a:t>
            </a:r>
            <a:br>
              <a:rPr lang="cs-CZ" sz="2000" dirty="0" smtClean="0"/>
            </a:br>
            <a:r>
              <a:rPr lang="cs-CZ" sz="2000" dirty="0" smtClean="0"/>
              <a:t>3. pád – </a:t>
            </a:r>
            <a:r>
              <a:rPr lang="cs-CZ" sz="2000" dirty="0" err="1" smtClean="0"/>
              <a:t>Wem</a:t>
            </a:r>
            <a:r>
              <a:rPr lang="cs-CZ" sz="2000" dirty="0" smtClean="0"/>
              <a:t> – Komu? </a:t>
            </a:r>
            <a:br>
              <a:rPr lang="cs-CZ" sz="2000" dirty="0" smtClean="0"/>
            </a:br>
            <a:r>
              <a:rPr lang="cs-CZ" sz="2000" dirty="0" smtClean="0"/>
              <a:t>4. pád – </a:t>
            </a:r>
            <a:r>
              <a:rPr lang="cs-CZ" sz="2000" dirty="0" err="1" smtClean="0"/>
              <a:t>Wen</a:t>
            </a:r>
            <a:r>
              <a:rPr lang="cs-CZ" sz="2000" dirty="0" smtClean="0"/>
              <a:t> oder </a:t>
            </a:r>
            <a:r>
              <a:rPr lang="cs-CZ" sz="2000" dirty="0" err="1" smtClean="0"/>
              <a:t>was</a:t>
            </a:r>
            <a:r>
              <a:rPr lang="cs-CZ" sz="2000" dirty="0" smtClean="0"/>
              <a:t> – Koho? Co?</a:t>
            </a:r>
            <a:endParaRPr lang="cs-CZ" sz="2000" dirty="0"/>
          </a:p>
        </p:txBody>
      </p:sp>
      <p:sp>
        <p:nvSpPr>
          <p:cNvPr id="12" name="TextovéPole 11"/>
          <p:cNvSpPr txBox="1"/>
          <p:nvPr/>
        </p:nvSpPr>
        <p:spPr>
          <a:xfrm>
            <a:off x="1536500" y="1052736"/>
            <a:ext cx="6007927" cy="584775"/>
          </a:xfrm>
          <a:prstGeom prst="rect">
            <a:avLst/>
          </a:prstGeom>
          <a:noFill/>
        </p:spPr>
        <p:txBody>
          <a:bodyPr wrap="none" rtlCol="0" anchor="ctr">
            <a:spAutoFit/>
          </a:bodyPr>
          <a:lstStyle/>
          <a:p>
            <a:pPr algn="ctr"/>
            <a:r>
              <a:rPr lang="cs-CZ" sz="3200" b="1" dirty="0" smtClean="0"/>
              <a:t>Pády rodu středního, člen neurčitý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4</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1938992"/>
          </a:xfrm>
          <a:prstGeom prst="rect">
            <a:avLst/>
          </a:prstGeom>
          <a:noFill/>
        </p:spPr>
        <p:txBody>
          <a:bodyPr wrap="square" rtlCol="0">
            <a:spAutoFit/>
          </a:bodyPr>
          <a:lstStyle/>
          <a:p>
            <a:r>
              <a:rPr lang="cs-CZ" sz="2000" b="1" u="sng" dirty="0" smtClean="0">
                <a:solidFill>
                  <a:srgbClr val="FF0000"/>
                </a:solidFill>
              </a:rPr>
              <a:t>Neurčitý člen</a:t>
            </a:r>
            <a:r>
              <a:rPr lang="cs-CZ" sz="2000" b="1" dirty="0" smtClean="0">
                <a:solidFill>
                  <a:srgbClr val="FF0000"/>
                </a:solidFill>
              </a:rPr>
              <a:t> </a:t>
            </a:r>
            <a:r>
              <a:rPr lang="cs-CZ" sz="2000" dirty="0" smtClean="0"/>
              <a:t>– všechna podstatná jména (píší se počátečním velkým písmenem), která mají člen </a:t>
            </a:r>
            <a:r>
              <a:rPr lang="cs-CZ" sz="2000" b="1" dirty="0" err="1" smtClean="0">
                <a:solidFill>
                  <a:srgbClr val="00B050"/>
                </a:solidFill>
              </a:rPr>
              <a:t>das</a:t>
            </a:r>
            <a:r>
              <a:rPr lang="cs-CZ" sz="2000" dirty="0" smtClean="0"/>
              <a:t> (používá se i koncové –</a:t>
            </a:r>
            <a:r>
              <a:rPr lang="cs-CZ" sz="2000" b="1" dirty="0" smtClean="0">
                <a:solidFill>
                  <a:srgbClr val="00B050"/>
                </a:solidFill>
              </a:rPr>
              <a:t>s</a:t>
            </a:r>
            <a:r>
              <a:rPr lang="cs-CZ" sz="2000" dirty="0" smtClean="0"/>
              <a:t>) </a:t>
            </a:r>
            <a:r>
              <a:rPr lang="cs-CZ" sz="2000" b="1" dirty="0" smtClean="0">
                <a:solidFill>
                  <a:srgbClr val="00B050"/>
                </a:solidFill>
              </a:rPr>
              <a:t>jsou rodu středního.</a:t>
            </a:r>
            <a:r>
              <a:rPr lang="cs-CZ" sz="2000" b="1" dirty="0" smtClean="0"/>
              <a:t> </a:t>
            </a:r>
            <a:r>
              <a:rPr lang="cs-CZ" sz="2000" dirty="0" err="1" smtClean="0"/>
              <a:t>Das</a:t>
            </a:r>
            <a:r>
              <a:rPr lang="cs-CZ" sz="2000" dirty="0" smtClean="0"/>
              <a:t> překládáme jako to. </a:t>
            </a:r>
            <a:r>
              <a:rPr lang="cs-CZ" sz="2000" b="1" dirty="0" smtClean="0">
                <a:solidFill>
                  <a:srgbClr val="FF0000"/>
                </a:solidFill>
              </a:rPr>
              <a:t>Člen neurčitý „</a:t>
            </a:r>
            <a:r>
              <a:rPr lang="cs-CZ" sz="2000" b="1" dirty="0" err="1" smtClean="0">
                <a:solidFill>
                  <a:srgbClr val="FF0000"/>
                </a:solidFill>
              </a:rPr>
              <a:t>ein</a:t>
            </a:r>
            <a:r>
              <a:rPr lang="cs-CZ" sz="2000" b="1" dirty="0" smtClean="0">
                <a:solidFill>
                  <a:srgbClr val="FF0000"/>
                </a:solidFill>
              </a:rPr>
              <a:t>“ překládáme jako nějaké.</a:t>
            </a:r>
            <a:r>
              <a:rPr lang="cs-CZ" sz="2000" dirty="0" smtClean="0"/>
              <a:t/>
            </a:r>
            <a:br>
              <a:rPr lang="cs-CZ" sz="2000" dirty="0" smtClean="0"/>
            </a:br>
            <a:endParaRPr lang="cs-CZ" sz="2000" dirty="0" smtClean="0"/>
          </a:p>
          <a:p>
            <a:r>
              <a:rPr lang="cs-CZ" sz="2000" dirty="0" smtClean="0"/>
              <a:t> </a:t>
            </a:r>
            <a:endParaRPr lang="cs-CZ" sz="2000" dirty="0"/>
          </a:p>
        </p:txBody>
      </p:sp>
      <p:sp>
        <p:nvSpPr>
          <p:cNvPr id="12" name="TextovéPole 11"/>
          <p:cNvSpPr txBox="1"/>
          <p:nvPr/>
        </p:nvSpPr>
        <p:spPr>
          <a:xfrm>
            <a:off x="1536499" y="1052736"/>
            <a:ext cx="6007928" cy="584775"/>
          </a:xfrm>
          <a:prstGeom prst="rect">
            <a:avLst/>
          </a:prstGeom>
          <a:noFill/>
        </p:spPr>
        <p:txBody>
          <a:bodyPr wrap="none" rtlCol="0" anchor="ctr">
            <a:spAutoFit/>
          </a:bodyPr>
          <a:lstStyle/>
          <a:p>
            <a:pPr algn="ctr"/>
            <a:r>
              <a:rPr lang="cs-CZ" sz="3200" b="1" dirty="0" smtClean="0"/>
              <a:t>Pády rodu středního, člen neurčitý</a:t>
            </a:r>
            <a:endParaRPr lang="cs-CZ" sz="3200" b="1" dirty="0"/>
          </a:p>
        </p:txBody>
      </p:sp>
      <p:graphicFrame>
        <p:nvGraphicFramePr>
          <p:cNvPr id="10" name="Tabulka 9"/>
          <p:cNvGraphicFramePr>
            <a:graphicFrameLocks noGrp="1"/>
          </p:cNvGraphicFramePr>
          <p:nvPr/>
        </p:nvGraphicFramePr>
        <p:xfrm>
          <a:off x="1151620" y="2996951"/>
          <a:ext cx="6840760" cy="2640893"/>
        </p:xfrm>
        <a:graphic>
          <a:graphicData uri="http://schemas.openxmlformats.org/drawingml/2006/table">
            <a:tbl>
              <a:tblPr firstRow="1" bandRow="1">
                <a:tableStyleId>{5C22544A-7EE6-4342-B048-85BDC9FD1C3A}</a:tableStyleId>
              </a:tblPr>
              <a:tblGrid>
                <a:gridCol w="936104"/>
                <a:gridCol w="1224136"/>
                <a:gridCol w="1440160"/>
                <a:gridCol w="1368152"/>
                <a:gridCol w="1872208"/>
              </a:tblGrid>
              <a:tr h="393161">
                <a:tc>
                  <a:txBody>
                    <a:bodyPr/>
                    <a:lstStyle/>
                    <a:p>
                      <a:pPr algn="ctr"/>
                      <a:r>
                        <a:rPr lang="cs-CZ" dirty="0" smtClean="0"/>
                        <a:t>Pád</a:t>
                      </a:r>
                      <a:endParaRPr lang="cs-CZ" dirty="0"/>
                    </a:p>
                  </a:txBody>
                  <a:tcPr/>
                </a:tc>
                <a:tc>
                  <a:txBody>
                    <a:bodyPr/>
                    <a:lstStyle/>
                    <a:p>
                      <a:pPr algn="ctr"/>
                      <a:r>
                        <a:rPr lang="cs-CZ" dirty="0" smtClean="0"/>
                        <a:t>V němčině</a:t>
                      </a:r>
                      <a:endParaRPr lang="cs-CZ" dirty="0"/>
                    </a:p>
                  </a:txBody>
                  <a:tcPr/>
                </a:tc>
                <a:tc>
                  <a:txBody>
                    <a:bodyPr/>
                    <a:lstStyle/>
                    <a:p>
                      <a:pPr algn="ctr"/>
                      <a:r>
                        <a:rPr lang="cs-CZ" dirty="0" smtClean="0"/>
                        <a:t>V češtině</a:t>
                      </a:r>
                      <a:endParaRPr lang="cs-CZ" dirty="0"/>
                    </a:p>
                  </a:txBody>
                  <a:tcPr/>
                </a:tc>
                <a:tc>
                  <a:txBody>
                    <a:bodyPr/>
                    <a:lstStyle/>
                    <a:p>
                      <a:pPr algn="ctr"/>
                      <a:r>
                        <a:rPr lang="cs-CZ" dirty="0" smtClean="0"/>
                        <a:t>Příklad</a:t>
                      </a:r>
                      <a:endParaRPr lang="cs-CZ" dirty="0"/>
                    </a:p>
                  </a:txBody>
                  <a:tcPr/>
                </a:tc>
                <a:tc>
                  <a:txBody>
                    <a:bodyPr/>
                    <a:lstStyle/>
                    <a:p>
                      <a:pPr algn="ctr"/>
                      <a:r>
                        <a:rPr lang="cs-CZ" dirty="0" smtClean="0"/>
                        <a:t>Překlad</a:t>
                      </a:r>
                      <a:endParaRPr lang="cs-CZ" dirty="0"/>
                    </a:p>
                  </a:txBody>
                  <a:tcPr/>
                </a:tc>
              </a:tr>
              <a:tr h="535884">
                <a:tc>
                  <a:txBody>
                    <a:bodyPr/>
                    <a:lstStyle/>
                    <a:p>
                      <a:pPr algn="ctr"/>
                      <a:r>
                        <a:rPr lang="cs-CZ" dirty="0" smtClean="0"/>
                        <a:t>1.</a:t>
                      </a:r>
                      <a:endParaRPr lang="cs-CZ" dirty="0"/>
                    </a:p>
                  </a:txBody>
                  <a:tcPr/>
                </a:tc>
                <a:tc>
                  <a:txBody>
                    <a:bodyPr/>
                    <a:lstStyle/>
                    <a:p>
                      <a:pPr algn="ctr"/>
                      <a:r>
                        <a:rPr lang="cs-CZ" dirty="0" err="1" smtClean="0">
                          <a:solidFill>
                            <a:srgbClr val="FF0000"/>
                          </a:solidFill>
                        </a:rPr>
                        <a:t>Ein</a:t>
                      </a:r>
                      <a:endParaRPr lang="cs-CZ" dirty="0">
                        <a:solidFill>
                          <a:srgbClr val="FF0000"/>
                        </a:solidFill>
                      </a:endParaRPr>
                    </a:p>
                  </a:txBody>
                  <a:tcPr/>
                </a:tc>
                <a:tc>
                  <a:txBody>
                    <a:bodyPr/>
                    <a:lstStyle/>
                    <a:p>
                      <a:pPr algn="ctr"/>
                      <a:r>
                        <a:rPr lang="cs-CZ" dirty="0" smtClean="0"/>
                        <a:t>Nějaké</a:t>
                      </a:r>
                      <a:endParaRPr lang="cs-CZ" dirty="0"/>
                    </a:p>
                  </a:txBody>
                  <a:tcPr/>
                </a:tc>
                <a:tc>
                  <a:txBody>
                    <a:bodyPr/>
                    <a:lstStyle/>
                    <a:p>
                      <a:pPr algn="ctr"/>
                      <a:r>
                        <a:rPr lang="cs-CZ" dirty="0" err="1" smtClean="0">
                          <a:solidFill>
                            <a:srgbClr val="FF0000"/>
                          </a:solidFill>
                        </a:rPr>
                        <a:t>Ein</a:t>
                      </a:r>
                      <a:r>
                        <a:rPr lang="cs-CZ" dirty="0" smtClean="0"/>
                        <a:t> </a:t>
                      </a:r>
                      <a:r>
                        <a:rPr lang="cs-CZ" dirty="0" err="1" smtClean="0"/>
                        <a:t>Kind</a:t>
                      </a:r>
                      <a:endParaRPr lang="cs-CZ" dirty="0"/>
                    </a:p>
                  </a:txBody>
                  <a:tcPr/>
                </a:tc>
                <a:tc>
                  <a:txBody>
                    <a:bodyPr/>
                    <a:lstStyle/>
                    <a:p>
                      <a:pPr algn="ctr"/>
                      <a:r>
                        <a:rPr lang="cs-CZ" dirty="0" smtClean="0"/>
                        <a:t>Nějaké dítě</a:t>
                      </a:r>
                      <a:endParaRPr lang="cs-CZ" dirty="0"/>
                    </a:p>
                  </a:txBody>
                  <a:tcPr/>
                </a:tc>
              </a:tr>
              <a:tr h="535884">
                <a:tc>
                  <a:txBody>
                    <a:bodyPr/>
                    <a:lstStyle/>
                    <a:p>
                      <a:pPr algn="ctr"/>
                      <a:r>
                        <a:rPr lang="cs-CZ" dirty="0" smtClean="0"/>
                        <a:t>2.</a:t>
                      </a:r>
                      <a:endParaRPr lang="cs-CZ" dirty="0"/>
                    </a:p>
                  </a:txBody>
                  <a:tcPr/>
                </a:tc>
                <a:tc>
                  <a:txBody>
                    <a:bodyPr/>
                    <a:lstStyle/>
                    <a:p>
                      <a:pPr algn="ctr"/>
                      <a:r>
                        <a:rPr lang="cs-CZ" dirty="0" err="1" smtClean="0">
                          <a:solidFill>
                            <a:srgbClr val="FF0000"/>
                          </a:solidFill>
                        </a:rPr>
                        <a:t>Eines</a:t>
                      </a:r>
                      <a:r>
                        <a:rPr lang="cs-CZ" dirty="0" smtClean="0"/>
                        <a:t>   - </a:t>
                      </a:r>
                      <a:r>
                        <a:rPr lang="cs-CZ" dirty="0" smtClean="0">
                          <a:solidFill>
                            <a:srgbClr val="0070C0"/>
                          </a:solidFill>
                        </a:rPr>
                        <a:t>s</a:t>
                      </a:r>
                      <a:endParaRPr lang="cs-CZ" dirty="0">
                        <a:solidFill>
                          <a:srgbClr val="0070C0"/>
                        </a:solidFill>
                      </a:endParaRPr>
                    </a:p>
                  </a:txBody>
                  <a:tcPr/>
                </a:tc>
                <a:tc>
                  <a:txBody>
                    <a:bodyPr/>
                    <a:lstStyle/>
                    <a:p>
                      <a:pPr algn="ctr"/>
                      <a:r>
                        <a:rPr lang="cs-CZ" dirty="0" smtClean="0"/>
                        <a:t>Bez nějakého</a:t>
                      </a:r>
                      <a:endParaRPr lang="cs-CZ" dirty="0"/>
                    </a:p>
                  </a:txBody>
                  <a:tcPr/>
                </a:tc>
                <a:tc>
                  <a:txBody>
                    <a:bodyPr/>
                    <a:lstStyle/>
                    <a:p>
                      <a:pPr algn="ctr"/>
                      <a:r>
                        <a:rPr lang="cs-CZ" dirty="0" err="1" smtClean="0">
                          <a:solidFill>
                            <a:srgbClr val="FF0000"/>
                          </a:solidFill>
                        </a:rPr>
                        <a:t>Eines</a:t>
                      </a:r>
                      <a:r>
                        <a:rPr lang="cs-CZ" dirty="0" smtClean="0"/>
                        <a:t> </a:t>
                      </a:r>
                      <a:r>
                        <a:rPr lang="cs-CZ" dirty="0" err="1" smtClean="0"/>
                        <a:t>Kind</a:t>
                      </a:r>
                      <a:r>
                        <a:rPr lang="cs-CZ" dirty="0" err="1" smtClean="0">
                          <a:solidFill>
                            <a:srgbClr val="0070C0"/>
                          </a:solidFill>
                        </a:rPr>
                        <a:t>es</a:t>
                      </a:r>
                      <a:endParaRPr lang="cs-CZ" dirty="0">
                        <a:solidFill>
                          <a:srgbClr val="0070C0"/>
                        </a:solidFill>
                      </a:endParaRPr>
                    </a:p>
                  </a:txBody>
                  <a:tcPr/>
                </a:tc>
                <a:tc>
                  <a:txBody>
                    <a:bodyPr/>
                    <a:lstStyle/>
                    <a:p>
                      <a:pPr algn="ctr"/>
                      <a:r>
                        <a:rPr lang="cs-CZ" dirty="0" smtClean="0"/>
                        <a:t>Bez nějakého dítěte</a:t>
                      </a:r>
                      <a:endParaRPr lang="cs-CZ" dirty="0"/>
                    </a:p>
                  </a:txBody>
                  <a:tcPr/>
                </a:tc>
              </a:tr>
              <a:tr h="535884">
                <a:tc>
                  <a:txBody>
                    <a:bodyPr/>
                    <a:lstStyle/>
                    <a:p>
                      <a:pPr algn="ctr"/>
                      <a:r>
                        <a:rPr lang="cs-CZ" dirty="0" smtClean="0"/>
                        <a:t>3.</a:t>
                      </a:r>
                      <a:endParaRPr lang="cs-CZ" dirty="0"/>
                    </a:p>
                  </a:txBody>
                  <a:tcPr/>
                </a:tc>
                <a:tc>
                  <a:txBody>
                    <a:bodyPr/>
                    <a:lstStyle/>
                    <a:p>
                      <a:pPr algn="ctr"/>
                      <a:r>
                        <a:rPr lang="cs-CZ" dirty="0" err="1" smtClean="0">
                          <a:solidFill>
                            <a:srgbClr val="FF0000"/>
                          </a:solidFill>
                        </a:rPr>
                        <a:t>Einem</a:t>
                      </a:r>
                      <a:endParaRPr lang="cs-CZ" dirty="0">
                        <a:solidFill>
                          <a:srgbClr val="FF0000"/>
                        </a:solidFill>
                      </a:endParaRPr>
                    </a:p>
                  </a:txBody>
                  <a:tcPr/>
                </a:tc>
                <a:tc>
                  <a:txBody>
                    <a:bodyPr/>
                    <a:lstStyle/>
                    <a:p>
                      <a:pPr algn="ctr"/>
                      <a:r>
                        <a:rPr lang="cs-CZ" dirty="0" smtClean="0"/>
                        <a:t>Nějakému</a:t>
                      </a:r>
                      <a:endParaRPr lang="cs-CZ" dirty="0"/>
                    </a:p>
                  </a:txBody>
                  <a:tcPr/>
                </a:tc>
                <a:tc>
                  <a:txBody>
                    <a:bodyPr/>
                    <a:lstStyle/>
                    <a:p>
                      <a:pPr algn="ctr"/>
                      <a:r>
                        <a:rPr lang="cs-CZ" dirty="0" err="1" smtClean="0">
                          <a:solidFill>
                            <a:srgbClr val="FF0000"/>
                          </a:solidFill>
                        </a:rPr>
                        <a:t>Einem</a:t>
                      </a:r>
                      <a:r>
                        <a:rPr lang="cs-CZ" dirty="0" smtClean="0"/>
                        <a:t> </a:t>
                      </a:r>
                      <a:r>
                        <a:rPr lang="cs-CZ" dirty="0" err="1" smtClean="0"/>
                        <a:t>Kind</a:t>
                      </a:r>
                      <a:endParaRPr lang="cs-CZ" dirty="0"/>
                    </a:p>
                  </a:txBody>
                  <a:tcPr/>
                </a:tc>
                <a:tc>
                  <a:txBody>
                    <a:bodyPr/>
                    <a:lstStyle/>
                    <a:p>
                      <a:pPr algn="ctr"/>
                      <a:r>
                        <a:rPr lang="cs-CZ" dirty="0" smtClean="0"/>
                        <a:t>Nějakému dítěti</a:t>
                      </a:r>
                      <a:endParaRPr lang="cs-CZ" dirty="0"/>
                    </a:p>
                  </a:txBody>
                  <a:tcPr/>
                </a:tc>
              </a:tr>
              <a:tr h="535884">
                <a:tc>
                  <a:txBody>
                    <a:bodyPr/>
                    <a:lstStyle/>
                    <a:p>
                      <a:pPr algn="ctr"/>
                      <a:r>
                        <a:rPr lang="cs-CZ" dirty="0" smtClean="0"/>
                        <a:t>4.</a:t>
                      </a:r>
                      <a:endParaRPr lang="cs-CZ" dirty="0"/>
                    </a:p>
                  </a:txBody>
                  <a:tcPr/>
                </a:tc>
                <a:tc>
                  <a:txBody>
                    <a:bodyPr/>
                    <a:lstStyle/>
                    <a:p>
                      <a:pPr algn="ctr"/>
                      <a:r>
                        <a:rPr lang="cs-CZ" dirty="0" err="1" smtClean="0">
                          <a:solidFill>
                            <a:srgbClr val="FF0000"/>
                          </a:solidFill>
                        </a:rPr>
                        <a:t>Ein</a:t>
                      </a:r>
                      <a:endParaRPr lang="cs-CZ" dirty="0">
                        <a:solidFill>
                          <a:srgbClr val="FF0000"/>
                        </a:solidFill>
                      </a:endParaRPr>
                    </a:p>
                  </a:txBody>
                  <a:tcPr/>
                </a:tc>
                <a:tc>
                  <a:txBody>
                    <a:bodyPr/>
                    <a:lstStyle/>
                    <a:p>
                      <a:pPr algn="ctr"/>
                      <a:r>
                        <a:rPr lang="cs-CZ" dirty="0" smtClean="0"/>
                        <a:t>Nějaké</a:t>
                      </a:r>
                      <a:endParaRPr lang="cs-CZ" dirty="0"/>
                    </a:p>
                  </a:txBody>
                  <a:tcPr/>
                </a:tc>
                <a:tc>
                  <a:txBody>
                    <a:bodyPr/>
                    <a:lstStyle/>
                    <a:p>
                      <a:pPr algn="ctr"/>
                      <a:r>
                        <a:rPr lang="cs-CZ" dirty="0" err="1" smtClean="0">
                          <a:solidFill>
                            <a:srgbClr val="FF0000"/>
                          </a:solidFill>
                        </a:rPr>
                        <a:t>Ein</a:t>
                      </a:r>
                      <a:r>
                        <a:rPr lang="cs-CZ" dirty="0" smtClean="0"/>
                        <a:t> </a:t>
                      </a:r>
                      <a:r>
                        <a:rPr lang="cs-CZ" dirty="0" err="1" smtClean="0"/>
                        <a:t>Kind</a:t>
                      </a:r>
                      <a:endParaRPr lang="cs-CZ" dirty="0"/>
                    </a:p>
                  </a:txBody>
                  <a:tcPr/>
                </a:tc>
                <a:tc>
                  <a:txBody>
                    <a:bodyPr/>
                    <a:lstStyle/>
                    <a:p>
                      <a:pPr algn="ctr"/>
                      <a:r>
                        <a:rPr lang="cs-CZ" dirty="0" smtClean="0"/>
                        <a:t>Nějaké dítě</a:t>
                      </a:r>
                      <a:endParaRPr lang="cs-CZ" dirty="0"/>
                    </a:p>
                  </a:txBody>
                  <a:tcPr/>
                </a:tc>
              </a:tr>
            </a:tbl>
          </a:graphicData>
        </a:graphic>
      </p:graphicFrame>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9"/>
            <a:ext cx="7632848" cy="2554545"/>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1. </a:t>
            </a:r>
            <a:r>
              <a:rPr lang="cs-CZ" sz="2000" b="1" dirty="0" err="1" smtClean="0">
                <a:solidFill>
                  <a:srgbClr val="FF0000"/>
                </a:solidFill>
              </a:rPr>
              <a:t>Ein</a:t>
            </a:r>
            <a:r>
              <a:rPr lang="cs-CZ" sz="2000" dirty="0" smtClean="0"/>
              <a:t> </a:t>
            </a:r>
            <a:r>
              <a:rPr lang="cs-CZ" sz="2000" dirty="0" err="1" smtClean="0"/>
              <a:t>Haus</a:t>
            </a:r>
            <a:r>
              <a:rPr lang="cs-CZ" sz="2000" dirty="0" smtClean="0"/>
              <a:t> (dům)	</a:t>
            </a:r>
            <a:r>
              <a:rPr lang="cs-CZ" sz="2000" b="1" dirty="0" smtClean="0">
                <a:solidFill>
                  <a:srgbClr val="FF0000"/>
                </a:solidFill>
              </a:rPr>
              <a:t> 	 </a:t>
            </a:r>
            <a:r>
              <a:rPr lang="cs-CZ" sz="2000" b="1" dirty="0" err="1" smtClean="0">
                <a:solidFill>
                  <a:srgbClr val="FF0000"/>
                </a:solidFill>
              </a:rPr>
              <a:t>Ein</a:t>
            </a:r>
            <a:r>
              <a:rPr lang="cs-CZ" sz="2000" dirty="0" smtClean="0"/>
              <a:t> </a:t>
            </a:r>
            <a:r>
              <a:rPr lang="cs-CZ" sz="2000" dirty="0" err="1" smtClean="0"/>
              <a:t>Mädchen</a:t>
            </a:r>
            <a:r>
              <a:rPr lang="cs-CZ" sz="2000" dirty="0" smtClean="0"/>
              <a:t> (děvče)	</a:t>
            </a:r>
            <a:r>
              <a:rPr lang="cs-CZ" sz="2000" b="1" dirty="0" smtClean="0">
                <a:solidFill>
                  <a:srgbClr val="FF0000"/>
                </a:solidFill>
              </a:rPr>
              <a:t> </a:t>
            </a:r>
            <a:r>
              <a:rPr lang="cs-CZ" sz="2000" b="1" dirty="0" err="1" smtClean="0">
                <a:solidFill>
                  <a:srgbClr val="FF0000"/>
                </a:solidFill>
              </a:rPr>
              <a:t>Ein</a:t>
            </a:r>
            <a:r>
              <a:rPr lang="cs-CZ" sz="2000" dirty="0" smtClean="0"/>
              <a:t> </a:t>
            </a:r>
            <a:r>
              <a:rPr lang="cs-CZ" sz="2000" dirty="0" err="1" smtClean="0"/>
              <a:t>Buch</a:t>
            </a:r>
            <a:r>
              <a:rPr lang="cs-CZ" sz="2000" dirty="0" smtClean="0"/>
              <a:t> (kniha)</a:t>
            </a:r>
          </a:p>
          <a:p>
            <a:r>
              <a:rPr lang="cs-CZ" sz="2000" dirty="0" smtClean="0"/>
              <a:t>2. </a:t>
            </a:r>
            <a:r>
              <a:rPr lang="cs-CZ" sz="2000" b="1" dirty="0" err="1" smtClean="0">
                <a:solidFill>
                  <a:srgbClr val="FFC000"/>
                </a:solidFill>
              </a:rPr>
              <a:t>Eines</a:t>
            </a:r>
            <a:r>
              <a:rPr lang="cs-CZ" sz="2000" dirty="0" smtClean="0"/>
              <a:t> </a:t>
            </a:r>
            <a:r>
              <a:rPr lang="cs-CZ" sz="2000" dirty="0" err="1" smtClean="0"/>
              <a:t>Haus</a:t>
            </a:r>
            <a:r>
              <a:rPr lang="cs-CZ" sz="2000" dirty="0" err="1" smtClean="0">
                <a:solidFill>
                  <a:srgbClr val="0070C0"/>
                </a:solidFill>
              </a:rPr>
              <a:t>e</a:t>
            </a:r>
            <a:r>
              <a:rPr lang="cs-CZ" sz="2000" b="1" dirty="0" err="1" smtClean="0">
                <a:solidFill>
                  <a:srgbClr val="0070C0"/>
                </a:solidFill>
              </a:rPr>
              <a:t>s</a:t>
            </a:r>
            <a:r>
              <a:rPr lang="cs-CZ" sz="2000" dirty="0" smtClean="0"/>
              <a:t>		</a:t>
            </a:r>
            <a:r>
              <a:rPr lang="cs-CZ" sz="2000" b="1" dirty="0" smtClean="0">
                <a:solidFill>
                  <a:srgbClr val="FFC000"/>
                </a:solidFill>
              </a:rPr>
              <a:t> </a:t>
            </a:r>
            <a:r>
              <a:rPr lang="cs-CZ" sz="2000" b="1" dirty="0" err="1" smtClean="0">
                <a:solidFill>
                  <a:srgbClr val="FFC000"/>
                </a:solidFill>
              </a:rPr>
              <a:t>Eines</a:t>
            </a:r>
            <a:r>
              <a:rPr lang="cs-CZ" sz="2000" dirty="0" smtClean="0"/>
              <a:t> </a:t>
            </a:r>
            <a:r>
              <a:rPr lang="cs-CZ" sz="2000" dirty="0" err="1" smtClean="0"/>
              <a:t>Mädchen</a:t>
            </a:r>
            <a:r>
              <a:rPr lang="cs-CZ" sz="2000" b="1" dirty="0" err="1" smtClean="0">
                <a:solidFill>
                  <a:srgbClr val="0070C0"/>
                </a:solidFill>
              </a:rPr>
              <a:t>s</a:t>
            </a:r>
            <a:r>
              <a:rPr lang="cs-CZ" sz="2000" dirty="0" smtClean="0"/>
              <a:t>		</a:t>
            </a:r>
            <a:r>
              <a:rPr lang="cs-CZ" sz="2000" b="1" dirty="0" smtClean="0">
                <a:solidFill>
                  <a:srgbClr val="FFC000"/>
                </a:solidFill>
              </a:rPr>
              <a:t> </a:t>
            </a:r>
            <a:r>
              <a:rPr lang="cs-CZ" sz="2000" b="1" dirty="0" err="1" smtClean="0">
                <a:solidFill>
                  <a:srgbClr val="FFC000"/>
                </a:solidFill>
              </a:rPr>
              <a:t>Eines</a:t>
            </a:r>
            <a:r>
              <a:rPr lang="cs-CZ" sz="2000" dirty="0" smtClean="0"/>
              <a:t> </a:t>
            </a:r>
            <a:r>
              <a:rPr lang="cs-CZ" sz="2000" dirty="0" err="1" smtClean="0"/>
              <a:t>Buch</a:t>
            </a:r>
            <a:r>
              <a:rPr lang="cs-CZ" sz="2000" dirty="0" err="1" smtClean="0">
                <a:solidFill>
                  <a:srgbClr val="0070C0"/>
                </a:solidFill>
              </a:rPr>
              <a:t>e</a:t>
            </a:r>
            <a:r>
              <a:rPr lang="cs-CZ" sz="2000" b="1" dirty="0" err="1" smtClean="0">
                <a:solidFill>
                  <a:srgbClr val="0070C0"/>
                </a:solidFill>
              </a:rPr>
              <a:t>s</a:t>
            </a:r>
            <a:endParaRPr lang="cs-CZ" sz="2000" b="1" dirty="0" smtClean="0">
              <a:solidFill>
                <a:srgbClr val="0070C0"/>
              </a:solidFill>
            </a:endParaRPr>
          </a:p>
          <a:p>
            <a:r>
              <a:rPr lang="cs-CZ" sz="2000" dirty="0" smtClean="0"/>
              <a:t>3</a:t>
            </a:r>
            <a:r>
              <a:rPr lang="cs-CZ" sz="2000" b="1" dirty="0" smtClean="0"/>
              <a:t>.</a:t>
            </a:r>
            <a:r>
              <a:rPr lang="cs-CZ" sz="2000" b="1" dirty="0" smtClean="0">
                <a:solidFill>
                  <a:srgbClr val="FF0000"/>
                </a:solidFill>
              </a:rPr>
              <a:t> </a:t>
            </a:r>
            <a:r>
              <a:rPr lang="cs-CZ" sz="2000" b="1" dirty="0" err="1" smtClean="0">
                <a:solidFill>
                  <a:srgbClr val="7030A0"/>
                </a:solidFill>
              </a:rPr>
              <a:t>Einem</a:t>
            </a:r>
            <a:r>
              <a:rPr lang="cs-CZ" sz="2000" b="1" dirty="0" smtClean="0">
                <a:solidFill>
                  <a:srgbClr val="FF0000"/>
                </a:solidFill>
              </a:rPr>
              <a:t> </a:t>
            </a:r>
            <a:r>
              <a:rPr lang="cs-CZ" sz="2000" dirty="0" err="1" smtClean="0"/>
              <a:t>Haus</a:t>
            </a:r>
            <a:r>
              <a:rPr lang="cs-CZ" sz="2000" dirty="0" smtClean="0"/>
              <a:t> 		</a:t>
            </a:r>
            <a:r>
              <a:rPr lang="cs-CZ" sz="2000" b="1" dirty="0" smtClean="0">
                <a:solidFill>
                  <a:srgbClr val="7030A0"/>
                </a:solidFill>
              </a:rPr>
              <a:t> </a:t>
            </a:r>
            <a:r>
              <a:rPr lang="cs-CZ" sz="2000" b="1" dirty="0" err="1" smtClean="0">
                <a:solidFill>
                  <a:srgbClr val="7030A0"/>
                </a:solidFill>
              </a:rPr>
              <a:t>Einem</a:t>
            </a:r>
            <a:r>
              <a:rPr lang="cs-CZ" sz="2000" dirty="0" smtClean="0"/>
              <a:t> </a:t>
            </a:r>
            <a:r>
              <a:rPr lang="cs-CZ" sz="2000" dirty="0" err="1" smtClean="0"/>
              <a:t>Mädchen</a:t>
            </a:r>
            <a:r>
              <a:rPr lang="cs-CZ" sz="2000" dirty="0" smtClean="0"/>
              <a:t> 		</a:t>
            </a:r>
            <a:r>
              <a:rPr lang="cs-CZ" sz="2000" b="1" dirty="0" smtClean="0">
                <a:solidFill>
                  <a:srgbClr val="7030A0"/>
                </a:solidFill>
              </a:rPr>
              <a:t> </a:t>
            </a:r>
            <a:r>
              <a:rPr lang="cs-CZ" sz="2000" b="1" dirty="0" err="1" smtClean="0">
                <a:solidFill>
                  <a:srgbClr val="7030A0"/>
                </a:solidFill>
              </a:rPr>
              <a:t>Einem</a:t>
            </a:r>
            <a:r>
              <a:rPr lang="cs-CZ" sz="2000" dirty="0" smtClean="0"/>
              <a:t> </a:t>
            </a:r>
            <a:r>
              <a:rPr lang="cs-CZ" sz="2000" dirty="0" err="1" smtClean="0"/>
              <a:t>Buch</a:t>
            </a:r>
            <a:endParaRPr lang="cs-CZ" sz="2000" dirty="0" smtClean="0"/>
          </a:p>
          <a:p>
            <a:r>
              <a:rPr lang="cs-CZ" sz="2000" dirty="0" smtClean="0"/>
              <a:t>4. </a:t>
            </a:r>
            <a:r>
              <a:rPr lang="cs-CZ" sz="2000" b="1" dirty="0" err="1" smtClean="0">
                <a:solidFill>
                  <a:srgbClr val="00B050"/>
                </a:solidFill>
              </a:rPr>
              <a:t>Ein</a:t>
            </a:r>
            <a:r>
              <a:rPr lang="cs-CZ" sz="2000" dirty="0" smtClean="0"/>
              <a:t> </a:t>
            </a:r>
            <a:r>
              <a:rPr lang="cs-CZ" sz="2000" dirty="0" err="1" smtClean="0"/>
              <a:t>Haus</a:t>
            </a:r>
            <a:r>
              <a:rPr lang="cs-CZ" sz="2000" dirty="0" smtClean="0"/>
              <a:t> 		</a:t>
            </a:r>
            <a:r>
              <a:rPr lang="cs-CZ" sz="2000" b="1" dirty="0" smtClean="0">
                <a:solidFill>
                  <a:srgbClr val="00B050"/>
                </a:solidFill>
              </a:rPr>
              <a:t> </a:t>
            </a:r>
            <a:r>
              <a:rPr lang="cs-CZ" sz="2000" b="1" dirty="0" err="1" smtClean="0">
                <a:solidFill>
                  <a:srgbClr val="00B050"/>
                </a:solidFill>
              </a:rPr>
              <a:t>Ein</a:t>
            </a:r>
            <a:r>
              <a:rPr lang="cs-CZ" sz="2000" dirty="0" smtClean="0"/>
              <a:t> </a:t>
            </a:r>
            <a:r>
              <a:rPr lang="cs-CZ" sz="2000" dirty="0" err="1" smtClean="0"/>
              <a:t>Mädchen</a:t>
            </a:r>
            <a:r>
              <a:rPr lang="cs-CZ" sz="2000" dirty="0" smtClean="0"/>
              <a:t> 		</a:t>
            </a:r>
            <a:r>
              <a:rPr lang="cs-CZ" sz="2000" b="1" dirty="0" smtClean="0">
                <a:solidFill>
                  <a:srgbClr val="00B050"/>
                </a:solidFill>
              </a:rPr>
              <a:t> </a:t>
            </a:r>
            <a:r>
              <a:rPr lang="cs-CZ" sz="2000" b="1" dirty="0" err="1" smtClean="0">
                <a:solidFill>
                  <a:srgbClr val="00B050"/>
                </a:solidFill>
              </a:rPr>
              <a:t>Ein</a:t>
            </a:r>
            <a:r>
              <a:rPr lang="cs-CZ" sz="2000" dirty="0" smtClean="0"/>
              <a:t> </a:t>
            </a:r>
            <a:r>
              <a:rPr lang="cs-CZ" sz="2000" dirty="0" err="1" smtClean="0"/>
              <a:t>Buch</a:t>
            </a:r>
            <a:endParaRPr lang="cs-CZ" sz="2000" dirty="0" smtClean="0"/>
          </a:p>
          <a:p>
            <a:endParaRPr lang="cs-CZ" sz="2000" dirty="0" smtClean="0"/>
          </a:p>
          <a:p>
            <a:r>
              <a:rPr lang="cs-CZ" sz="2000" dirty="0" smtClean="0"/>
              <a:t> </a:t>
            </a:r>
            <a:endParaRPr lang="cs-CZ" sz="2000" dirty="0"/>
          </a:p>
        </p:txBody>
      </p:sp>
      <p:sp>
        <p:nvSpPr>
          <p:cNvPr id="12" name="TextovéPole 11"/>
          <p:cNvSpPr txBox="1"/>
          <p:nvPr/>
        </p:nvSpPr>
        <p:spPr>
          <a:xfrm>
            <a:off x="1536499" y="1052736"/>
            <a:ext cx="6007928" cy="584775"/>
          </a:xfrm>
          <a:prstGeom prst="rect">
            <a:avLst/>
          </a:prstGeom>
          <a:noFill/>
        </p:spPr>
        <p:txBody>
          <a:bodyPr wrap="none" rtlCol="0" anchor="ctr">
            <a:spAutoFit/>
          </a:bodyPr>
          <a:lstStyle/>
          <a:p>
            <a:pPr algn="ctr"/>
            <a:r>
              <a:rPr lang="cs-CZ" sz="3200" b="1" dirty="0" smtClean="0"/>
              <a:t>Pády rodu středního, člen neurčitý</a:t>
            </a:r>
            <a:endParaRPr lang="cs-CZ" sz="3200" b="1" dirty="0"/>
          </a:p>
        </p:txBody>
      </p:sp>
      <p:sp>
        <p:nvSpPr>
          <p:cNvPr id="13" name="TextovéPole 12"/>
          <p:cNvSpPr txBox="1"/>
          <p:nvPr/>
        </p:nvSpPr>
        <p:spPr>
          <a:xfrm>
            <a:off x="899592" y="5157192"/>
            <a:ext cx="5904656" cy="646331"/>
          </a:xfrm>
          <a:prstGeom prst="rect">
            <a:avLst/>
          </a:prstGeom>
          <a:noFill/>
        </p:spPr>
        <p:txBody>
          <a:bodyPr wrap="square" rtlCol="0">
            <a:spAutoFit/>
          </a:bodyPr>
          <a:lstStyle/>
          <a:p>
            <a:r>
              <a:rPr lang="cs-CZ" b="1" dirty="0" smtClean="0">
                <a:solidFill>
                  <a:srgbClr val="0070C0"/>
                </a:solidFill>
              </a:rPr>
              <a:t>Ve 2. pádě je koncovka podstatného – s !!!</a:t>
            </a:r>
          </a:p>
          <a:p>
            <a:endParaRPr lang="cs-CZ" dirty="0"/>
          </a:p>
        </p:txBody>
      </p:sp>
      <p:pic>
        <p:nvPicPr>
          <p:cNvPr id="2050" name="Picture 2" descr="C:\Users\Pracovna\AppData\Local\Microsoft\Windows\Temporary Internet Files\Content.IE5\MF7ETGFB\MP900448275[1].jpg"/>
          <p:cNvPicPr>
            <a:picLocks noChangeAspect="1" noChangeArrowheads="1"/>
          </p:cNvPicPr>
          <p:nvPr/>
        </p:nvPicPr>
        <p:blipFill>
          <a:blip r:embed="rId4" cstate="print"/>
          <a:srcRect/>
          <a:stretch>
            <a:fillRect/>
          </a:stretch>
        </p:blipFill>
        <p:spPr bwMode="auto">
          <a:xfrm>
            <a:off x="755576" y="3573016"/>
            <a:ext cx="2383274" cy="1584176"/>
          </a:xfrm>
          <a:prstGeom prst="rect">
            <a:avLst/>
          </a:prstGeom>
          <a:noFill/>
        </p:spPr>
      </p:pic>
      <p:pic>
        <p:nvPicPr>
          <p:cNvPr id="2051" name="Picture 3" descr="C:\Users\Pracovna\AppData\Local\Microsoft\Windows\Temporary Internet Files\Content.IE5\ZA3WJWZ3\MP900448565[1].jpg"/>
          <p:cNvPicPr>
            <a:picLocks noChangeAspect="1" noChangeArrowheads="1"/>
          </p:cNvPicPr>
          <p:nvPr/>
        </p:nvPicPr>
        <p:blipFill>
          <a:blip r:embed="rId5" cstate="print"/>
          <a:srcRect/>
          <a:stretch>
            <a:fillRect/>
          </a:stretch>
        </p:blipFill>
        <p:spPr bwMode="auto">
          <a:xfrm>
            <a:off x="3995936" y="3789040"/>
            <a:ext cx="1296144" cy="1404156"/>
          </a:xfrm>
          <a:prstGeom prst="rect">
            <a:avLst/>
          </a:prstGeom>
          <a:noFill/>
        </p:spPr>
      </p:pic>
      <p:pic>
        <p:nvPicPr>
          <p:cNvPr id="2052" name="Picture 4" descr="C:\Users\Pracovna\AppData\Local\Microsoft\Windows\Temporary Internet Files\Content.IE5\MF7ETGFB\MC900441734[1].png"/>
          <p:cNvPicPr>
            <a:picLocks noChangeAspect="1" noChangeArrowheads="1"/>
          </p:cNvPicPr>
          <p:nvPr/>
        </p:nvPicPr>
        <p:blipFill>
          <a:blip r:embed="rId6" cstate="print"/>
          <a:srcRect/>
          <a:stretch>
            <a:fillRect/>
          </a:stretch>
        </p:blipFill>
        <p:spPr bwMode="auto">
          <a:xfrm>
            <a:off x="6444208" y="3717032"/>
            <a:ext cx="1296144" cy="1296144"/>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6</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477875"/>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Navštívím hotel. (koho, co = </a:t>
            </a:r>
            <a:r>
              <a:rPr lang="cs-CZ" sz="2000" b="1" dirty="0" smtClean="0">
                <a:solidFill>
                  <a:srgbClr val="00B050"/>
                </a:solidFill>
              </a:rPr>
              <a:t>4.pád</a:t>
            </a:r>
            <a:r>
              <a:rPr lang="cs-CZ" sz="2000" dirty="0" smtClean="0"/>
              <a:t>)</a:t>
            </a:r>
          </a:p>
          <a:p>
            <a:r>
              <a:rPr lang="cs-CZ" sz="2000" dirty="0" err="1" smtClean="0"/>
              <a:t>Ich</a:t>
            </a:r>
            <a:r>
              <a:rPr lang="cs-CZ" sz="2000" dirty="0" smtClean="0"/>
              <a:t> </a:t>
            </a:r>
            <a:r>
              <a:rPr lang="cs-CZ" sz="2000" dirty="0" err="1" smtClean="0"/>
              <a:t>besuche</a:t>
            </a:r>
            <a:r>
              <a:rPr lang="cs-CZ" sz="2000" dirty="0" smtClean="0"/>
              <a:t> </a:t>
            </a:r>
            <a:r>
              <a:rPr lang="cs-CZ" sz="2000" b="1" dirty="0" err="1" smtClean="0">
                <a:solidFill>
                  <a:srgbClr val="00B050"/>
                </a:solidFill>
              </a:rPr>
              <a:t>ein</a:t>
            </a:r>
            <a:r>
              <a:rPr lang="cs-CZ" sz="2000" dirty="0" smtClean="0"/>
              <a:t> Hotel.</a:t>
            </a:r>
          </a:p>
          <a:p>
            <a:r>
              <a:rPr lang="cs-CZ" sz="2000" dirty="0" smtClean="0"/>
              <a:t>Otec nějakého dítěte.(čí = </a:t>
            </a:r>
            <a:r>
              <a:rPr lang="cs-CZ" sz="2000" b="1" dirty="0" smtClean="0">
                <a:solidFill>
                  <a:srgbClr val="FFC000"/>
                </a:solidFill>
              </a:rPr>
              <a:t>2.pád</a:t>
            </a:r>
            <a:r>
              <a:rPr lang="cs-CZ" sz="2000" dirty="0" smtClean="0"/>
              <a:t>)</a:t>
            </a:r>
          </a:p>
          <a:p>
            <a:r>
              <a:rPr lang="cs-CZ" sz="2000" dirty="0" smtClean="0"/>
              <a:t>Der Vater </a:t>
            </a:r>
            <a:r>
              <a:rPr lang="cs-CZ" sz="2000" b="1" dirty="0" err="1" smtClean="0">
                <a:solidFill>
                  <a:srgbClr val="FFC000"/>
                </a:solidFill>
              </a:rPr>
              <a:t>eines</a:t>
            </a:r>
            <a:r>
              <a:rPr lang="cs-CZ" sz="2000" dirty="0" smtClean="0"/>
              <a:t> </a:t>
            </a:r>
            <a:r>
              <a:rPr lang="cs-CZ" sz="2000" dirty="0" err="1" smtClean="0"/>
              <a:t>Kind</a:t>
            </a:r>
            <a:r>
              <a:rPr lang="cs-CZ" sz="2000" dirty="0" err="1" smtClean="0">
                <a:solidFill>
                  <a:srgbClr val="0070C0"/>
                </a:solidFill>
              </a:rPr>
              <a:t>e</a:t>
            </a:r>
            <a:r>
              <a:rPr lang="cs-CZ" sz="2000" b="1" dirty="0" err="1" smtClean="0">
                <a:solidFill>
                  <a:srgbClr val="0070C0"/>
                </a:solidFill>
              </a:rPr>
              <a:t>s</a:t>
            </a:r>
            <a:r>
              <a:rPr lang="cs-CZ" sz="2000" dirty="0" smtClean="0"/>
              <a:t>. </a:t>
            </a:r>
            <a:r>
              <a:rPr lang="cs-CZ" sz="2000" b="1" dirty="0" smtClean="0">
                <a:solidFill>
                  <a:srgbClr val="0070C0"/>
                </a:solidFill>
              </a:rPr>
              <a:t>Ve 2. pádě je koncovka podstatného – s !!!</a:t>
            </a:r>
          </a:p>
          <a:p>
            <a:r>
              <a:rPr lang="cs-CZ" sz="2000" dirty="0" smtClean="0"/>
              <a:t>Přinesu slečně dárek. (komu,čemu = </a:t>
            </a:r>
            <a:r>
              <a:rPr lang="cs-CZ" sz="2000" b="1" dirty="0" smtClean="0">
                <a:solidFill>
                  <a:srgbClr val="7030A0"/>
                </a:solidFill>
              </a:rPr>
              <a:t>3.pád</a:t>
            </a:r>
            <a:r>
              <a:rPr lang="cs-CZ" sz="2000" dirty="0" smtClean="0"/>
              <a:t>)</a:t>
            </a:r>
          </a:p>
          <a:p>
            <a:r>
              <a:rPr lang="cs-CZ" sz="2000" dirty="0" err="1" smtClean="0"/>
              <a:t>Ich</a:t>
            </a:r>
            <a:r>
              <a:rPr lang="cs-CZ" sz="2000" dirty="0" smtClean="0"/>
              <a:t> </a:t>
            </a:r>
            <a:r>
              <a:rPr lang="cs-CZ" sz="2000" dirty="0" err="1" smtClean="0"/>
              <a:t>bringe</a:t>
            </a:r>
            <a:r>
              <a:rPr lang="cs-CZ" sz="2000" dirty="0" smtClean="0"/>
              <a:t> </a:t>
            </a:r>
            <a:r>
              <a:rPr lang="cs-CZ" sz="2000" b="1" dirty="0" err="1" smtClean="0">
                <a:solidFill>
                  <a:srgbClr val="7030A0"/>
                </a:solidFill>
              </a:rPr>
              <a:t>einem</a:t>
            </a:r>
            <a:r>
              <a:rPr lang="cs-CZ" sz="2000" dirty="0" smtClean="0"/>
              <a:t> </a:t>
            </a:r>
            <a:r>
              <a:rPr lang="cs-CZ" sz="2000" dirty="0" err="1" smtClean="0"/>
              <a:t>Fräulein</a:t>
            </a:r>
            <a:r>
              <a:rPr lang="cs-CZ" sz="2000" dirty="0" smtClean="0"/>
              <a:t> </a:t>
            </a:r>
            <a:r>
              <a:rPr lang="cs-CZ" sz="2000" dirty="0" err="1" smtClean="0"/>
              <a:t>ein</a:t>
            </a:r>
            <a:r>
              <a:rPr lang="cs-CZ" sz="2000" dirty="0" smtClean="0"/>
              <a:t> </a:t>
            </a:r>
            <a:r>
              <a:rPr lang="cs-CZ" sz="2000" dirty="0" err="1" smtClean="0"/>
              <a:t>Geschenk</a:t>
            </a:r>
            <a:r>
              <a:rPr lang="cs-CZ" sz="2000" dirty="0" smtClean="0"/>
              <a:t>.</a:t>
            </a:r>
          </a:p>
          <a:p>
            <a:r>
              <a:rPr lang="cs-CZ" sz="2000" dirty="0" smtClean="0"/>
              <a:t>Zámek stojí u řeky.(kdo, co = </a:t>
            </a:r>
            <a:r>
              <a:rPr lang="cs-CZ" sz="2000" b="1" dirty="0" smtClean="0">
                <a:solidFill>
                  <a:srgbClr val="FF0000"/>
                </a:solidFill>
              </a:rPr>
              <a:t>1.pád</a:t>
            </a:r>
            <a:r>
              <a:rPr lang="cs-CZ" sz="2000" dirty="0" smtClean="0"/>
              <a:t>)</a:t>
            </a:r>
          </a:p>
          <a:p>
            <a:r>
              <a:rPr lang="cs-CZ" sz="2000" b="1" dirty="0" err="1" smtClean="0">
                <a:solidFill>
                  <a:srgbClr val="FF0000"/>
                </a:solidFill>
              </a:rPr>
              <a:t>Ein</a:t>
            </a:r>
            <a:r>
              <a:rPr lang="cs-CZ" sz="2000" dirty="0" smtClean="0"/>
              <a:t> </a:t>
            </a:r>
            <a:r>
              <a:rPr lang="cs-CZ" sz="2000" dirty="0" err="1" smtClean="0"/>
              <a:t>Schloß</a:t>
            </a:r>
            <a:r>
              <a:rPr lang="cs-CZ" sz="2000" dirty="0" smtClean="0"/>
              <a:t> </a:t>
            </a:r>
            <a:r>
              <a:rPr lang="cs-CZ" sz="2000" dirty="0" err="1" smtClean="0"/>
              <a:t>steht</a:t>
            </a:r>
            <a:r>
              <a:rPr lang="cs-CZ" sz="2000" dirty="0" smtClean="0"/>
              <a:t> </a:t>
            </a:r>
            <a:r>
              <a:rPr lang="cs-CZ" sz="2000" dirty="0" err="1" smtClean="0"/>
              <a:t>bei</a:t>
            </a:r>
            <a:r>
              <a:rPr lang="cs-CZ" sz="2000" dirty="0" smtClean="0"/>
              <a:t> </a:t>
            </a:r>
            <a:r>
              <a:rPr lang="cs-CZ" sz="2000" dirty="0" err="1" smtClean="0"/>
              <a:t>dem</a:t>
            </a:r>
            <a:r>
              <a:rPr lang="cs-CZ" sz="2000" dirty="0" smtClean="0"/>
              <a:t> </a:t>
            </a:r>
            <a:r>
              <a:rPr lang="cs-CZ" sz="2000" dirty="0" err="1" smtClean="0"/>
              <a:t>Fluss</a:t>
            </a:r>
            <a:r>
              <a:rPr lang="cs-CZ" sz="2000" dirty="0" smtClean="0"/>
              <a:t>.</a:t>
            </a:r>
          </a:p>
          <a:p>
            <a:r>
              <a:rPr lang="cs-CZ" sz="2000" dirty="0" smtClean="0"/>
              <a:t> </a:t>
            </a:r>
            <a:endParaRPr lang="cs-CZ" sz="2000" dirty="0"/>
          </a:p>
        </p:txBody>
      </p:sp>
      <p:sp>
        <p:nvSpPr>
          <p:cNvPr id="12" name="TextovéPole 11"/>
          <p:cNvSpPr txBox="1"/>
          <p:nvPr/>
        </p:nvSpPr>
        <p:spPr>
          <a:xfrm>
            <a:off x="1536499" y="1052736"/>
            <a:ext cx="6007928" cy="584775"/>
          </a:xfrm>
          <a:prstGeom prst="rect">
            <a:avLst/>
          </a:prstGeom>
          <a:noFill/>
        </p:spPr>
        <p:txBody>
          <a:bodyPr wrap="none" rtlCol="0" anchor="ctr">
            <a:spAutoFit/>
          </a:bodyPr>
          <a:lstStyle/>
          <a:p>
            <a:pPr algn="ctr"/>
            <a:r>
              <a:rPr lang="cs-CZ" sz="3200" b="1" dirty="0" smtClean="0"/>
              <a:t>Pády rodu středního, člen neurčitý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7</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405351" y="1080000"/>
            <a:ext cx="2379562" cy="584775"/>
          </a:xfrm>
          <a:prstGeom prst="rect">
            <a:avLst/>
          </a:prstGeom>
          <a:noFill/>
        </p:spPr>
        <p:txBody>
          <a:bodyPr wrap="none" rtlCol="0" anchor="ctr">
            <a:spAutoFit/>
          </a:bodyPr>
          <a:lstStyle/>
          <a:p>
            <a:pPr algn="ctr"/>
            <a:r>
              <a:rPr lang="cs-CZ" sz="3200" b="1" dirty="0" smtClean="0"/>
              <a:t>Souhrn učiva</a:t>
            </a:r>
            <a:endParaRPr lang="cs-CZ" sz="3200" b="1" dirty="0"/>
          </a:p>
        </p:txBody>
      </p:sp>
      <p:sp>
        <p:nvSpPr>
          <p:cNvPr id="11" name="TextovéPole 10"/>
          <p:cNvSpPr txBox="1"/>
          <p:nvPr/>
        </p:nvSpPr>
        <p:spPr>
          <a:xfrm>
            <a:off x="827584" y="1765265"/>
            <a:ext cx="7632848" cy="2862322"/>
          </a:xfrm>
          <a:prstGeom prst="rect">
            <a:avLst/>
          </a:prstGeom>
          <a:noFill/>
        </p:spPr>
        <p:txBody>
          <a:bodyPr wrap="square" rtlCol="0">
            <a:spAutoFit/>
          </a:bodyPr>
          <a:lstStyle/>
          <a:p>
            <a:r>
              <a:rPr lang="cs-CZ" sz="2000" b="1" u="sng" dirty="0" smtClean="0"/>
              <a:t>Doplňte pády podstatných jmen, člen neurčitý:</a:t>
            </a:r>
          </a:p>
          <a:p>
            <a:endParaRPr lang="cs-CZ" sz="2000" b="1" u="sng" dirty="0" smtClean="0"/>
          </a:p>
          <a:p>
            <a:r>
              <a:rPr lang="cs-CZ" sz="2000" dirty="0" smtClean="0"/>
              <a:t>Bez koupelny (s </a:t>
            </a:r>
            <a:r>
              <a:rPr lang="cs-CZ" sz="2000" dirty="0" err="1" smtClean="0"/>
              <a:t>Bad</a:t>
            </a:r>
            <a:r>
              <a:rPr lang="cs-CZ" sz="2000" dirty="0" smtClean="0"/>
              <a:t>) ……………………	Píseň (4.p.,s </a:t>
            </a:r>
            <a:r>
              <a:rPr lang="cs-CZ" sz="2000" dirty="0" err="1" smtClean="0"/>
              <a:t>Lied</a:t>
            </a:r>
            <a:r>
              <a:rPr lang="cs-CZ" sz="2000" dirty="0" smtClean="0"/>
              <a:t>) …………………………..</a:t>
            </a:r>
          </a:p>
          <a:p>
            <a:r>
              <a:rPr lang="cs-CZ" sz="2000" dirty="0" smtClean="0"/>
              <a:t>Údolí (1.p.,s </a:t>
            </a:r>
            <a:r>
              <a:rPr lang="cs-CZ" sz="2000" dirty="0" err="1" smtClean="0"/>
              <a:t>Tal</a:t>
            </a:r>
            <a:r>
              <a:rPr lang="cs-CZ" sz="2000" dirty="0" smtClean="0"/>
              <a:t>)…………………………..	Pokoj (3.p.,s </a:t>
            </a:r>
            <a:r>
              <a:rPr lang="cs-CZ" sz="2000" dirty="0" err="1" smtClean="0"/>
              <a:t>Zimmer</a:t>
            </a:r>
            <a:r>
              <a:rPr lang="cs-CZ" sz="2000" dirty="0" smtClean="0"/>
              <a:t>)………………………</a:t>
            </a:r>
          </a:p>
          <a:p>
            <a:r>
              <a:rPr lang="cs-CZ" sz="2000" dirty="0" smtClean="0"/>
              <a:t>Album (1.p.,s Album)……………………	Bez sklenice (s </a:t>
            </a:r>
            <a:r>
              <a:rPr lang="cs-CZ" sz="2000" dirty="0" err="1" smtClean="0"/>
              <a:t>Glas</a:t>
            </a:r>
            <a:r>
              <a:rPr lang="cs-CZ" sz="2000" dirty="0" smtClean="0"/>
              <a:t>)………………………..</a:t>
            </a:r>
          </a:p>
          <a:p>
            <a:r>
              <a:rPr lang="cs-CZ" sz="2000" dirty="0" smtClean="0"/>
              <a:t>Kina (4.p., s Kino)……..………………….	Dítěti (3.p., s </a:t>
            </a:r>
            <a:r>
              <a:rPr lang="cs-CZ" sz="2000" dirty="0" err="1" smtClean="0"/>
              <a:t>Kind</a:t>
            </a:r>
            <a:r>
              <a:rPr lang="cs-CZ" sz="2000" dirty="0" smtClean="0"/>
              <a:t>)…………………………..</a:t>
            </a:r>
          </a:p>
          <a:p>
            <a:r>
              <a:rPr lang="cs-CZ" sz="2000" dirty="0" smtClean="0"/>
              <a:t>Pivu (3.p.,s </a:t>
            </a:r>
            <a:r>
              <a:rPr lang="cs-CZ" sz="2000" dirty="0" err="1" smtClean="0"/>
              <a:t>Bier</a:t>
            </a:r>
            <a:r>
              <a:rPr lang="cs-CZ" sz="2000" dirty="0" smtClean="0"/>
              <a:t>)………….……………….	Noha (1.p.s </a:t>
            </a:r>
            <a:r>
              <a:rPr lang="cs-CZ" sz="2000" dirty="0" err="1" smtClean="0"/>
              <a:t>Bein</a:t>
            </a:r>
            <a:r>
              <a:rPr lang="cs-CZ" sz="2000" dirty="0" smtClean="0"/>
              <a:t>)…………………………….</a:t>
            </a:r>
          </a:p>
          <a:p>
            <a:r>
              <a:rPr lang="cs-CZ" sz="2000" dirty="0" smtClean="0"/>
              <a:t>Bez střechy (2.p.,s </a:t>
            </a:r>
            <a:r>
              <a:rPr lang="cs-CZ" sz="2000" dirty="0" err="1" smtClean="0"/>
              <a:t>Dach</a:t>
            </a:r>
            <a:r>
              <a:rPr lang="cs-CZ" sz="2000" dirty="0" smtClean="0"/>
              <a:t>)………………	Vejci (3.p.,s </a:t>
            </a:r>
            <a:r>
              <a:rPr lang="cs-CZ" sz="2000" dirty="0" err="1" smtClean="0"/>
              <a:t>Ei</a:t>
            </a:r>
            <a:r>
              <a:rPr lang="cs-CZ" sz="2000" dirty="0" smtClean="0"/>
              <a:t>)…………….…………………..</a:t>
            </a:r>
          </a:p>
          <a:p>
            <a:r>
              <a:rPr lang="cs-CZ" sz="2000" dirty="0" smtClean="0"/>
              <a:t>Led (4.p.,s Eis)……………..………………	Velblouda(4.p.,s </a:t>
            </a:r>
            <a:r>
              <a:rPr lang="cs-CZ" sz="2000" dirty="0" err="1" smtClean="0"/>
              <a:t>Kamel</a:t>
            </a:r>
            <a:r>
              <a:rPr lang="cs-CZ" sz="2000" dirty="0" smtClean="0"/>
              <a:t>)…………………..</a:t>
            </a:r>
          </a:p>
        </p:txBody>
      </p:sp>
    </p:spTree>
    <p:extLst>
      <p:ext uri="{BB962C8B-B14F-4D97-AF65-F5344CB8AC3E}">
        <p14:creationId xmlns="" xmlns:p14="http://schemas.microsoft.com/office/powerpoint/2010/main" val="36161868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8</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275856" y="1080000"/>
            <a:ext cx="2587375" cy="584775"/>
          </a:xfrm>
          <a:prstGeom prst="rect">
            <a:avLst/>
          </a:prstGeom>
          <a:noFill/>
        </p:spPr>
        <p:txBody>
          <a:bodyPr wrap="none" rtlCol="0" anchor="ctr">
            <a:spAutoFit/>
          </a:bodyPr>
          <a:lstStyle/>
          <a:p>
            <a:pPr algn="ctr"/>
            <a:r>
              <a:rPr lang="cs-CZ" sz="3200" b="1" dirty="0" smtClean="0"/>
              <a:t>Použité zdroje</a:t>
            </a:r>
            <a:endParaRPr lang="cs-CZ" sz="3200" b="1" dirty="0"/>
          </a:p>
        </p:txBody>
      </p:sp>
      <p:sp>
        <p:nvSpPr>
          <p:cNvPr id="11" name="TextovéPole 10"/>
          <p:cNvSpPr txBox="1"/>
          <p:nvPr/>
        </p:nvSpPr>
        <p:spPr>
          <a:xfrm>
            <a:off x="755576" y="1916832"/>
            <a:ext cx="7632848" cy="1323439"/>
          </a:xfrm>
          <a:prstGeom prst="rect">
            <a:avLst/>
          </a:prstGeom>
          <a:noFill/>
        </p:spPr>
        <p:txBody>
          <a:bodyPr wrap="square" rtlCol="0">
            <a:spAutoFit/>
          </a:bodyPr>
          <a:lstStyle/>
          <a:p>
            <a:r>
              <a:rPr lang="cs-CZ" sz="2000" dirty="0" smtClean="0"/>
              <a:t>Učebnice němčiny – Direkt 1, </a:t>
            </a:r>
            <a:r>
              <a:rPr lang="cs-CZ" sz="2000" dirty="0" err="1" smtClean="0"/>
              <a:t>nakladelství</a:t>
            </a:r>
            <a:r>
              <a:rPr lang="cs-CZ" sz="2000" dirty="0" smtClean="0"/>
              <a:t> </a:t>
            </a:r>
            <a:r>
              <a:rPr lang="cs-CZ" sz="2000" dirty="0" err="1" smtClean="0"/>
              <a:t>Klett</a:t>
            </a:r>
            <a:r>
              <a:rPr lang="cs-CZ" sz="2000" dirty="0" smtClean="0"/>
              <a:t>, autoři : Motta, </a:t>
            </a:r>
            <a:r>
              <a:rPr lang="cs-CZ" sz="2000" dirty="0" err="1" smtClean="0"/>
              <a:t>Cwikowska</a:t>
            </a:r>
            <a:r>
              <a:rPr lang="cs-CZ" sz="2000" dirty="0" smtClean="0"/>
              <a:t>, Vomáčková</a:t>
            </a:r>
          </a:p>
          <a:p>
            <a:endParaRPr lang="cs-CZ" sz="2000" dirty="0" smtClean="0"/>
          </a:p>
          <a:p>
            <a:r>
              <a:rPr lang="cs-CZ" sz="2000" dirty="0" smtClean="0"/>
              <a:t>Obrázky čerpány z aplikace </a:t>
            </a:r>
            <a:r>
              <a:rPr lang="cs-CZ" sz="2000" dirty="0" err="1" smtClean="0"/>
              <a:t>Clipart</a:t>
            </a:r>
            <a:r>
              <a:rPr lang="cs-CZ" sz="2000" dirty="0" smtClean="0"/>
              <a:t>, součásti programu </a:t>
            </a:r>
            <a:r>
              <a:rPr lang="cs-CZ" sz="2000" dirty="0" err="1" smtClean="0"/>
              <a:t>Powerpoint</a:t>
            </a:r>
            <a:r>
              <a:rPr lang="cs-CZ" sz="2000" dirty="0" smtClean="0"/>
              <a:t>.</a:t>
            </a:r>
          </a:p>
        </p:txBody>
      </p:sp>
    </p:spTree>
    <p:extLst>
      <p:ext uri="{BB962C8B-B14F-4D97-AF65-F5344CB8AC3E}">
        <p14:creationId xmlns="" xmlns:p14="http://schemas.microsoft.com/office/powerpoint/2010/main" val="104546877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825</TotalTime>
  <Words>430</Words>
  <Application>Microsoft Office PowerPoint</Application>
  <PresentationFormat>Předvádění na obrazovce (4:3)</PresentationFormat>
  <Paragraphs>121</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Company>Střední škola technická Ústí nad Labem</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Pracovna</cp:lastModifiedBy>
  <cp:revision>60</cp:revision>
  <dcterms:created xsi:type="dcterms:W3CDTF">2010-11-01T23:40:31Z</dcterms:created>
  <dcterms:modified xsi:type="dcterms:W3CDTF">2013-08-09T10:20:37Z</dcterms:modified>
</cp:coreProperties>
</file>