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64" r:id="rId12"/>
    <p:sldId id="270" r:id="rId13"/>
    <p:sldId id="271" r:id="rId14"/>
    <p:sldId id="259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62" y="7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8494915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Podstatná jména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 množném čísle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Množné číslo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pád, určitý, der, </a:t>
                      </a:r>
                      <a:r>
                        <a:rPr lang="cs-CZ" sz="12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die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den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Německý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Vladimír Vašek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výklad,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Pády </a:t>
            </a:r>
            <a:r>
              <a:rPr lang="cs-CZ" sz="2400" b="1" dirty="0" smtClean="0"/>
              <a:t>podstatných jmen v množném čísle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VY_22_INOVACE_02_58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8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 množném čísle se používá </a:t>
            </a:r>
            <a:r>
              <a:rPr lang="cs-CZ" sz="2000" b="1" dirty="0" smtClean="0">
                <a:solidFill>
                  <a:srgbClr val="FF0000"/>
                </a:solidFill>
              </a:rPr>
              <a:t>určitý člen </a:t>
            </a:r>
            <a:r>
              <a:rPr lang="cs-CZ" sz="2000" b="1" u="sng" dirty="0" err="1" smtClean="0">
                <a:solidFill>
                  <a:srgbClr val="FF0000"/>
                </a:solidFill>
              </a:rPr>
              <a:t>die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/>
              <a:t>pro všechny tři rody. </a:t>
            </a:r>
            <a:r>
              <a:rPr lang="cs-CZ" sz="2000" b="1" dirty="0" smtClean="0">
                <a:solidFill>
                  <a:srgbClr val="FFC000"/>
                </a:solidFill>
              </a:rPr>
              <a:t>Neurčitý člen v množném čísle neexistuje</a:t>
            </a:r>
            <a:r>
              <a:rPr lang="cs-CZ" sz="2000" b="1" dirty="0" smtClean="0"/>
              <a:t>, a je-li podstatné jméno v jednotném čísle s neurčitým členem, pak se v množném čísle používá bez členu. </a:t>
            </a:r>
            <a:r>
              <a:rPr lang="cs-CZ" sz="2000" b="1" dirty="0" smtClean="0">
                <a:solidFill>
                  <a:srgbClr val="FF0000"/>
                </a:solidFill>
              </a:rPr>
              <a:t>Ve 3. pádě </a:t>
            </a:r>
            <a:r>
              <a:rPr lang="cs-CZ" sz="2000" b="1" dirty="0" smtClean="0"/>
              <a:t>přibírají podstatná jména koncovku </a:t>
            </a:r>
            <a:r>
              <a:rPr lang="cs-CZ" sz="2000" b="1" dirty="0" smtClean="0">
                <a:solidFill>
                  <a:srgbClr val="FF0000"/>
                </a:solidFill>
              </a:rPr>
              <a:t>–n.</a:t>
            </a:r>
            <a:r>
              <a:rPr lang="cs-CZ" sz="2000" b="1" dirty="0" smtClean="0"/>
              <a:t> U některých podstatných jmen dochází v množném čísle ještě k </a:t>
            </a:r>
            <a:r>
              <a:rPr lang="cs-CZ" sz="2000" b="1" dirty="0" err="1" smtClean="0"/>
              <a:t>přehlaskování</a:t>
            </a:r>
            <a:r>
              <a:rPr lang="cs-CZ" sz="2000" b="1" dirty="0" smtClean="0"/>
              <a:t> např. </a:t>
            </a:r>
            <a:r>
              <a:rPr lang="cs-CZ" sz="2000" b="1" dirty="0" err="1" smtClean="0"/>
              <a:t>Väter</a:t>
            </a:r>
            <a:r>
              <a:rPr lang="cs-CZ" sz="2000" b="1" dirty="0" smtClean="0"/>
              <a:t>, </a:t>
            </a:r>
            <a:r>
              <a:rPr lang="cs-CZ" sz="2000" b="1" dirty="0" err="1" smtClean="0"/>
              <a:t>Mütter</a:t>
            </a:r>
            <a:r>
              <a:rPr lang="cs-CZ" sz="2000" b="1" dirty="0" smtClean="0"/>
              <a:t> atd.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0955" y="1052736"/>
            <a:ext cx="8099013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Skloňování podstatných jmen v množném čísle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8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Němčina používá na rozdíl od češtiny pouze čtyři pády.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u="sng" dirty="0" smtClean="0"/>
              <a:t>Pádové otázky v němčině</a:t>
            </a:r>
            <a:r>
              <a:rPr lang="cs-CZ" sz="2000" dirty="0" smtClean="0"/>
              <a:t>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1. pád – </a:t>
            </a:r>
            <a:r>
              <a:rPr lang="cs-CZ" sz="2000" dirty="0" err="1" smtClean="0"/>
              <a:t>Wer</a:t>
            </a:r>
            <a:r>
              <a:rPr lang="cs-CZ" sz="2000" dirty="0" smtClean="0"/>
              <a:t> oder </a:t>
            </a:r>
            <a:r>
              <a:rPr lang="cs-CZ" sz="2000" dirty="0" err="1" smtClean="0"/>
              <a:t>was</a:t>
            </a:r>
            <a:r>
              <a:rPr lang="cs-CZ" sz="2000" dirty="0" smtClean="0"/>
              <a:t> – Kdo? Co?</a:t>
            </a:r>
            <a:br>
              <a:rPr lang="cs-CZ" sz="2000" dirty="0" smtClean="0"/>
            </a:br>
            <a:r>
              <a:rPr lang="cs-CZ" sz="2000" dirty="0" smtClean="0"/>
              <a:t>2. pád – </a:t>
            </a:r>
            <a:r>
              <a:rPr lang="cs-CZ" sz="2000" dirty="0" err="1" smtClean="0"/>
              <a:t>Wessen</a:t>
            </a:r>
            <a:r>
              <a:rPr lang="cs-CZ" sz="2000" dirty="0" smtClean="0"/>
              <a:t> – Čí?</a:t>
            </a:r>
            <a:br>
              <a:rPr lang="cs-CZ" sz="2000" dirty="0" smtClean="0"/>
            </a:br>
            <a:r>
              <a:rPr lang="cs-CZ" sz="2000" dirty="0" smtClean="0"/>
              <a:t>3. pád – </a:t>
            </a:r>
            <a:r>
              <a:rPr lang="cs-CZ" sz="2000" dirty="0" err="1" smtClean="0"/>
              <a:t>Wem</a:t>
            </a:r>
            <a:r>
              <a:rPr lang="cs-CZ" sz="2000" dirty="0" smtClean="0"/>
              <a:t> – Komu? </a:t>
            </a:r>
            <a:br>
              <a:rPr lang="cs-CZ" sz="2000" dirty="0" smtClean="0"/>
            </a:br>
            <a:r>
              <a:rPr lang="cs-CZ" sz="2000" dirty="0" smtClean="0"/>
              <a:t>4. pád – </a:t>
            </a:r>
            <a:r>
              <a:rPr lang="cs-CZ" sz="2000" dirty="0" err="1" smtClean="0"/>
              <a:t>Wen</a:t>
            </a:r>
            <a:r>
              <a:rPr lang="cs-CZ" sz="2000" dirty="0" smtClean="0"/>
              <a:t> oder </a:t>
            </a:r>
            <a:r>
              <a:rPr lang="cs-CZ" sz="2000" dirty="0" err="1" smtClean="0"/>
              <a:t>was</a:t>
            </a:r>
            <a:r>
              <a:rPr lang="cs-CZ" sz="2000" dirty="0" smtClean="0"/>
              <a:t> – Koho? Co?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0955" y="1052736"/>
            <a:ext cx="809901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Skloňování podstatných jmen v množném čísle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8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>
                <a:solidFill>
                  <a:srgbClr val="00B050"/>
                </a:solidFill>
              </a:rPr>
              <a:t>Určitý člen</a:t>
            </a:r>
            <a:r>
              <a:rPr lang="cs-CZ" sz="2000" b="1" dirty="0" smtClean="0">
                <a:solidFill>
                  <a:srgbClr val="00B050"/>
                </a:solidFill>
              </a:rPr>
              <a:t> </a:t>
            </a:r>
            <a:r>
              <a:rPr lang="cs-CZ" sz="2000" dirty="0" smtClean="0"/>
              <a:t>– všechna podstatná jména v množném čísle (píší se počátečním velkým písmenem) mají v 1.pádě člen </a:t>
            </a:r>
            <a:r>
              <a:rPr lang="cs-CZ" sz="2000" b="1" dirty="0" err="1" smtClean="0">
                <a:solidFill>
                  <a:srgbClr val="00B050"/>
                </a:solidFill>
              </a:rPr>
              <a:t>die</a:t>
            </a:r>
            <a:r>
              <a:rPr lang="cs-CZ" sz="2000" dirty="0" smtClean="0"/>
              <a:t> , nezáleží na tom , jakého rodu byla v jednotném čísle.</a:t>
            </a:r>
            <a:br>
              <a:rPr lang="cs-CZ" sz="2000" dirty="0" smtClean="0"/>
            </a:br>
            <a:endParaRPr lang="cs-CZ" sz="2000" dirty="0" smtClean="0"/>
          </a:p>
          <a:p>
            <a:r>
              <a:rPr lang="cs-CZ" sz="2000" dirty="0" smtClean="0"/>
              <a:t> 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0955" y="1052736"/>
            <a:ext cx="809901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Skloňování podstatných jmen v množném čísle</a:t>
            </a:r>
            <a:endParaRPr lang="cs-CZ" sz="3200" b="1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2123728" y="3140968"/>
          <a:ext cx="5112569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1464163"/>
                <a:gridCol w="1464163"/>
                <a:gridCol w="14641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Mužský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Ženský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Střední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Die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Väter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Die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Mütter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Die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Kinder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Der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Väter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Der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Mütter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Der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Kinder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Den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Väter</a:t>
                      </a:r>
                      <a:r>
                        <a:rPr lang="cs-CZ" dirty="0" err="1" smtClean="0">
                          <a:solidFill>
                            <a:srgbClr val="0070C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Den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Mütter</a:t>
                      </a:r>
                      <a:r>
                        <a:rPr lang="cs-CZ" dirty="0" err="1" smtClean="0">
                          <a:solidFill>
                            <a:srgbClr val="0070C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Den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Kinder</a:t>
                      </a:r>
                      <a:r>
                        <a:rPr lang="cs-CZ" dirty="0" err="1" smtClean="0">
                          <a:solidFill>
                            <a:srgbClr val="0070C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Die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Väter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Die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Mütter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Die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Kinder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9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Příklady:</a:t>
            </a:r>
          </a:p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1. </a:t>
            </a:r>
            <a:r>
              <a:rPr lang="cs-CZ" sz="2000" b="1" dirty="0" smtClean="0">
                <a:solidFill>
                  <a:srgbClr val="FF000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Brüder</a:t>
            </a:r>
            <a:r>
              <a:rPr lang="cs-CZ" sz="2000" dirty="0" smtClean="0"/>
              <a:t> (bratři)		</a:t>
            </a:r>
          </a:p>
          <a:p>
            <a:r>
              <a:rPr lang="cs-CZ" sz="2000" dirty="0" smtClean="0"/>
              <a:t>2. </a:t>
            </a:r>
            <a:r>
              <a:rPr lang="cs-CZ" sz="2000" b="1" dirty="0" smtClean="0">
                <a:solidFill>
                  <a:srgbClr val="FFC000"/>
                </a:solidFill>
              </a:rPr>
              <a:t>Der</a:t>
            </a:r>
            <a:r>
              <a:rPr lang="cs-CZ" sz="2000" dirty="0" smtClean="0"/>
              <a:t> </a:t>
            </a:r>
            <a:r>
              <a:rPr lang="cs-CZ" sz="2000" dirty="0" err="1" smtClean="0"/>
              <a:t>Brüder</a:t>
            </a:r>
            <a:r>
              <a:rPr lang="cs-CZ" sz="2000" dirty="0" smtClean="0"/>
              <a:t> (bez bratrů) 				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dirty="0" smtClean="0"/>
              <a:t>3</a:t>
            </a:r>
            <a:r>
              <a:rPr lang="cs-CZ" sz="2000" b="1" dirty="0" smtClean="0"/>
              <a:t>.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Den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/>
              <a:t>Brüder</a:t>
            </a:r>
            <a:r>
              <a:rPr lang="cs-CZ" sz="2000" b="1" dirty="0" err="1" smtClean="0">
                <a:solidFill>
                  <a:srgbClr val="0070C0"/>
                </a:solidFill>
              </a:rPr>
              <a:t>n</a:t>
            </a:r>
            <a:r>
              <a:rPr lang="cs-CZ" sz="2000" dirty="0" smtClean="0"/>
              <a:t> (bratrům)				</a:t>
            </a:r>
          </a:p>
          <a:p>
            <a:r>
              <a:rPr lang="cs-CZ" sz="2000" dirty="0" smtClean="0"/>
              <a:t>4. </a:t>
            </a:r>
            <a:r>
              <a:rPr lang="cs-CZ" sz="2000" b="1" dirty="0" smtClean="0">
                <a:solidFill>
                  <a:srgbClr val="00B05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Brüder</a:t>
            </a:r>
            <a:r>
              <a:rPr lang="cs-CZ" sz="2000" dirty="0" smtClean="0"/>
              <a:t> (bratry)				</a:t>
            </a:r>
          </a:p>
          <a:p>
            <a:endParaRPr lang="cs-CZ" sz="2000" dirty="0" smtClean="0"/>
          </a:p>
          <a:p>
            <a:r>
              <a:rPr lang="cs-CZ" sz="2000" dirty="0" smtClean="0"/>
              <a:t> 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8077" y="1052736"/>
            <a:ext cx="8064773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Pády rodu mužského, množné číslo, člen určitý</a:t>
            </a:r>
            <a:endParaRPr lang="cs-CZ" sz="3200" b="1" dirty="0"/>
          </a:p>
        </p:txBody>
      </p:sp>
      <p:pic>
        <p:nvPicPr>
          <p:cNvPr id="1026" name="Picture 2" descr="C:\Users\Pracovna\AppData\Local\Microsoft\Windows\Temporary Internet Files\Content.IE5\8CRROSLP\MP90042231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420888"/>
            <a:ext cx="3024336" cy="2448272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899592" y="5157192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Ve 3. pádě je koncovka podstatného – n !!!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9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Příklady:</a:t>
            </a:r>
          </a:p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1. </a:t>
            </a:r>
            <a:r>
              <a:rPr lang="cs-CZ" sz="2000" b="1" dirty="0" smtClean="0">
                <a:solidFill>
                  <a:srgbClr val="FF000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Hunde</a:t>
            </a:r>
            <a:r>
              <a:rPr lang="cs-CZ" sz="2000" dirty="0" smtClean="0"/>
              <a:t> (psi)		</a:t>
            </a:r>
          </a:p>
          <a:p>
            <a:r>
              <a:rPr lang="cs-CZ" sz="2000" dirty="0" smtClean="0"/>
              <a:t>2. </a:t>
            </a:r>
            <a:r>
              <a:rPr lang="cs-CZ" sz="2000" b="1" dirty="0" smtClean="0">
                <a:solidFill>
                  <a:srgbClr val="FFC000"/>
                </a:solidFill>
              </a:rPr>
              <a:t>Der</a:t>
            </a:r>
            <a:r>
              <a:rPr lang="cs-CZ" sz="2000" dirty="0" smtClean="0"/>
              <a:t> </a:t>
            </a:r>
            <a:r>
              <a:rPr lang="cs-CZ" sz="2000" dirty="0" err="1" smtClean="0"/>
              <a:t>Hunde</a:t>
            </a:r>
            <a:r>
              <a:rPr lang="cs-CZ" sz="2000" dirty="0" smtClean="0"/>
              <a:t> (bez psů) 				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dirty="0" smtClean="0"/>
              <a:t>3</a:t>
            </a:r>
            <a:r>
              <a:rPr lang="cs-CZ" sz="2000" b="1" dirty="0" smtClean="0"/>
              <a:t>.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Den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/>
              <a:t>Hunde</a:t>
            </a:r>
            <a:r>
              <a:rPr lang="cs-CZ" sz="2000" b="1" dirty="0" err="1" smtClean="0">
                <a:solidFill>
                  <a:srgbClr val="0070C0"/>
                </a:solidFill>
              </a:rPr>
              <a:t>n</a:t>
            </a:r>
            <a:r>
              <a:rPr lang="cs-CZ" sz="2000" dirty="0" smtClean="0"/>
              <a:t> (psům)				</a:t>
            </a:r>
          </a:p>
          <a:p>
            <a:r>
              <a:rPr lang="cs-CZ" sz="2000" dirty="0" smtClean="0"/>
              <a:t>4. </a:t>
            </a:r>
            <a:r>
              <a:rPr lang="cs-CZ" sz="2000" b="1" dirty="0" smtClean="0">
                <a:solidFill>
                  <a:srgbClr val="00B05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Hunde</a:t>
            </a:r>
            <a:r>
              <a:rPr lang="cs-CZ" sz="2000" dirty="0" smtClean="0"/>
              <a:t>  (psy)				</a:t>
            </a:r>
          </a:p>
          <a:p>
            <a:endParaRPr lang="cs-CZ" sz="2000" dirty="0" smtClean="0"/>
          </a:p>
          <a:p>
            <a:r>
              <a:rPr lang="cs-CZ" sz="2000" dirty="0" smtClean="0"/>
              <a:t> 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1590" y="1052736"/>
            <a:ext cx="8157747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Pády rodu mužského, množné číslo, člen určitý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99592" y="5157192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Ve 3. pádě je koncovka podstatného – n !!!</a:t>
            </a:r>
          </a:p>
          <a:p>
            <a:endParaRPr lang="cs-CZ" dirty="0"/>
          </a:p>
        </p:txBody>
      </p:sp>
      <p:pic>
        <p:nvPicPr>
          <p:cNvPr id="1029" name="Picture 5" descr="C:\Users\Pracovna\AppData\Local\Microsoft\Windows\Temporary Internet Files\Content.IE5\8CRROSLP\MP9004388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9" y="2132856"/>
            <a:ext cx="3888432" cy="29163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9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Příklady:</a:t>
            </a:r>
          </a:p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1. </a:t>
            </a:r>
            <a:r>
              <a:rPr lang="cs-CZ" sz="2000" b="1" dirty="0" smtClean="0">
                <a:solidFill>
                  <a:srgbClr val="FF000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Frauen</a:t>
            </a:r>
            <a:r>
              <a:rPr lang="cs-CZ" sz="2000" dirty="0" smtClean="0"/>
              <a:t> (ženy)		</a:t>
            </a:r>
          </a:p>
          <a:p>
            <a:r>
              <a:rPr lang="cs-CZ" sz="2000" dirty="0" smtClean="0"/>
              <a:t>2. </a:t>
            </a:r>
            <a:r>
              <a:rPr lang="cs-CZ" sz="2000" b="1" dirty="0" smtClean="0">
                <a:solidFill>
                  <a:srgbClr val="FFC000"/>
                </a:solidFill>
              </a:rPr>
              <a:t>Der</a:t>
            </a:r>
            <a:r>
              <a:rPr lang="cs-CZ" sz="2000" dirty="0" smtClean="0"/>
              <a:t> </a:t>
            </a:r>
            <a:r>
              <a:rPr lang="cs-CZ" sz="2000" dirty="0" err="1" smtClean="0"/>
              <a:t>Frauen</a:t>
            </a:r>
            <a:r>
              <a:rPr lang="cs-CZ" sz="2000" dirty="0" smtClean="0"/>
              <a:t> (bez žen) 				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dirty="0" smtClean="0"/>
              <a:t>3</a:t>
            </a:r>
            <a:r>
              <a:rPr lang="cs-CZ" sz="2000" b="1" dirty="0" smtClean="0"/>
              <a:t>.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Den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/>
              <a:t>Frauen</a:t>
            </a:r>
            <a:r>
              <a:rPr lang="cs-CZ" sz="2000" dirty="0" smtClean="0"/>
              <a:t> (ženám)				</a:t>
            </a:r>
          </a:p>
          <a:p>
            <a:r>
              <a:rPr lang="cs-CZ" sz="2000" dirty="0" smtClean="0"/>
              <a:t>4. </a:t>
            </a:r>
            <a:r>
              <a:rPr lang="cs-CZ" sz="2000" b="1" dirty="0" smtClean="0">
                <a:solidFill>
                  <a:srgbClr val="00B05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Frauen</a:t>
            </a:r>
            <a:r>
              <a:rPr lang="cs-CZ" sz="2000" dirty="0" smtClean="0"/>
              <a:t> (ženy)				</a:t>
            </a:r>
          </a:p>
          <a:p>
            <a:endParaRPr lang="cs-CZ" sz="2000" dirty="0" smtClean="0"/>
          </a:p>
          <a:p>
            <a:r>
              <a:rPr lang="cs-CZ" sz="2000" dirty="0" smtClean="0"/>
              <a:t> 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6930" y="1052736"/>
            <a:ext cx="8027070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Pády rodu ženského, množné číslo, člen určitý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99592" y="5157192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Ve 3. pádě je koncovka podstatného – n !!!</a:t>
            </a:r>
          </a:p>
          <a:p>
            <a:endParaRPr lang="cs-CZ" dirty="0"/>
          </a:p>
        </p:txBody>
      </p:sp>
      <p:pic>
        <p:nvPicPr>
          <p:cNvPr id="1026" name="Picture 2" descr="C:\Users\Pracovna\AppData\Local\Microsoft\Windows\Temporary Internet Files\Content.IE5\CHWIW0PM\MP90044249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060848"/>
            <a:ext cx="1443572" cy="2171745"/>
          </a:xfrm>
          <a:prstGeom prst="rect">
            <a:avLst/>
          </a:prstGeom>
          <a:noFill/>
        </p:spPr>
      </p:pic>
      <p:pic>
        <p:nvPicPr>
          <p:cNvPr id="1027" name="Picture 3" descr="C:\Users\Pracovna\AppData\Local\Microsoft\Windows\Temporary Internet Files\Content.IE5\8CRROSLP\MP90044218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2060848"/>
            <a:ext cx="1524428" cy="2160240"/>
          </a:xfrm>
          <a:prstGeom prst="rect">
            <a:avLst/>
          </a:prstGeom>
          <a:noFill/>
        </p:spPr>
      </p:pic>
      <p:pic>
        <p:nvPicPr>
          <p:cNvPr id="1029" name="Picture 5" descr="C:\Users\Pracovna\AppData\Local\Microsoft\Windows\Temporary Internet Files\Content.IE5\MF7ETGFB\MP90044859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516214" y="2128613"/>
            <a:ext cx="1512170" cy="2092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9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Příklady:</a:t>
            </a:r>
          </a:p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1. </a:t>
            </a:r>
            <a:r>
              <a:rPr lang="cs-CZ" sz="2000" b="1" dirty="0" smtClean="0">
                <a:solidFill>
                  <a:srgbClr val="FF000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Blumen</a:t>
            </a:r>
            <a:r>
              <a:rPr lang="cs-CZ" sz="2000" dirty="0" smtClean="0"/>
              <a:t> (kytky)		</a:t>
            </a:r>
          </a:p>
          <a:p>
            <a:r>
              <a:rPr lang="cs-CZ" sz="2000" dirty="0" smtClean="0"/>
              <a:t>2. </a:t>
            </a:r>
            <a:r>
              <a:rPr lang="cs-CZ" sz="2000" b="1" dirty="0" smtClean="0">
                <a:solidFill>
                  <a:srgbClr val="FFC000"/>
                </a:solidFill>
              </a:rPr>
              <a:t>Der</a:t>
            </a:r>
            <a:r>
              <a:rPr lang="cs-CZ" sz="2000" dirty="0" smtClean="0"/>
              <a:t> </a:t>
            </a:r>
            <a:r>
              <a:rPr lang="cs-CZ" sz="2000" dirty="0" err="1" smtClean="0"/>
              <a:t>Blumen</a:t>
            </a:r>
            <a:r>
              <a:rPr lang="cs-CZ" sz="2000" dirty="0" smtClean="0"/>
              <a:t> (bez kytek) 				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dirty="0" smtClean="0"/>
              <a:t>3</a:t>
            </a:r>
            <a:r>
              <a:rPr lang="cs-CZ" sz="2000" b="1" dirty="0" smtClean="0"/>
              <a:t>.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Den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/>
              <a:t>Blumen</a:t>
            </a:r>
            <a:r>
              <a:rPr lang="cs-CZ" sz="2000" dirty="0" smtClean="0"/>
              <a:t> (kytkám)				</a:t>
            </a:r>
          </a:p>
          <a:p>
            <a:r>
              <a:rPr lang="cs-CZ" sz="2000" dirty="0" smtClean="0"/>
              <a:t>4. </a:t>
            </a:r>
            <a:r>
              <a:rPr lang="cs-CZ" sz="2000" b="1" dirty="0" smtClean="0">
                <a:solidFill>
                  <a:srgbClr val="00B05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Blumen</a:t>
            </a:r>
            <a:r>
              <a:rPr lang="cs-CZ" sz="2000" dirty="0" smtClean="0"/>
              <a:t> (kytky)				</a:t>
            </a:r>
          </a:p>
          <a:p>
            <a:endParaRPr lang="cs-CZ" sz="2000" dirty="0" smtClean="0"/>
          </a:p>
          <a:p>
            <a:r>
              <a:rPr lang="cs-CZ" sz="2000" dirty="0" smtClean="0"/>
              <a:t> 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3417" y="1052736"/>
            <a:ext cx="7934096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Pády rodu ženského, množné číslo, člen určitý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99592" y="5157192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Ve 3. pádě je koncovka podstatného – n !!!</a:t>
            </a:r>
          </a:p>
          <a:p>
            <a:endParaRPr lang="cs-CZ" dirty="0"/>
          </a:p>
        </p:txBody>
      </p:sp>
      <p:pic>
        <p:nvPicPr>
          <p:cNvPr id="2050" name="Picture 2" descr="C:\Program Files\Microsoft Office\MEDIA\CAGCAT10\j0281904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348879"/>
            <a:ext cx="1728192" cy="2304257"/>
          </a:xfrm>
          <a:prstGeom prst="rect">
            <a:avLst/>
          </a:prstGeom>
          <a:noFill/>
        </p:spPr>
      </p:pic>
      <p:pic>
        <p:nvPicPr>
          <p:cNvPr id="2051" name="Picture 3" descr="C:\Users\Pracovna\AppData\Local\Microsoft\Windows\Temporary Internet Files\Content.IE5\CHWIW0PM\MP90043372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2348880"/>
            <a:ext cx="1728192" cy="2311962"/>
          </a:xfrm>
          <a:prstGeom prst="rect">
            <a:avLst/>
          </a:prstGeom>
          <a:noFill/>
        </p:spPr>
      </p:pic>
      <p:pic>
        <p:nvPicPr>
          <p:cNvPr id="2053" name="Picture 5" descr="C:\Users\Pracovna\AppData\Local\Microsoft\Windows\Temporary Internet Files\Content.IE5\CHWIW0PM\MP90043070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2348880"/>
            <a:ext cx="1728192" cy="2304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9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Příklady:</a:t>
            </a:r>
          </a:p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1. </a:t>
            </a:r>
            <a:r>
              <a:rPr lang="cs-CZ" sz="2000" b="1" dirty="0" smtClean="0">
                <a:solidFill>
                  <a:srgbClr val="FF000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Häuser</a:t>
            </a:r>
            <a:r>
              <a:rPr lang="cs-CZ" sz="2000" dirty="0" smtClean="0"/>
              <a:t> (domy)		</a:t>
            </a:r>
          </a:p>
          <a:p>
            <a:r>
              <a:rPr lang="cs-CZ" sz="2000" dirty="0" smtClean="0"/>
              <a:t>2. </a:t>
            </a:r>
            <a:r>
              <a:rPr lang="cs-CZ" sz="2000" b="1" dirty="0" smtClean="0">
                <a:solidFill>
                  <a:srgbClr val="FFC000"/>
                </a:solidFill>
              </a:rPr>
              <a:t>Der</a:t>
            </a:r>
            <a:r>
              <a:rPr lang="cs-CZ" sz="2000" dirty="0" smtClean="0"/>
              <a:t> </a:t>
            </a:r>
            <a:r>
              <a:rPr lang="cs-CZ" sz="2000" dirty="0" err="1" smtClean="0"/>
              <a:t>Häuser</a:t>
            </a:r>
            <a:r>
              <a:rPr lang="cs-CZ" sz="2000" dirty="0" smtClean="0"/>
              <a:t> (bez domů) 				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dirty="0" smtClean="0"/>
              <a:t>3</a:t>
            </a:r>
            <a:r>
              <a:rPr lang="cs-CZ" sz="2000" b="1" dirty="0" smtClean="0"/>
              <a:t>.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Den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/>
              <a:t>Häuser</a:t>
            </a:r>
            <a:r>
              <a:rPr lang="cs-CZ" sz="2000" b="1" dirty="0" err="1" smtClean="0">
                <a:solidFill>
                  <a:srgbClr val="0070C0"/>
                </a:solidFill>
              </a:rPr>
              <a:t>n</a:t>
            </a:r>
            <a:r>
              <a:rPr lang="cs-CZ" sz="2000" dirty="0" smtClean="0"/>
              <a:t> (domům)				</a:t>
            </a:r>
          </a:p>
          <a:p>
            <a:r>
              <a:rPr lang="cs-CZ" sz="2000" dirty="0" smtClean="0"/>
              <a:t>4. </a:t>
            </a:r>
            <a:r>
              <a:rPr lang="cs-CZ" sz="2000" b="1" dirty="0" smtClean="0">
                <a:solidFill>
                  <a:srgbClr val="00B05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Häuser</a:t>
            </a:r>
            <a:r>
              <a:rPr lang="cs-CZ" sz="2000" dirty="0" smtClean="0"/>
              <a:t> (domy)				</a:t>
            </a:r>
          </a:p>
          <a:p>
            <a:endParaRPr lang="cs-CZ" sz="2000" dirty="0" smtClean="0"/>
          </a:p>
          <a:p>
            <a:r>
              <a:rPr lang="cs-CZ" sz="2000" dirty="0" smtClean="0"/>
              <a:t> 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7770" y="1052736"/>
            <a:ext cx="798539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Pády rodu středního, množné číslo, člen určitý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99592" y="5157192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Ve 3. pádě je koncovka podstatného – n !!!</a:t>
            </a:r>
          </a:p>
          <a:p>
            <a:endParaRPr lang="cs-CZ" dirty="0"/>
          </a:p>
        </p:txBody>
      </p:sp>
      <p:pic>
        <p:nvPicPr>
          <p:cNvPr id="3074" name="Picture 2" descr="C:\Program Files\Microsoft Office\MEDIA\CAGCAT10\j0090386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276872"/>
            <a:ext cx="1865968" cy="1947160"/>
          </a:xfrm>
          <a:prstGeom prst="rect">
            <a:avLst/>
          </a:prstGeom>
          <a:noFill/>
        </p:spPr>
      </p:pic>
      <p:pic>
        <p:nvPicPr>
          <p:cNvPr id="3075" name="Picture 3" descr="C:\Users\Pracovna\AppData\Local\Microsoft\Windows\Temporary Internet Files\Content.IE5\8CRROSLP\MP90044827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2276872"/>
            <a:ext cx="2952328" cy="19442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9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Příklady:</a:t>
            </a:r>
          </a:p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1. </a:t>
            </a:r>
            <a:r>
              <a:rPr lang="cs-CZ" sz="2000" b="1" dirty="0" smtClean="0">
                <a:solidFill>
                  <a:srgbClr val="FF000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Zimmer</a:t>
            </a:r>
            <a:r>
              <a:rPr lang="cs-CZ" sz="2000" dirty="0" smtClean="0"/>
              <a:t> (pokoje)		</a:t>
            </a:r>
          </a:p>
          <a:p>
            <a:r>
              <a:rPr lang="cs-CZ" sz="2000" dirty="0" smtClean="0"/>
              <a:t>2. </a:t>
            </a:r>
            <a:r>
              <a:rPr lang="cs-CZ" sz="2000" b="1" dirty="0" smtClean="0">
                <a:solidFill>
                  <a:srgbClr val="FFC000"/>
                </a:solidFill>
              </a:rPr>
              <a:t>Der</a:t>
            </a:r>
            <a:r>
              <a:rPr lang="cs-CZ" sz="2000" dirty="0" smtClean="0"/>
              <a:t> </a:t>
            </a:r>
            <a:r>
              <a:rPr lang="cs-CZ" sz="2000" dirty="0" err="1" smtClean="0"/>
              <a:t>Zimmer</a:t>
            </a:r>
            <a:r>
              <a:rPr lang="cs-CZ" sz="2000" dirty="0" smtClean="0"/>
              <a:t> (bez pokojů) 				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dirty="0" smtClean="0"/>
              <a:t>3</a:t>
            </a:r>
            <a:r>
              <a:rPr lang="cs-CZ" sz="2000" b="1" dirty="0" smtClean="0"/>
              <a:t>.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Den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/>
              <a:t>Zimmer</a:t>
            </a:r>
            <a:r>
              <a:rPr lang="cs-CZ" sz="2000" b="1" dirty="0" err="1" smtClean="0">
                <a:solidFill>
                  <a:srgbClr val="0070C0"/>
                </a:solidFill>
              </a:rPr>
              <a:t>n</a:t>
            </a:r>
            <a:r>
              <a:rPr lang="cs-CZ" sz="2000" dirty="0" smtClean="0"/>
              <a:t> (pokojům)				</a:t>
            </a:r>
          </a:p>
          <a:p>
            <a:r>
              <a:rPr lang="cs-CZ" sz="2000" dirty="0" smtClean="0"/>
              <a:t>4. </a:t>
            </a:r>
            <a:r>
              <a:rPr lang="cs-CZ" sz="2000" b="1" dirty="0" smtClean="0">
                <a:solidFill>
                  <a:srgbClr val="00B05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Zimmer</a:t>
            </a:r>
            <a:r>
              <a:rPr lang="cs-CZ" sz="2000" dirty="0" smtClean="0"/>
              <a:t> (pokoje)				</a:t>
            </a:r>
          </a:p>
          <a:p>
            <a:endParaRPr lang="cs-CZ" sz="2000" dirty="0" smtClean="0"/>
          </a:p>
          <a:p>
            <a:r>
              <a:rPr lang="cs-CZ" sz="2000" dirty="0" smtClean="0"/>
              <a:t> 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7766" y="1052736"/>
            <a:ext cx="798539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Pády rodu středního, množné číslo, člen určitý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99592" y="5157192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Ve 3. pádě je koncovka podstatného – n !!!</a:t>
            </a:r>
          </a:p>
          <a:p>
            <a:endParaRPr lang="cs-CZ" dirty="0"/>
          </a:p>
        </p:txBody>
      </p:sp>
      <p:pic>
        <p:nvPicPr>
          <p:cNvPr id="4098" name="Picture 2" descr="C:\Users\Pracovna\AppData\Local\Microsoft\Windows\Temporary Internet Files\Content.IE5\CHWIW0PM\MP90043053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204864"/>
            <a:ext cx="2520280" cy="2088232"/>
          </a:xfrm>
          <a:prstGeom prst="rect">
            <a:avLst/>
          </a:prstGeom>
          <a:noFill/>
        </p:spPr>
      </p:pic>
      <p:pic>
        <p:nvPicPr>
          <p:cNvPr id="4101" name="Picture 5" descr="C:\Users\Pracovna\AppData\Local\Microsoft\Windows\Temporary Internet Files\Content.IE5\8CRROSLP\MP90042302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204864"/>
            <a:ext cx="2448272" cy="20882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8"/>
            <a:ext cx="7632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Příklady:</a:t>
            </a:r>
          </a:p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Navštívím bratry. (koho, co = </a:t>
            </a:r>
            <a:r>
              <a:rPr lang="cs-CZ" sz="2000" b="1" dirty="0" smtClean="0">
                <a:solidFill>
                  <a:srgbClr val="00B050"/>
                </a:solidFill>
              </a:rPr>
              <a:t>4.pád</a:t>
            </a:r>
            <a:r>
              <a:rPr lang="cs-CZ" sz="2000" dirty="0" smtClean="0"/>
              <a:t>)</a:t>
            </a:r>
          </a:p>
          <a:p>
            <a:r>
              <a:rPr lang="cs-CZ" sz="2000" dirty="0" err="1" smtClean="0"/>
              <a:t>Ich</a:t>
            </a:r>
            <a:r>
              <a:rPr lang="cs-CZ" sz="2000" dirty="0" smtClean="0"/>
              <a:t> </a:t>
            </a:r>
            <a:r>
              <a:rPr lang="cs-CZ" sz="2000" dirty="0" err="1" smtClean="0"/>
              <a:t>besuche</a:t>
            </a:r>
            <a:r>
              <a:rPr lang="cs-CZ" sz="2000" dirty="0" smtClean="0"/>
              <a:t> </a:t>
            </a:r>
            <a:r>
              <a:rPr lang="cs-CZ" sz="2000" b="1" dirty="0" err="1" smtClean="0">
                <a:solidFill>
                  <a:srgbClr val="00B05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Brüder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Knihy otců.(čí = </a:t>
            </a:r>
            <a:r>
              <a:rPr lang="cs-CZ" sz="2000" b="1" dirty="0" smtClean="0">
                <a:solidFill>
                  <a:srgbClr val="FFC000"/>
                </a:solidFill>
              </a:rPr>
              <a:t>2.pád</a:t>
            </a:r>
            <a:r>
              <a:rPr lang="cs-CZ" sz="2000" dirty="0" smtClean="0"/>
              <a:t>)</a:t>
            </a:r>
          </a:p>
          <a:p>
            <a:r>
              <a:rPr lang="cs-CZ" sz="2000" dirty="0" smtClean="0"/>
              <a:t>Die </a:t>
            </a:r>
            <a:r>
              <a:rPr lang="cs-CZ" sz="2000" dirty="0" err="1" smtClean="0"/>
              <a:t>Bücher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FFC000"/>
                </a:solidFill>
              </a:rPr>
              <a:t>der</a:t>
            </a:r>
            <a:r>
              <a:rPr lang="cs-CZ" sz="2000" dirty="0" smtClean="0"/>
              <a:t> </a:t>
            </a:r>
            <a:r>
              <a:rPr lang="cs-CZ" sz="2000" dirty="0" err="1" smtClean="0"/>
              <a:t>Väter</a:t>
            </a:r>
            <a:r>
              <a:rPr lang="cs-CZ" sz="2000" dirty="0" smtClean="0"/>
              <a:t>. 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dirty="0" smtClean="0"/>
              <a:t>Přinesu strýcům dárek. (komu,čemu = </a:t>
            </a:r>
            <a:r>
              <a:rPr lang="cs-CZ" sz="2000" b="1" dirty="0" smtClean="0">
                <a:solidFill>
                  <a:srgbClr val="7030A0"/>
                </a:solidFill>
              </a:rPr>
              <a:t>3.pád</a:t>
            </a:r>
            <a:r>
              <a:rPr lang="cs-CZ" sz="2000" dirty="0" smtClean="0"/>
              <a:t>)</a:t>
            </a:r>
          </a:p>
          <a:p>
            <a:r>
              <a:rPr lang="cs-CZ" sz="2000" dirty="0" err="1" smtClean="0"/>
              <a:t>Ich</a:t>
            </a:r>
            <a:r>
              <a:rPr lang="cs-CZ" sz="2000" dirty="0" smtClean="0"/>
              <a:t> </a:t>
            </a:r>
            <a:r>
              <a:rPr lang="cs-CZ" sz="2000" dirty="0" err="1" smtClean="0"/>
              <a:t>bringe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den</a:t>
            </a:r>
            <a:r>
              <a:rPr lang="cs-CZ" sz="2000" dirty="0" smtClean="0"/>
              <a:t> </a:t>
            </a:r>
            <a:r>
              <a:rPr lang="cs-CZ" sz="2000" dirty="0" err="1" smtClean="0"/>
              <a:t>Onkel</a:t>
            </a:r>
            <a:r>
              <a:rPr lang="cs-CZ" sz="2000" b="1" dirty="0" err="1" smtClean="0">
                <a:solidFill>
                  <a:srgbClr val="0070C0"/>
                </a:solidFill>
              </a:rPr>
              <a:t>n</a:t>
            </a:r>
            <a:r>
              <a:rPr lang="cs-CZ" sz="2000" dirty="0" smtClean="0"/>
              <a:t> </a:t>
            </a:r>
            <a:r>
              <a:rPr lang="cs-CZ" sz="2000" dirty="0" err="1" smtClean="0"/>
              <a:t>ein</a:t>
            </a:r>
            <a:r>
              <a:rPr lang="cs-CZ" sz="2000" dirty="0" smtClean="0"/>
              <a:t> </a:t>
            </a:r>
            <a:r>
              <a:rPr lang="cs-CZ" sz="2000" dirty="0" err="1" smtClean="0"/>
              <a:t>Geschenk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Psi půjdou s námi. (kdo, co = </a:t>
            </a:r>
            <a:r>
              <a:rPr lang="cs-CZ" sz="2000" b="1" dirty="0" smtClean="0">
                <a:solidFill>
                  <a:srgbClr val="FF0000"/>
                </a:solidFill>
              </a:rPr>
              <a:t>1.pád</a:t>
            </a:r>
            <a:r>
              <a:rPr lang="cs-CZ" sz="2000" dirty="0" smtClean="0"/>
              <a:t>)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Hunde</a:t>
            </a:r>
            <a:r>
              <a:rPr lang="cs-CZ" sz="2000" dirty="0" smtClean="0"/>
              <a:t> </a:t>
            </a:r>
            <a:r>
              <a:rPr lang="cs-CZ" sz="2000" dirty="0" err="1" smtClean="0"/>
              <a:t>kommen</a:t>
            </a:r>
            <a:r>
              <a:rPr lang="cs-CZ" sz="2000" dirty="0" smtClean="0"/>
              <a:t> </a:t>
            </a:r>
            <a:r>
              <a:rPr lang="cs-CZ" sz="2000" dirty="0" err="1" smtClean="0"/>
              <a:t>mit</a:t>
            </a:r>
            <a:r>
              <a:rPr lang="cs-CZ" sz="2000" dirty="0" smtClean="0"/>
              <a:t> </a:t>
            </a:r>
            <a:r>
              <a:rPr lang="cs-CZ" sz="2000" dirty="0" err="1" smtClean="0"/>
              <a:t>uns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r>
              <a:rPr lang="cs-CZ" sz="2000" dirty="0" smtClean="0"/>
              <a:t> 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8077" y="1052736"/>
            <a:ext cx="8064773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Pády rodu mužského, množné číslo, člen určitý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8"/>
            <a:ext cx="763284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Příklady:</a:t>
            </a:r>
          </a:p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Dám kytky na stůl. (koho, co = </a:t>
            </a:r>
            <a:r>
              <a:rPr lang="cs-CZ" sz="2000" b="1" dirty="0" smtClean="0">
                <a:solidFill>
                  <a:srgbClr val="00B050"/>
                </a:solidFill>
              </a:rPr>
              <a:t>4.pád</a:t>
            </a:r>
            <a:r>
              <a:rPr lang="cs-CZ" sz="2000" dirty="0" smtClean="0"/>
              <a:t>)</a:t>
            </a:r>
          </a:p>
          <a:p>
            <a:r>
              <a:rPr lang="cs-CZ" sz="2000" dirty="0" err="1" smtClean="0"/>
              <a:t>Ich</a:t>
            </a:r>
            <a:r>
              <a:rPr lang="cs-CZ" sz="2000" dirty="0" smtClean="0"/>
              <a:t> </a:t>
            </a:r>
            <a:r>
              <a:rPr lang="cs-CZ" sz="2000" dirty="0" err="1" smtClean="0"/>
              <a:t>gebe</a:t>
            </a:r>
            <a:r>
              <a:rPr lang="cs-CZ" sz="2000" dirty="0" smtClean="0"/>
              <a:t> </a:t>
            </a:r>
            <a:r>
              <a:rPr lang="cs-CZ" sz="2000" b="1" dirty="0" err="1" smtClean="0">
                <a:solidFill>
                  <a:srgbClr val="00B05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Blumen</a:t>
            </a:r>
            <a:r>
              <a:rPr lang="cs-CZ" sz="2000" dirty="0" smtClean="0"/>
              <a:t> </a:t>
            </a:r>
            <a:r>
              <a:rPr lang="cs-CZ" sz="2000" dirty="0" err="1" smtClean="0"/>
              <a:t>auf</a:t>
            </a:r>
            <a:r>
              <a:rPr lang="cs-CZ" sz="2000" dirty="0" smtClean="0"/>
              <a:t> den </a:t>
            </a:r>
            <a:r>
              <a:rPr lang="cs-CZ" sz="2000" dirty="0" err="1" smtClean="0"/>
              <a:t>Tisch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Šaty žen. (čí = </a:t>
            </a:r>
            <a:r>
              <a:rPr lang="cs-CZ" sz="2000" b="1" dirty="0" smtClean="0">
                <a:solidFill>
                  <a:srgbClr val="FFC000"/>
                </a:solidFill>
              </a:rPr>
              <a:t>2.pád</a:t>
            </a:r>
            <a:r>
              <a:rPr lang="cs-CZ" sz="2000" dirty="0" smtClean="0"/>
              <a:t>)</a:t>
            </a:r>
          </a:p>
          <a:p>
            <a:r>
              <a:rPr lang="cs-CZ" sz="2000" dirty="0" smtClean="0"/>
              <a:t>Die </a:t>
            </a:r>
            <a:r>
              <a:rPr lang="cs-CZ" sz="2000" dirty="0" err="1" smtClean="0"/>
              <a:t>Kleider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FFC000"/>
                </a:solidFill>
              </a:rPr>
              <a:t>der</a:t>
            </a:r>
            <a:r>
              <a:rPr lang="cs-CZ" sz="2000" dirty="0" smtClean="0"/>
              <a:t> </a:t>
            </a:r>
            <a:r>
              <a:rPr lang="cs-CZ" sz="2000" dirty="0" err="1" smtClean="0"/>
              <a:t>Mütter</a:t>
            </a:r>
            <a:r>
              <a:rPr lang="cs-CZ" sz="2000" dirty="0" smtClean="0"/>
              <a:t>.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dirty="0" smtClean="0"/>
              <a:t>Pomohu těm paním. (komu,čemu = </a:t>
            </a:r>
            <a:r>
              <a:rPr lang="cs-CZ" sz="2000" b="1" dirty="0" smtClean="0">
                <a:solidFill>
                  <a:srgbClr val="7030A0"/>
                </a:solidFill>
              </a:rPr>
              <a:t>3.pád</a:t>
            </a:r>
            <a:r>
              <a:rPr lang="cs-CZ" sz="2000" dirty="0" smtClean="0"/>
              <a:t>)</a:t>
            </a:r>
          </a:p>
          <a:p>
            <a:r>
              <a:rPr lang="cs-CZ" sz="2000" dirty="0" err="1" smtClean="0"/>
              <a:t>Ich</a:t>
            </a:r>
            <a:r>
              <a:rPr lang="cs-CZ" sz="2000" dirty="0" smtClean="0"/>
              <a:t> </a:t>
            </a:r>
            <a:r>
              <a:rPr lang="cs-CZ" sz="2000" dirty="0" err="1" smtClean="0"/>
              <a:t>helfe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den</a:t>
            </a:r>
            <a:r>
              <a:rPr lang="cs-CZ" sz="2000" dirty="0" smtClean="0"/>
              <a:t> </a:t>
            </a:r>
            <a:r>
              <a:rPr lang="cs-CZ" sz="2000" dirty="0" err="1" smtClean="0"/>
              <a:t>Fraue</a:t>
            </a:r>
            <a:r>
              <a:rPr lang="cs-CZ" sz="2000" b="1" dirty="0" err="1" smtClean="0">
                <a:solidFill>
                  <a:srgbClr val="0070C0"/>
                </a:solidFill>
              </a:rPr>
              <a:t>n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Sestry bydlí s námi. (kdo, co = </a:t>
            </a:r>
            <a:r>
              <a:rPr lang="cs-CZ" sz="2000" b="1" dirty="0" smtClean="0">
                <a:solidFill>
                  <a:srgbClr val="FF0000"/>
                </a:solidFill>
              </a:rPr>
              <a:t>1.pád</a:t>
            </a:r>
            <a:r>
              <a:rPr lang="cs-CZ" sz="2000" dirty="0" smtClean="0"/>
              <a:t>)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Schwester</a:t>
            </a:r>
            <a:r>
              <a:rPr lang="cs-CZ" sz="2000" dirty="0" smtClean="0"/>
              <a:t> </a:t>
            </a:r>
            <a:r>
              <a:rPr lang="cs-CZ" sz="2000" dirty="0" err="1" smtClean="0"/>
              <a:t>wohnen</a:t>
            </a:r>
            <a:r>
              <a:rPr lang="cs-CZ" sz="2000" dirty="0" smtClean="0"/>
              <a:t> </a:t>
            </a:r>
            <a:r>
              <a:rPr lang="cs-CZ" sz="2000" dirty="0" err="1" smtClean="0"/>
              <a:t>mit</a:t>
            </a:r>
            <a:r>
              <a:rPr lang="cs-CZ" sz="2000" dirty="0" smtClean="0"/>
              <a:t> </a:t>
            </a:r>
            <a:r>
              <a:rPr lang="cs-CZ" sz="2000" dirty="0" err="1" smtClean="0"/>
              <a:t>uns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 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3417" y="1052736"/>
            <a:ext cx="7934096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Pády rodu ženského, množné číslo, člen určitý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1700808"/>
            <a:ext cx="7632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Příklady:</a:t>
            </a:r>
          </a:p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Navštívím ty hotely. (koho, co = </a:t>
            </a:r>
            <a:r>
              <a:rPr lang="cs-CZ" sz="2000" b="1" dirty="0" smtClean="0">
                <a:solidFill>
                  <a:srgbClr val="00B050"/>
                </a:solidFill>
              </a:rPr>
              <a:t>4.pád</a:t>
            </a:r>
            <a:r>
              <a:rPr lang="cs-CZ" sz="2000" dirty="0" smtClean="0"/>
              <a:t>)</a:t>
            </a:r>
          </a:p>
          <a:p>
            <a:r>
              <a:rPr lang="cs-CZ" sz="2000" dirty="0" err="1" smtClean="0"/>
              <a:t>Ich</a:t>
            </a:r>
            <a:r>
              <a:rPr lang="cs-CZ" sz="2000" dirty="0" smtClean="0"/>
              <a:t> </a:t>
            </a:r>
            <a:r>
              <a:rPr lang="cs-CZ" sz="2000" dirty="0" err="1" smtClean="0"/>
              <a:t>besuche</a:t>
            </a:r>
            <a:r>
              <a:rPr lang="cs-CZ" sz="2000" dirty="0" smtClean="0"/>
              <a:t> </a:t>
            </a:r>
            <a:r>
              <a:rPr lang="cs-CZ" sz="2000" b="1" dirty="0" err="1" smtClean="0">
                <a:solidFill>
                  <a:srgbClr val="00B050"/>
                </a:solidFill>
              </a:rPr>
              <a:t>die</a:t>
            </a:r>
            <a:r>
              <a:rPr lang="cs-CZ" sz="2000" dirty="0" smtClean="0"/>
              <a:t> Hotel.</a:t>
            </a:r>
          </a:p>
          <a:p>
            <a:r>
              <a:rPr lang="cs-CZ" sz="2000" dirty="0" smtClean="0"/>
              <a:t>Otec těch dětí.(čí = </a:t>
            </a:r>
            <a:r>
              <a:rPr lang="cs-CZ" sz="2000" b="1" dirty="0" smtClean="0">
                <a:solidFill>
                  <a:srgbClr val="FFC000"/>
                </a:solidFill>
              </a:rPr>
              <a:t>2.pád</a:t>
            </a:r>
            <a:r>
              <a:rPr lang="cs-CZ" sz="2000" dirty="0" smtClean="0"/>
              <a:t>)</a:t>
            </a:r>
          </a:p>
          <a:p>
            <a:r>
              <a:rPr lang="cs-CZ" sz="2000" dirty="0" smtClean="0"/>
              <a:t>Der Vater </a:t>
            </a:r>
            <a:r>
              <a:rPr lang="cs-CZ" sz="2000" b="1" dirty="0" smtClean="0">
                <a:solidFill>
                  <a:srgbClr val="FFC000"/>
                </a:solidFill>
              </a:rPr>
              <a:t>der</a:t>
            </a:r>
            <a:r>
              <a:rPr lang="cs-CZ" sz="2000" dirty="0" smtClean="0"/>
              <a:t> </a:t>
            </a:r>
            <a:r>
              <a:rPr lang="cs-CZ" sz="2000" dirty="0" err="1" smtClean="0"/>
              <a:t>Kinder</a:t>
            </a:r>
            <a:r>
              <a:rPr lang="cs-CZ" sz="2000" dirty="0" smtClean="0"/>
              <a:t>. 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dirty="0" smtClean="0"/>
              <a:t>Přinesu  těm slečnám dárek. (komu,čemu = </a:t>
            </a:r>
            <a:r>
              <a:rPr lang="cs-CZ" sz="2000" b="1" dirty="0" smtClean="0">
                <a:solidFill>
                  <a:srgbClr val="7030A0"/>
                </a:solidFill>
              </a:rPr>
              <a:t>3.pád</a:t>
            </a:r>
            <a:r>
              <a:rPr lang="cs-CZ" sz="2000" dirty="0" smtClean="0"/>
              <a:t>)</a:t>
            </a:r>
          </a:p>
          <a:p>
            <a:r>
              <a:rPr lang="cs-CZ" sz="2000" dirty="0" err="1" smtClean="0"/>
              <a:t>Ich</a:t>
            </a:r>
            <a:r>
              <a:rPr lang="cs-CZ" sz="2000" dirty="0" smtClean="0"/>
              <a:t> </a:t>
            </a:r>
            <a:r>
              <a:rPr lang="cs-CZ" sz="2000" dirty="0" err="1" smtClean="0"/>
              <a:t>bringe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den</a:t>
            </a:r>
            <a:r>
              <a:rPr lang="cs-CZ" sz="2000" dirty="0" smtClean="0"/>
              <a:t> </a:t>
            </a:r>
            <a:r>
              <a:rPr lang="cs-CZ" sz="2000" dirty="0" err="1" smtClean="0"/>
              <a:t>Fräuleine</a:t>
            </a:r>
            <a:r>
              <a:rPr lang="cs-CZ" sz="2000" b="1" dirty="0" err="1" smtClean="0">
                <a:solidFill>
                  <a:srgbClr val="0070C0"/>
                </a:solidFill>
              </a:rPr>
              <a:t>n</a:t>
            </a:r>
            <a:r>
              <a:rPr lang="cs-CZ" sz="2000" dirty="0" smtClean="0"/>
              <a:t> </a:t>
            </a:r>
            <a:r>
              <a:rPr lang="cs-CZ" sz="2000" dirty="0" err="1" smtClean="0"/>
              <a:t>ein</a:t>
            </a:r>
            <a:r>
              <a:rPr lang="cs-CZ" sz="2000" dirty="0" smtClean="0"/>
              <a:t> </a:t>
            </a:r>
            <a:r>
              <a:rPr lang="cs-CZ" sz="2000" dirty="0" err="1" smtClean="0"/>
              <a:t>Geschenk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Ty zámky stojí u řeky.(kdo, co = </a:t>
            </a:r>
            <a:r>
              <a:rPr lang="cs-CZ" sz="2000" b="1" dirty="0" smtClean="0">
                <a:solidFill>
                  <a:srgbClr val="FF0000"/>
                </a:solidFill>
              </a:rPr>
              <a:t>1.pád</a:t>
            </a:r>
            <a:r>
              <a:rPr lang="cs-CZ" sz="2000" dirty="0" smtClean="0"/>
              <a:t>)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Schlösser</a:t>
            </a:r>
            <a:r>
              <a:rPr lang="cs-CZ" sz="2000" dirty="0" smtClean="0"/>
              <a:t> stehen </a:t>
            </a:r>
            <a:r>
              <a:rPr lang="cs-CZ" sz="2000" dirty="0" err="1" smtClean="0"/>
              <a:t>bei</a:t>
            </a:r>
            <a:r>
              <a:rPr lang="cs-CZ" sz="2000" dirty="0" smtClean="0"/>
              <a:t> </a:t>
            </a:r>
            <a:r>
              <a:rPr lang="cs-CZ" sz="2000" dirty="0" err="1" smtClean="0"/>
              <a:t>dem</a:t>
            </a:r>
            <a:r>
              <a:rPr lang="cs-CZ" sz="2000" dirty="0" smtClean="0"/>
              <a:t> </a:t>
            </a:r>
            <a:r>
              <a:rPr lang="cs-CZ" sz="2000" dirty="0" err="1" smtClean="0"/>
              <a:t>Fluss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r>
              <a:rPr lang="cs-CZ" sz="2000" dirty="0" smtClean="0"/>
              <a:t> 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7771" y="1052736"/>
            <a:ext cx="798539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Pády rodu středního, množné číslo, člen určitý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Doplňte pády podstatných jmen v množném čísle, člen určitý: (za pomoci slovníku)</a:t>
            </a:r>
          </a:p>
          <a:p>
            <a:endParaRPr lang="cs-CZ" sz="2000" b="1" u="sng" dirty="0" smtClean="0"/>
          </a:p>
          <a:p>
            <a:r>
              <a:rPr lang="cs-CZ" sz="2000" dirty="0" smtClean="0"/>
              <a:t>Bez dědečků (r </a:t>
            </a:r>
            <a:r>
              <a:rPr lang="cs-CZ" sz="2000" dirty="0" err="1" smtClean="0"/>
              <a:t>Opa</a:t>
            </a:r>
            <a:r>
              <a:rPr lang="cs-CZ" sz="2000" dirty="0" smtClean="0"/>
              <a:t>) ……………………	Domy (1.p.,s </a:t>
            </a:r>
            <a:r>
              <a:rPr lang="cs-CZ" sz="2000" dirty="0" err="1" smtClean="0"/>
              <a:t>Haus</a:t>
            </a:r>
            <a:r>
              <a:rPr lang="cs-CZ" sz="2000" dirty="0" smtClean="0"/>
              <a:t>) …………………………</a:t>
            </a:r>
          </a:p>
          <a:p>
            <a:r>
              <a:rPr lang="cs-CZ" sz="2000" dirty="0" smtClean="0"/>
              <a:t>Ženy (1.p.,e </a:t>
            </a:r>
            <a:r>
              <a:rPr lang="cs-CZ" sz="2000" dirty="0" err="1" smtClean="0"/>
              <a:t>Frau</a:t>
            </a:r>
            <a:r>
              <a:rPr lang="cs-CZ" sz="2000" dirty="0" smtClean="0"/>
              <a:t>)………………………..	Přátele (4.p.,r </a:t>
            </a:r>
            <a:r>
              <a:rPr lang="cs-CZ" sz="2000" dirty="0" err="1" smtClean="0"/>
              <a:t>Freund</a:t>
            </a:r>
            <a:r>
              <a:rPr lang="cs-CZ" sz="2000" dirty="0" smtClean="0"/>
              <a:t>)…………………….</a:t>
            </a:r>
          </a:p>
          <a:p>
            <a:r>
              <a:rPr lang="cs-CZ" sz="2000" dirty="0" smtClean="0"/>
              <a:t>Dny (4.p.,r </a:t>
            </a:r>
            <a:r>
              <a:rPr lang="cs-CZ" sz="2000" dirty="0" err="1" smtClean="0"/>
              <a:t>Tag</a:t>
            </a:r>
            <a:r>
              <a:rPr lang="cs-CZ" sz="2000" dirty="0" smtClean="0"/>
              <a:t>)……………………………	Bez návštěv (r </a:t>
            </a:r>
            <a:r>
              <a:rPr lang="cs-CZ" sz="2000" dirty="0" err="1" smtClean="0"/>
              <a:t>Besuch</a:t>
            </a:r>
            <a:r>
              <a:rPr lang="cs-CZ" sz="2000" dirty="0" smtClean="0"/>
              <a:t>)……………………</a:t>
            </a:r>
          </a:p>
          <a:p>
            <a:r>
              <a:rPr lang="cs-CZ" sz="2000" dirty="0" smtClean="0"/>
              <a:t>Kočky (1.p., e </a:t>
            </a:r>
            <a:r>
              <a:rPr lang="cs-CZ" sz="2000" dirty="0" err="1" smtClean="0"/>
              <a:t>Katze</a:t>
            </a:r>
            <a:r>
              <a:rPr lang="cs-CZ" sz="2000" dirty="0" smtClean="0"/>
              <a:t>)…………………….	Jablka (1.p.,r </a:t>
            </a:r>
            <a:r>
              <a:rPr lang="cs-CZ" sz="2000" dirty="0" err="1" smtClean="0"/>
              <a:t>Apfel</a:t>
            </a:r>
            <a:r>
              <a:rPr lang="cs-CZ" sz="2000" dirty="0" smtClean="0"/>
              <a:t>)…………………………</a:t>
            </a:r>
          </a:p>
          <a:p>
            <a:r>
              <a:rPr lang="cs-CZ" sz="2000" dirty="0" smtClean="0"/>
              <a:t>Pokojům (3.p.,s </a:t>
            </a:r>
            <a:r>
              <a:rPr lang="cs-CZ" sz="2000" dirty="0" err="1" smtClean="0"/>
              <a:t>Zimmer</a:t>
            </a:r>
            <a:r>
              <a:rPr lang="cs-CZ" sz="2000" dirty="0" smtClean="0"/>
              <a:t>)……………….	Kytky (4.p.e Blume)…………………………</a:t>
            </a:r>
          </a:p>
          <a:p>
            <a:r>
              <a:rPr lang="cs-CZ" sz="2000" dirty="0" smtClean="0"/>
              <a:t>Slečnám (3.p.,s </a:t>
            </a:r>
            <a:r>
              <a:rPr lang="cs-CZ" sz="2000" dirty="0" err="1" smtClean="0"/>
              <a:t>Fräulein</a:t>
            </a:r>
            <a:r>
              <a:rPr lang="cs-CZ" sz="2000" dirty="0" smtClean="0"/>
              <a:t>)………………	Lavice (1.p.,e Bank)……………………….</a:t>
            </a:r>
          </a:p>
          <a:p>
            <a:r>
              <a:rPr lang="cs-CZ" sz="2000" dirty="0" smtClean="0"/>
              <a:t>Mistry (4.p.,r </a:t>
            </a:r>
            <a:r>
              <a:rPr lang="cs-CZ" sz="2000" dirty="0" err="1" smtClean="0"/>
              <a:t>Meister</a:t>
            </a:r>
            <a:r>
              <a:rPr lang="cs-CZ" sz="2000" dirty="0" smtClean="0"/>
              <a:t>)…………………	Stoly (4.p.,r </a:t>
            </a:r>
            <a:r>
              <a:rPr lang="cs-CZ" sz="2000" dirty="0" err="1" smtClean="0"/>
              <a:t>Tisch</a:t>
            </a:r>
            <a:r>
              <a:rPr lang="cs-CZ" sz="2000" dirty="0" smtClean="0"/>
              <a:t>)…………………………..</a:t>
            </a:r>
          </a:p>
        </p:txBody>
      </p:sp>
    </p:spTree>
    <p:extLst>
      <p:ext uri="{BB962C8B-B14F-4D97-AF65-F5344CB8AC3E}">
        <p14:creationId xmlns:p14="http://schemas.microsoft.com/office/powerpoint/2010/main" xmlns="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916832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Učebnice němčiny – Direkt 1, </a:t>
            </a:r>
            <a:r>
              <a:rPr lang="cs-CZ" sz="2000" dirty="0" err="1" smtClean="0"/>
              <a:t>nakladelství</a:t>
            </a:r>
            <a:r>
              <a:rPr lang="cs-CZ" sz="2000" dirty="0" smtClean="0"/>
              <a:t> </a:t>
            </a:r>
            <a:r>
              <a:rPr lang="cs-CZ" sz="2000" dirty="0" err="1" smtClean="0"/>
              <a:t>Klett</a:t>
            </a:r>
            <a:r>
              <a:rPr lang="cs-CZ" sz="2000" dirty="0" smtClean="0"/>
              <a:t>, autoři : Motta, </a:t>
            </a:r>
            <a:r>
              <a:rPr lang="cs-CZ" sz="2000" dirty="0" err="1" smtClean="0"/>
              <a:t>Cwikowska</a:t>
            </a:r>
            <a:r>
              <a:rPr lang="cs-CZ" sz="2000" dirty="0" smtClean="0"/>
              <a:t>, Vomáčková</a:t>
            </a:r>
          </a:p>
          <a:p>
            <a:endParaRPr lang="cs-CZ" sz="2000" dirty="0" smtClean="0"/>
          </a:p>
          <a:p>
            <a:r>
              <a:rPr lang="cs-CZ" sz="2000" dirty="0" smtClean="0"/>
              <a:t>Obrázky čerpány z aplikace </a:t>
            </a:r>
            <a:r>
              <a:rPr lang="cs-CZ" sz="2000" dirty="0" err="1" smtClean="0"/>
              <a:t>Clipart</a:t>
            </a:r>
            <a:r>
              <a:rPr lang="cs-CZ" sz="2000" dirty="0" smtClean="0"/>
              <a:t>, součásti programu </a:t>
            </a:r>
            <a:r>
              <a:rPr lang="cs-CZ" sz="2000" dirty="0" err="1" smtClean="0"/>
              <a:t>Powerpoint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r>
              <a:rPr lang="cs-CZ" sz="2000" dirty="0" smtClean="0"/>
              <a:t>Zdroj: http://www.</a:t>
            </a:r>
            <a:r>
              <a:rPr lang="cs-CZ" sz="2000" dirty="0" err="1" smtClean="0"/>
              <a:t>nemecky.net</a:t>
            </a:r>
            <a:r>
              <a:rPr lang="cs-CZ" sz="2000" dirty="0" smtClean="0"/>
              <a:t>/gramatika/</a:t>
            </a:r>
            <a:r>
              <a:rPr lang="cs-CZ" sz="2000" dirty="0" err="1" smtClean="0"/>
              <a:t>podstatna</a:t>
            </a:r>
            <a:r>
              <a:rPr lang="cs-CZ" sz="2000" dirty="0" smtClean="0"/>
              <a:t>-</a:t>
            </a:r>
            <a:r>
              <a:rPr lang="cs-CZ" sz="2000" dirty="0" err="1" smtClean="0"/>
              <a:t>jmena</a:t>
            </a:r>
            <a:r>
              <a:rPr lang="cs-CZ" sz="2000" dirty="0" smtClean="0"/>
              <a:t>/#cleny</a:t>
            </a:r>
          </a:p>
        </p:txBody>
      </p:sp>
    </p:spTree>
    <p:extLst>
      <p:ext uri="{BB962C8B-B14F-4D97-AF65-F5344CB8AC3E}">
        <p14:creationId xmlns:p14="http://schemas.microsoft.com/office/powerpoint/2010/main" xmlns="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851</TotalTime>
  <Words>575</Words>
  <Application>Microsoft Office PowerPoint</Application>
  <PresentationFormat>Předvádění na obrazovce (4:3)</PresentationFormat>
  <Paragraphs>200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Pracovna</cp:lastModifiedBy>
  <cp:revision>61</cp:revision>
  <dcterms:created xsi:type="dcterms:W3CDTF">2010-11-01T23:40:31Z</dcterms:created>
  <dcterms:modified xsi:type="dcterms:W3CDTF">2013-08-09T11:58:05Z</dcterms:modified>
</cp:coreProperties>
</file>