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61" r:id="rId5"/>
    <p:sldId id="262" r:id="rId6"/>
    <p:sldId id="265" r:id="rId7"/>
    <p:sldId id="263" r:id="rId8"/>
    <p:sldId id="26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Osobní zájmena v jednotném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čísle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Ich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du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sie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es,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mir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mich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uns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euch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Osobní zájmena v čísle jednotném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VY_22_INOVACE_02_59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Přehled osobních zájmen v jednotném čísle, v 1. pádě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smtClean="0"/>
              <a:t>– já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smtClean="0"/>
              <a:t>– ty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</a:t>
            </a:r>
            <a:r>
              <a:rPr lang="cs-CZ" sz="2000" b="1" dirty="0" err="1" smtClean="0"/>
              <a:t>r</a:t>
            </a:r>
            <a:r>
              <a:rPr lang="cs-CZ" sz="2000" dirty="0" smtClean="0"/>
              <a:t> </a:t>
            </a:r>
            <a:r>
              <a:rPr lang="cs-CZ" sz="2000" dirty="0" smtClean="0"/>
              <a:t>– on</a:t>
            </a:r>
          </a:p>
          <a:p>
            <a:pPr marL="457200" indent="-457200"/>
            <a:r>
              <a:rPr lang="cs-CZ" sz="2000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dirty="0" smtClean="0"/>
              <a:t> – ona</a:t>
            </a:r>
          </a:p>
          <a:p>
            <a:pPr marL="457200" indent="-457200"/>
            <a:r>
              <a:rPr lang="cs-CZ" sz="2000" dirty="0" smtClean="0"/>
              <a:t>        </a:t>
            </a:r>
            <a:r>
              <a:rPr lang="cs-CZ" sz="2000" b="1" dirty="0" smtClean="0"/>
              <a:t>es</a:t>
            </a:r>
            <a:r>
              <a:rPr lang="cs-CZ" sz="2000" dirty="0" smtClean="0"/>
              <a:t> – ono, to</a:t>
            </a:r>
          </a:p>
          <a:p>
            <a:pPr marL="457200" indent="-457200"/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2077" y="1052736"/>
            <a:ext cx="5996770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Osobní zájmena v jednotném čísle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jednotného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03062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mir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mich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mě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771800" y="2708920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Přijď ke </a:t>
            </a:r>
            <a:r>
              <a:rPr lang="cs-CZ" b="1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 v 5 hodin. </a:t>
            </a:r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mir</a:t>
            </a:r>
            <a:r>
              <a:rPr lang="cs-CZ" dirty="0" smtClean="0"/>
              <a:t> um 5 </a:t>
            </a:r>
            <a:r>
              <a:rPr lang="cs-CZ" dirty="0" err="1" smtClean="0"/>
              <a:t>Uhr</a:t>
            </a:r>
            <a:r>
              <a:rPr lang="cs-CZ" dirty="0" smtClean="0"/>
              <a:t>.</a:t>
            </a:r>
          </a:p>
          <a:p>
            <a:r>
              <a:rPr lang="cs-CZ" dirty="0" smtClean="0"/>
              <a:t>Udělej to pro </a:t>
            </a:r>
            <a:r>
              <a:rPr lang="cs-CZ" b="1" dirty="0" smtClean="0">
                <a:solidFill>
                  <a:srgbClr val="00B050"/>
                </a:solidFill>
              </a:rPr>
              <a:t>mě.</a:t>
            </a:r>
            <a:r>
              <a:rPr lang="cs-CZ" dirty="0" smtClean="0"/>
              <a:t> </a:t>
            </a:r>
            <a:r>
              <a:rPr lang="cs-CZ" dirty="0" err="1" smtClean="0"/>
              <a:t>Mache</a:t>
            </a:r>
            <a:r>
              <a:rPr lang="cs-CZ" dirty="0" smtClean="0"/>
              <a:t> es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mich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racovna\AppData\Local\Microsoft\Windows\Temporary Internet Files\Content.IE5\ZA3WJWZ3\MP9004422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4005064"/>
            <a:ext cx="1067611" cy="1601416"/>
          </a:xfrm>
          <a:prstGeom prst="rect">
            <a:avLst/>
          </a:prstGeom>
          <a:noFill/>
        </p:spPr>
      </p:pic>
      <p:sp>
        <p:nvSpPr>
          <p:cNvPr id="14" name="Šipka doprava 13"/>
          <p:cNvSpPr/>
          <p:nvPr/>
        </p:nvSpPr>
        <p:spPr>
          <a:xfrm rot="1591030">
            <a:off x="1763688" y="3861048"/>
            <a:ext cx="108012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jednotného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232248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4946"/>
                <a:gridCol w="878651"/>
                <a:gridCol w="8786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dir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Tobě,ti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dich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Tebe, tě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987824" y="2708920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Koupím </a:t>
            </a:r>
            <a:r>
              <a:rPr lang="cs-CZ" b="1" dirty="0" smtClean="0">
                <a:solidFill>
                  <a:srgbClr val="FF0000"/>
                </a:solidFill>
              </a:rPr>
              <a:t>ti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novou knihu. </a:t>
            </a:r>
            <a:r>
              <a:rPr lang="cs-CZ" dirty="0" err="1" smtClean="0"/>
              <a:t>Ich</a:t>
            </a:r>
            <a:r>
              <a:rPr lang="cs-CZ" dirty="0" smtClean="0"/>
              <a:t> kaufe </a:t>
            </a:r>
            <a:r>
              <a:rPr lang="cs-CZ" b="1" dirty="0" err="1" smtClean="0">
                <a:solidFill>
                  <a:srgbClr val="FF0000"/>
                </a:solidFill>
              </a:rPr>
              <a:t>dir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neues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Miluji </a:t>
            </a:r>
            <a:r>
              <a:rPr lang="cs-CZ" b="1" dirty="0" smtClean="0">
                <a:solidFill>
                  <a:srgbClr val="00B050"/>
                </a:solidFill>
              </a:rPr>
              <a:t>tě</a:t>
            </a:r>
            <a:r>
              <a:rPr lang="cs-CZ" dirty="0" smtClean="0"/>
              <a:t>!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liebe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dich</a:t>
            </a:r>
            <a:r>
              <a:rPr lang="cs-CZ" dirty="0" smtClean="0"/>
              <a:t>! </a:t>
            </a:r>
            <a:endParaRPr lang="cs-CZ" dirty="0"/>
          </a:p>
        </p:txBody>
      </p:sp>
      <p:pic>
        <p:nvPicPr>
          <p:cNvPr id="2050" name="Picture 2" descr="C:\Users\Pracovna\AppData\Local\Microsoft\Windows\Temporary Internet Files\Content.IE5\MF7ETGFB\MP900442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7" y="3645024"/>
            <a:ext cx="1440160" cy="2160240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 rot="1667347">
            <a:off x="1763688" y="4077072"/>
            <a:ext cx="936104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jednotného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03062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ihn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ho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843808" y="270892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Dáš </a:t>
            </a:r>
            <a:r>
              <a:rPr lang="cs-CZ" b="1" dirty="0" smtClean="0">
                <a:solidFill>
                  <a:srgbClr val="FF0000"/>
                </a:solidFill>
              </a:rPr>
              <a:t>mu</a:t>
            </a:r>
            <a:r>
              <a:rPr lang="cs-CZ" dirty="0" smtClean="0"/>
              <a:t> ten míč? </a:t>
            </a:r>
            <a:r>
              <a:rPr lang="cs-CZ" dirty="0" err="1" smtClean="0"/>
              <a:t>Gibst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ihm</a:t>
            </a:r>
            <a:r>
              <a:rPr lang="cs-CZ" dirty="0" smtClean="0"/>
              <a:t> den </a:t>
            </a:r>
            <a:r>
              <a:rPr lang="cs-CZ" dirty="0" err="1" smtClean="0"/>
              <a:t>Ball</a:t>
            </a:r>
            <a:r>
              <a:rPr lang="cs-CZ" dirty="0" smtClean="0"/>
              <a:t>?</a:t>
            </a:r>
          </a:p>
          <a:p>
            <a:r>
              <a:rPr lang="cs-CZ" dirty="0" smtClean="0"/>
              <a:t>Vidím </a:t>
            </a:r>
            <a:r>
              <a:rPr lang="cs-CZ" b="1" dirty="0" smtClean="0">
                <a:solidFill>
                  <a:srgbClr val="00B050"/>
                </a:solidFill>
              </a:rPr>
              <a:t>ho</a:t>
            </a:r>
            <a:r>
              <a:rPr lang="cs-CZ" dirty="0" smtClean="0"/>
              <a:t> před domem.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ihn</a:t>
            </a:r>
            <a:r>
              <a:rPr lang="cs-CZ" dirty="0" smtClean="0"/>
              <a:t> vor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Pracovna\AppData\Local\Microsoft\Windows\Temporary Internet Files\Content.IE5\CHWIW0PM\MP9004425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717032"/>
            <a:ext cx="1740010" cy="2160240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 rot="1812178">
            <a:off x="1979712" y="3933056"/>
            <a:ext cx="1224136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jednotného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03062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sie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ji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699792" y="270892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Napiš </a:t>
            </a:r>
            <a:r>
              <a:rPr lang="cs-CZ" b="1" dirty="0" smtClean="0">
                <a:solidFill>
                  <a:srgbClr val="FF0000"/>
                </a:solidFill>
              </a:rPr>
              <a:t>jí</a:t>
            </a:r>
            <a:r>
              <a:rPr lang="cs-CZ" dirty="0" smtClean="0"/>
              <a:t> dopis! </a:t>
            </a:r>
            <a:r>
              <a:rPr lang="cs-CZ" dirty="0" err="1" smtClean="0"/>
              <a:t>Schreib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ihr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Brief</a:t>
            </a:r>
            <a:r>
              <a:rPr lang="cs-CZ" dirty="0" smtClean="0"/>
              <a:t>.</a:t>
            </a:r>
          </a:p>
          <a:p>
            <a:r>
              <a:rPr lang="cs-CZ" dirty="0" smtClean="0"/>
              <a:t>Hledám </a:t>
            </a:r>
            <a:r>
              <a:rPr lang="cs-CZ" b="1" dirty="0" smtClean="0">
                <a:solidFill>
                  <a:srgbClr val="00B050"/>
                </a:solidFill>
              </a:rPr>
              <a:t>ji</a:t>
            </a:r>
            <a:r>
              <a:rPr lang="cs-CZ" dirty="0" smtClean="0"/>
              <a:t> celý den.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/>
              <a:t> den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Pracovna\AppData\Local\Microsoft\Windows\Temporary Internet Files\Content.IE5\8CRROSLP\MP9004485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933056"/>
            <a:ext cx="2987316" cy="1991544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 rot="2284270">
            <a:off x="1405728" y="3834396"/>
            <a:ext cx="1184088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jednotného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10262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8712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Ono,to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es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to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843808" y="2708920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Chci </a:t>
            </a:r>
            <a:r>
              <a:rPr lang="cs-CZ" b="1" dirty="0" smtClean="0">
                <a:solidFill>
                  <a:srgbClr val="FF0000"/>
                </a:solidFill>
              </a:rPr>
              <a:t>mu</a:t>
            </a:r>
            <a:r>
              <a:rPr lang="cs-CZ" dirty="0" smtClean="0"/>
              <a:t> poslat dárek.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ihm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</a:t>
            </a:r>
            <a:r>
              <a:rPr lang="cs-CZ" dirty="0" err="1" smtClean="0"/>
              <a:t>schicken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Mně </a:t>
            </a:r>
            <a:r>
              <a:rPr lang="cs-CZ" b="1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 jde dobře.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es</a:t>
            </a:r>
            <a:r>
              <a:rPr lang="cs-CZ" dirty="0" smtClean="0"/>
              <a:t> gut.</a:t>
            </a:r>
            <a:endParaRPr lang="cs-CZ" dirty="0"/>
          </a:p>
        </p:txBody>
      </p:sp>
      <p:pic>
        <p:nvPicPr>
          <p:cNvPr id="5122" name="Picture 2" descr="C:\Users\Pracovna\AppData\Local\Microsoft\Windows\Temporary Internet Files\Content.IE5\ZA3WJWZ3\MP9004482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789040"/>
            <a:ext cx="1728192" cy="2088232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 rot="1797353">
            <a:off x="1979712" y="3933056"/>
            <a:ext cx="122413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jednotného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8496944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  <a:gridCol w="799290"/>
                <a:gridCol w="799290"/>
                <a:gridCol w="799290"/>
                <a:gridCol w="799290"/>
                <a:gridCol w="799290"/>
                <a:gridCol w="799290"/>
                <a:gridCol w="799290"/>
                <a:gridCol w="8712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ono,to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mir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dir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tobě,ti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mich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mě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dich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tebe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, tě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ihn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ho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sie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ji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es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to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Přeložte :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Mě - 			Ti - 			Jí –</a:t>
            </a:r>
          </a:p>
          <a:p>
            <a:r>
              <a:rPr lang="cs-CZ" sz="2000" dirty="0" smtClean="0"/>
              <a:t>Ty - 			Mu - 			Ji – </a:t>
            </a:r>
          </a:p>
          <a:p>
            <a:r>
              <a:rPr lang="cs-CZ" sz="2000" dirty="0" smtClean="0"/>
              <a:t>Mně - 			Tobě - 			Ho – </a:t>
            </a:r>
          </a:p>
          <a:p>
            <a:r>
              <a:rPr lang="cs-CZ" sz="2000" dirty="0" smtClean="0"/>
              <a:t>On - 			Já - 			Tebe –</a:t>
            </a:r>
          </a:p>
          <a:p>
            <a:r>
              <a:rPr lang="cs-CZ" sz="2000" dirty="0" smtClean="0"/>
              <a:t>Tě - 			Ona - 			Ono -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</TotalTime>
  <Words>529</Words>
  <Application>Microsoft Office PowerPoint</Application>
  <PresentationFormat>Předvádění na obrazovce (4:3)</PresentationFormat>
  <Paragraphs>176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48</cp:revision>
  <dcterms:created xsi:type="dcterms:W3CDTF">2010-11-01T23:40:31Z</dcterms:created>
  <dcterms:modified xsi:type="dcterms:W3CDTF">2013-08-09T10:29:54Z</dcterms:modified>
</cp:coreProperties>
</file>