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0" r:id="rId4"/>
    <p:sldId id="261" r:id="rId5"/>
    <p:sldId id="262" r:id="rId6"/>
    <p:sldId id="265" r:id="rId7"/>
    <p:sldId id="266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Osobní zájmena v jednotném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čísle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Wir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ihr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sie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uns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euch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ihnen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poslední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Osobní zájmena v čísle množném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VY_22_INOVACE_02_60</a:t>
            </a:r>
            <a:endParaRPr lang="cs-CZ" sz="24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000" b="1" dirty="0" smtClean="0"/>
              <a:t>Přehled osobních zájmen v množném čísle, v 1. pádě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b="1" dirty="0" err="1" smtClean="0"/>
              <a:t>wir</a:t>
            </a:r>
            <a:r>
              <a:rPr lang="cs-CZ" sz="2000" dirty="0" smtClean="0"/>
              <a:t> </a:t>
            </a:r>
            <a:r>
              <a:rPr lang="cs-CZ" sz="2000" dirty="0" smtClean="0"/>
              <a:t>– my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ihr</a:t>
            </a:r>
            <a:r>
              <a:rPr lang="cs-CZ" sz="2000" dirty="0" smtClean="0"/>
              <a:t> </a:t>
            </a:r>
            <a:r>
              <a:rPr lang="cs-CZ" sz="2000" dirty="0" smtClean="0"/>
              <a:t>– vy – skupina osob, kterým tykáme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sie</a:t>
            </a:r>
            <a:r>
              <a:rPr lang="cs-CZ" sz="2000" dirty="0" smtClean="0"/>
              <a:t> – oni, ony, ona</a:t>
            </a:r>
          </a:p>
          <a:p>
            <a:pPr marL="457200" indent="-457200"/>
            <a:r>
              <a:rPr lang="cs-CZ" sz="2000" dirty="0" smtClean="0"/>
              <a:t>        </a:t>
            </a:r>
            <a:r>
              <a:rPr lang="cs-CZ" sz="2000" b="1" dirty="0" err="1" smtClean="0"/>
              <a:t>Sie</a:t>
            </a:r>
            <a:r>
              <a:rPr lang="cs-CZ" sz="2000" dirty="0" smtClean="0"/>
              <a:t>– Vy – vykání jedné nebo více osobám</a:t>
            </a:r>
          </a:p>
          <a:p>
            <a:pPr marL="457200" indent="-457200"/>
            <a:r>
              <a:rPr lang="cs-CZ" sz="2000" dirty="0" smtClean="0"/>
              <a:t>        </a:t>
            </a:r>
          </a:p>
          <a:p>
            <a:pPr marL="457200" indent="-457200"/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32359" y="1052736"/>
            <a:ext cx="5816208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Osobní zájmena v množném čísle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134076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Osobní zájmena v 1., 3. a 4. pádu množného čísla</a:t>
            </a:r>
            <a:endParaRPr lang="cs-CZ" sz="2400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67544" y="2708920"/>
          <a:ext cx="2030628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799290"/>
                <a:gridCol w="79929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3.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uns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nám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4.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uns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nás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2771800" y="2708920"/>
            <a:ext cx="59766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Například:</a:t>
            </a:r>
          </a:p>
          <a:p>
            <a:r>
              <a:rPr lang="cs-CZ" dirty="0" smtClean="0"/>
              <a:t>Přijď k </a:t>
            </a:r>
            <a:r>
              <a:rPr lang="cs-CZ" b="1" dirty="0" smtClean="0">
                <a:solidFill>
                  <a:srgbClr val="FF0000"/>
                </a:solidFill>
              </a:rPr>
              <a:t>nám </a:t>
            </a:r>
            <a:r>
              <a:rPr lang="cs-CZ" dirty="0" smtClean="0"/>
              <a:t>v 5 hodin. </a:t>
            </a:r>
            <a:r>
              <a:rPr lang="cs-CZ" dirty="0" err="1" smtClean="0"/>
              <a:t>Komm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uns</a:t>
            </a:r>
            <a:r>
              <a:rPr lang="cs-CZ" dirty="0" smtClean="0"/>
              <a:t> um 5 </a:t>
            </a:r>
            <a:r>
              <a:rPr lang="cs-CZ" dirty="0" err="1" smtClean="0"/>
              <a:t>Uhr</a:t>
            </a:r>
            <a:r>
              <a:rPr lang="cs-CZ" dirty="0" smtClean="0"/>
              <a:t>.</a:t>
            </a:r>
          </a:p>
          <a:p>
            <a:r>
              <a:rPr lang="cs-CZ" dirty="0" smtClean="0"/>
              <a:t>Udělej to pro </a:t>
            </a:r>
            <a:r>
              <a:rPr lang="cs-CZ" b="1" dirty="0" smtClean="0">
                <a:solidFill>
                  <a:srgbClr val="00B050"/>
                </a:solidFill>
              </a:rPr>
              <a:t>nás.</a:t>
            </a:r>
            <a:r>
              <a:rPr lang="cs-CZ" dirty="0" smtClean="0"/>
              <a:t> </a:t>
            </a:r>
            <a:r>
              <a:rPr lang="cs-CZ" dirty="0" err="1" smtClean="0"/>
              <a:t>Mache</a:t>
            </a:r>
            <a:r>
              <a:rPr lang="cs-CZ" dirty="0" smtClean="0"/>
              <a:t> es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uns</a:t>
            </a:r>
            <a:r>
              <a:rPr lang="cs-CZ" b="1" dirty="0" smtClean="0">
                <a:solidFill>
                  <a:srgbClr val="00B050"/>
                </a:solidFill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 rot="1591030">
            <a:off x="1763688" y="3861048"/>
            <a:ext cx="1080120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Pracovna\AppData\Local\Microsoft\Windows\Temporary Internet Files\Content.IE5\8CRROSLP\MC9004419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3789040"/>
            <a:ext cx="3606800" cy="15049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134076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Osobní zájmena v 1., 3. a 4. pádu množného čísla</a:t>
            </a:r>
            <a:endParaRPr lang="cs-CZ" sz="2400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67544" y="2708920"/>
          <a:ext cx="2232248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4946"/>
                <a:gridCol w="878651"/>
                <a:gridCol w="87865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ihr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3.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euch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vám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4.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euch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vás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2987824" y="2708920"/>
            <a:ext cx="56166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Například:</a:t>
            </a:r>
          </a:p>
          <a:p>
            <a:r>
              <a:rPr lang="cs-CZ" dirty="0" smtClean="0"/>
              <a:t>Koupím </a:t>
            </a:r>
            <a:r>
              <a:rPr lang="cs-CZ" b="1" dirty="0" smtClean="0">
                <a:solidFill>
                  <a:srgbClr val="FF0000"/>
                </a:solidFill>
              </a:rPr>
              <a:t>vám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novou knihu. </a:t>
            </a:r>
            <a:r>
              <a:rPr lang="cs-CZ" dirty="0" err="1" smtClean="0"/>
              <a:t>Ich</a:t>
            </a:r>
            <a:r>
              <a:rPr lang="cs-CZ" dirty="0" smtClean="0"/>
              <a:t> kaufe </a:t>
            </a:r>
            <a:r>
              <a:rPr lang="cs-CZ" b="1" dirty="0" err="1" smtClean="0">
                <a:solidFill>
                  <a:srgbClr val="FF0000"/>
                </a:solidFill>
              </a:rPr>
              <a:t>euch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neues</a:t>
            </a:r>
            <a:r>
              <a:rPr lang="cs-CZ" dirty="0" smtClean="0"/>
              <a:t> </a:t>
            </a:r>
            <a:r>
              <a:rPr lang="cs-CZ" dirty="0" err="1" smtClean="0"/>
              <a:t>Buch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Miluji </a:t>
            </a:r>
            <a:r>
              <a:rPr lang="cs-CZ" b="1" dirty="0" smtClean="0">
                <a:solidFill>
                  <a:srgbClr val="00B050"/>
                </a:solidFill>
              </a:rPr>
              <a:t>vás</a:t>
            </a:r>
            <a:r>
              <a:rPr lang="cs-CZ" dirty="0" smtClean="0"/>
              <a:t>!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liebe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euch</a:t>
            </a:r>
            <a:r>
              <a:rPr lang="cs-CZ" b="1" dirty="0" smtClean="0">
                <a:solidFill>
                  <a:srgbClr val="00B050"/>
                </a:solidFill>
              </a:rPr>
              <a:t>!</a:t>
            </a:r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 rot="1667347">
            <a:off x="1763688" y="4077072"/>
            <a:ext cx="936104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Pracovna\AppData\Local\Microsoft\Windows\Temporary Internet Files\Content.IE5\MF7ETGFB\MP90038749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3630220"/>
            <a:ext cx="1368152" cy="191797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134076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Osobní zájmena v 1., 3. a 4. pádu množného čísla</a:t>
            </a:r>
            <a:endParaRPr lang="cs-CZ" sz="2400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67544" y="2708920"/>
          <a:ext cx="2232248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4946"/>
                <a:gridCol w="878651"/>
                <a:gridCol w="87865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oni,y,a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3.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ihnen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jim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4.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sie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je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2843808" y="2708920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Například:</a:t>
            </a:r>
          </a:p>
          <a:p>
            <a:r>
              <a:rPr lang="cs-CZ" dirty="0" smtClean="0"/>
              <a:t>Dáš </a:t>
            </a:r>
            <a:r>
              <a:rPr lang="cs-CZ" b="1" dirty="0" smtClean="0">
                <a:solidFill>
                  <a:srgbClr val="FF0000"/>
                </a:solidFill>
              </a:rPr>
              <a:t>jim</a:t>
            </a:r>
            <a:r>
              <a:rPr lang="cs-CZ" dirty="0" smtClean="0"/>
              <a:t> ten míč? </a:t>
            </a:r>
            <a:r>
              <a:rPr lang="cs-CZ" dirty="0" err="1" smtClean="0"/>
              <a:t>Gibst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ihnen</a:t>
            </a:r>
            <a:r>
              <a:rPr lang="cs-CZ" dirty="0" smtClean="0"/>
              <a:t> den </a:t>
            </a:r>
            <a:r>
              <a:rPr lang="cs-CZ" dirty="0" err="1" smtClean="0"/>
              <a:t>Ball</a:t>
            </a:r>
            <a:r>
              <a:rPr lang="cs-CZ" dirty="0" smtClean="0"/>
              <a:t>?</a:t>
            </a:r>
          </a:p>
          <a:p>
            <a:r>
              <a:rPr lang="cs-CZ" dirty="0" smtClean="0"/>
              <a:t>Vidím </a:t>
            </a:r>
            <a:r>
              <a:rPr lang="cs-CZ" b="1" dirty="0" smtClean="0">
                <a:solidFill>
                  <a:srgbClr val="00B050"/>
                </a:solidFill>
              </a:rPr>
              <a:t>je</a:t>
            </a:r>
            <a:r>
              <a:rPr lang="cs-CZ" dirty="0" smtClean="0"/>
              <a:t> před domem.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sehe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/>
              <a:t> vor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 rot="1812178">
            <a:off x="1979712" y="3933056"/>
            <a:ext cx="1224136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Pracovna\AppData\Local\Microsoft\Windows\Temporary Internet Files\Content.IE5\ZA3WJWZ3\MC90044146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3792316"/>
            <a:ext cx="1512168" cy="15121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134076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Osobní zájmena v 1., 3. a 4. pádu množného čísla</a:t>
            </a:r>
            <a:endParaRPr lang="cs-CZ" sz="2400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67544" y="2708920"/>
          <a:ext cx="2030628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799290"/>
                <a:gridCol w="79929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3.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Ihen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Vám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4.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Sie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Vás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2699792" y="2708920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Například:</a:t>
            </a:r>
          </a:p>
          <a:p>
            <a:r>
              <a:rPr lang="cs-CZ" dirty="0" smtClean="0"/>
              <a:t>Napíši </a:t>
            </a:r>
            <a:r>
              <a:rPr lang="cs-CZ" b="1" dirty="0" smtClean="0">
                <a:solidFill>
                  <a:srgbClr val="FF0000"/>
                </a:solidFill>
              </a:rPr>
              <a:t>Vám</a:t>
            </a:r>
            <a:r>
              <a:rPr lang="cs-CZ" dirty="0" smtClean="0"/>
              <a:t> dopis!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schreibe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Ihnen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Brief</a:t>
            </a:r>
            <a:r>
              <a:rPr lang="cs-CZ" dirty="0" smtClean="0"/>
              <a:t>.</a:t>
            </a:r>
          </a:p>
          <a:p>
            <a:r>
              <a:rPr lang="cs-CZ" dirty="0" smtClean="0"/>
              <a:t>Hledám </a:t>
            </a:r>
            <a:r>
              <a:rPr lang="cs-CZ" b="1" dirty="0" smtClean="0">
                <a:solidFill>
                  <a:srgbClr val="00B050"/>
                </a:solidFill>
              </a:rPr>
              <a:t>Vás</a:t>
            </a:r>
            <a:r>
              <a:rPr lang="cs-CZ" dirty="0" smtClean="0"/>
              <a:t> celý den.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suche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/>
              <a:t> den </a:t>
            </a:r>
            <a:r>
              <a:rPr lang="cs-CZ" dirty="0" err="1" smtClean="0"/>
              <a:t>ganzen</a:t>
            </a:r>
            <a:r>
              <a:rPr lang="cs-CZ" dirty="0" smtClean="0"/>
              <a:t> </a:t>
            </a:r>
            <a:r>
              <a:rPr lang="cs-CZ" dirty="0" err="1" smtClean="0"/>
              <a:t>Tag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 rot="2284270">
            <a:off x="1405728" y="3834396"/>
            <a:ext cx="1184088" cy="12961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Pracovna\AppData\Local\Microsoft\Windows\Temporary Internet Files\Content.IE5\MF7ETGFB\MC9000197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3573016"/>
            <a:ext cx="1561993" cy="20288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15616" y="134076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Osobní zájmena v 1., 3. a 4. pádu množného čísla</a:t>
            </a:r>
            <a:endParaRPr lang="cs-CZ" sz="2400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67544" y="2708920"/>
          <a:ext cx="6826368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799290"/>
                <a:gridCol w="799290"/>
                <a:gridCol w="799290"/>
                <a:gridCol w="799290"/>
                <a:gridCol w="799290"/>
                <a:gridCol w="799290"/>
                <a:gridCol w="799290"/>
                <a:gridCol w="799290"/>
              </a:tblGrid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wir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ihr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oni,y,a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3.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uns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nám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euch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vám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ihnen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jim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Ihnen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Vám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4.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uns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nás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euch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vás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sie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je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Sie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Vás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Přeložte :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Nám -  			Vás - 			jim –</a:t>
            </a:r>
          </a:p>
          <a:p>
            <a:r>
              <a:rPr lang="cs-CZ" sz="2000" dirty="0" smtClean="0"/>
              <a:t>nás- 			je - 			vám – </a:t>
            </a:r>
          </a:p>
          <a:p>
            <a:r>
              <a:rPr lang="cs-CZ" sz="2000" dirty="0" smtClean="0"/>
              <a:t>Vy - 			vás - 			ony – </a:t>
            </a:r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  <a:p>
            <a:endParaRPr lang="cs-CZ" sz="2000" dirty="0" smtClean="0"/>
          </a:p>
          <a:p>
            <a:r>
              <a:rPr lang="cs-CZ" sz="2000" dirty="0" smtClean="0"/>
              <a:t>Obrázky čerpány z aplikace </a:t>
            </a:r>
            <a:r>
              <a:rPr lang="cs-CZ" sz="2000" dirty="0" err="1" smtClean="0"/>
              <a:t>Clipart</a:t>
            </a:r>
            <a:r>
              <a:rPr lang="cs-CZ" sz="2000" dirty="0" smtClean="0"/>
              <a:t>, součásti programu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771</TotalTime>
  <Words>469</Words>
  <Application>Microsoft Office PowerPoint</Application>
  <PresentationFormat>Předvádění na obrazovce (4:3)</PresentationFormat>
  <Paragraphs>153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50</cp:revision>
  <dcterms:created xsi:type="dcterms:W3CDTF">2010-11-01T23:40:31Z</dcterms:created>
  <dcterms:modified xsi:type="dcterms:W3CDTF">2013-08-09T10:32:10Z</dcterms:modified>
</cp:coreProperties>
</file>