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1" r:id="rId4"/>
    <p:sldId id="262" r:id="rId5"/>
    <p:sldId id="263" r:id="rId6"/>
    <p:sldId id="264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12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Předložky se 3. pádem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3.pád, předložka,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aus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bei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u, z,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mit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Předložky se 3. pádem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VY_22_INOVACE_02_62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2204864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Německý jazyk používá pouze </a:t>
            </a:r>
            <a:r>
              <a:rPr lang="cs-CZ" sz="2000" b="1" dirty="0" smtClean="0"/>
              <a:t>čtyři pády </a:t>
            </a:r>
            <a:r>
              <a:rPr lang="cs-CZ" sz="2000" dirty="0" smtClean="0"/>
              <a:t>oproti </a:t>
            </a:r>
            <a:r>
              <a:rPr lang="cs-CZ" sz="2000" b="1" dirty="0" smtClean="0"/>
              <a:t>sedmi pádů </a:t>
            </a:r>
            <a:r>
              <a:rPr lang="cs-CZ" sz="2000" dirty="0" smtClean="0"/>
              <a:t>v češtině. Němčina tedy převádí našich sedm pádů pomocí předložek do svých čtyř pádů.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Dnes se seznámíme s předložkami se 3. pádem, tzn., že po nich následuje </a:t>
            </a:r>
            <a:r>
              <a:rPr lang="cs-CZ" sz="2000" b="1" dirty="0" smtClean="0">
                <a:solidFill>
                  <a:srgbClr val="FF0000"/>
                </a:solidFill>
              </a:rPr>
              <a:t>VŽDY</a:t>
            </a:r>
            <a:r>
              <a:rPr lang="cs-CZ" sz="2000" b="1" dirty="0" smtClean="0"/>
              <a:t> 3. pád.</a:t>
            </a:r>
            <a:endParaRPr lang="cs-CZ" sz="2000" b="1" dirty="0"/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544971" y="1052736"/>
            <a:ext cx="399096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Předložky se 3. pádem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44971" y="1052736"/>
            <a:ext cx="399096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Předložky se 3. pádem</a:t>
            </a:r>
            <a:endParaRPr lang="cs-CZ" sz="3200" b="1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547664" y="2204864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Předložka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Předložka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Z, ze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Po, do, podle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Bei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U, při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O, od, 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S,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Zu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K, ke, ku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Außer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Kromě, mimo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Gegenüber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naproti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Seit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Od (při</a:t>
                      </a:r>
                      <a:r>
                        <a:rPr lang="cs-CZ" baseline="0" dirty="0" smtClean="0"/>
                        <a:t> časových údajích)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44971" y="1052736"/>
            <a:ext cx="399096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Předložky se 3. pádem</a:t>
            </a:r>
            <a:endParaRPr lang="cs-CZ" sz="3200" b="1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1547664" y="1988840"/>
          <a:ext cx="20320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Předložka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/>
                        <a:t>Aus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Bei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Mit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Nach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Von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Zu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Außer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Gegenüber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Seit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Pravá složená závorka 15"/>
          <p:cNvSpPr/>
          <p:nvPr/>
        </p:nvSpPr>
        <p:spPr>
          <a:xfrm>
            <a:off x="3563888" y="1988840"/>
            <a:ext cx="360040" cy="367240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2348880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Po těchto předložkách následuje VŽDY 3.pád!!!</a:t>
            </a:r>
            <a:endParaRPr lang="cs-CZ" b="1" i="1" dirty="0">
              <a:solidFill>
                <a:srgbClr val="FF0000"/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067944" y="2996952"/>
          <a:ext cx="4655841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1947"/>
                <a:gridCol w="3103894"/>
              </a:tblGrid>
              <a:tr h="2268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Rod mužský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Einem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dem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, </a:t>
                      </a:r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seinem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Rod ženský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Einer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 der,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ihrer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Rod střední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Einem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dem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seinem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Množné číslo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Den – n,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unseren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2682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Os. zájmena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Mir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dir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ihm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ihr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uns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euch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,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ihnen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44971" y="1052736"/>
            <a:ext cx="399096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Předložky se 3. pádem</a:t>
            </a:r>
            <a:endParaRPr lang="cs-CZ" sz="3200" b="1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95534" y="1988840"/>
          <a:ext cx="6120682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583"/>
                <a:gridCol w="2269819"/>
                <a:gridCol w="2520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Předložka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Například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Překlad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/>
                        <a:t>Aus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/>
                        <a:t>Aus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dem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Tisch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Ze stolu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Bei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Bei</a:t>
                      </a:r>
                      <a:r>
                        <a:rPr lang="cs-CZ" b="1" dirty="0" smtClean="0"/>
                        <a:t> der </a:t>
                      </a:r>
                      <a:r>
                        <a:rPr lang="cs-CZ" b="1" dirty="0" err="1" smtClean="0"/>
                        <a:t>Tante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 tety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Mit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Mit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mir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Se mnou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Nach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Nach </a:t>
                      </a:r>
                      <a:r>
                        <a:rPr lang="cs-CZ" b="1" dirty="0" err="1" smtClean="0"/>
                        <a:t>ihnen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Podle nich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Von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Von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meiner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Mutter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Od mojí matky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Zu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Zu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dem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Zug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 vlaku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Außer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Außer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unserem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Opa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Mimo našeho dědečka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Gegenüber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Gegenüber</a:t>
                      </a:r>
                      <a:r>
                        <a:rPr lang="cs-CZ" b="1" dirty="0" smtClean="0"/>
                        <a:t> der Post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Naproti poště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Seit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Seit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einer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Woche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Již týden (od týdne)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 descr="C:\Users\Pracovna\AppData\Local\Microsoft\Windows\Temporary Internet Files\Content.IE5\8CRROSLP\MP9003414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988840"/>
            <a:ext cx="1872208" cy="1247188"/>
          </a:xfrm>
          <a:prstGeom prst="rect">
            <a:avLst/>
          </a:prstGeom>
          <a:noFill/>
        </p:spPr>
      </p:pic>
      <p:pic>
        <p:nvPicPr>
          <p:cNvPr id="1028" name="Picture 4" descr="C:\Users\Pracovna\AppData\Local\Microsoft\Windows\Temporary Internet Files\Content.IE5\MF7ETGFB\MP9004004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3284984"/>
            <a:ext cx="1872208" cy="1209734"/>
          </a:xfrm>
          <a:prstGeom prst="rect">
            <a:avLst/>
          </a:prstGeom>
          <a:noFill/>
        </p:spPr>
      </p:pic>
      <p:pic>
        <p:nvPicPr>
          <p:cNvPr id="1029" name="Picture 5" descr="C:\Users\Pracovna\AppData\Local\Microsoft\Windows\Temporary Internet Files\Content.IE5\MF7ETGFB\MC90042973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581128"/>
            <a:ext cx="1825625" cy="10636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44971" y="806515"/>
            <a:ext cx="3990964" cy="1077218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Předložky se 3. pádem</a:t>
            </a:r>
          </a:p>
          <a:p>
            <a:pPr algn="ctr"/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191683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Některé předložky lze sloučit členem podstatného jména, jako například:</a:t>
            </a:r>
          </a:p>
          <a:p>
            <a:pPr algn="ctr"/>
            <a:endParaRPr lang="cs-CZ" dirty="0" smtClean="0"/>
          </a:p>
          <a:p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                       </a:t>
            </a:r>
            <a:r>
              <a:rPr lang="cs-CZ" dirty="0" err="1" smtClean="0"/>
              <a:t>zu</a:t>
            </a:r>
            <a:r>
              <a:rPr lang="cs-CZ" dirty="0" smtClean="0"/>
              <a:t> der </a:t>
            </a:r>
            <a:r>
              <a:rPr lang="cs-CZ" dirty="0" err="1" smtClean="0"/>
              <a:t>Schwester</a:t>
            </a:r>
            <a:r>
              <a:rPr lang="cs-CZ" dirty="0" smtClean="0"/>
              <a:t>                    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Kino</a:t>
            </a:r>
          </a:p>
          <a:p>
            <a:endParaRPr lang="cs-CZ" dirty="0"/>
          </a:p>
        </p:txBody>
      </p:sp>
      <p:sp>
        <p:nvSpPr>
          <p:cNvPr id="11" name="Pravá složená závorka 10"/>
          <p:cNvSpPr/>
          <p:nvPr/>
        </p:nvSpPr>
        <p:spPr>
          <a:xfrm rot="5400000">
            <a:off x="1421214" y="2763362"/>
            <a:ext cx="343422" cy="522571"/>
          </a:xfrm>
          <a:prstGeom prst="rightBrace">
            <a:avLst>
              <a:gd name="adj1" fmla="val 8333"/>
              <a:gd name="adj2" fmla="val 5081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ravá složená závorka 12"/>
          <p:cNvSpPr/>
          <p:nvPr/>
        </p:nvSpPr>
        <p:spPr>
          <a:xfrm rot="5400000">
            <a:off x="3959931" y="2816933"/>
            <a:ext cx="360041" cy="432048"/>
          </a:xfrm>
          <a:prstGeom prst="rightBrace">
            <a:avLst>
              <a:gd name="adj1" fmla="val 12355"/>
              <a:gd name="adj2" fmla="val 5081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á složená závorka 15"/>
          <p:cNvSpPr/>
          <p:nvPr/>
        </p:nvSpPr>
        <p:spPr>
          <a:xfrm rot="5400000">
            <a:off x="6749806" y="2763362"/>
            <a:ext cx="343422" cy="522571"/>
          </a:xfrm>
          <a:prstGeom prst="rightBrace">
            <a:avLst>
              <a:gd name="adj1" fmla="val 8333"/>
              <a:gd name="adj2" fmla="val 5081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306896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</a:p>
          <a:p>
            <a:r>
              <a:rPr lang="cs-CZ" dirty="0" smtClean="0"/>
              <a:t>    </a:t>
            </a:r>
            <a:r>
              <a:rPr lang="cs-CZ" dirty="0" err="1" smtClean="0"/>
              <a:t>Vom</a:t>
            </a:r>
            <a:r>
              <a:rPr lang="cs-CZ" dirty="0" smtClean="0"/>
              <a:t> </a:t>
            </a:r>
            <a:r>
              <a:rPr lang="cs-CZ" dirty="0" err="1" smtClean="0"/>
              <a:t>Bruder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                           </a:t>
            </a:r>
            <a:r>
              <a:rPr lang="cs-CZ" dirty="0" err="1" smtClean="0"/>
              <a:t>Beim</a:t>
            </a:r>
            <a:r>
              <a:rPr lang="cs-CZ" dirty="0" smtClean="0"/>
              <a:t> Kino</a:t>
            </a:r>
            <a:endParaRPr lang="cs-CZ" dirty="0"/>
          </a:p>
        </p:txBody>
      </p:sp>
      <p:pic>
        <p:nvPicPr>
          <p:cNvPr id="2052" name="Picture 4" descr="C:\Users\Pracovna\AppData\Local\Microsoft\Windows\Temporary Internet Files\Content.IE5\MF7ETGFB\MM90028304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34470" y="3933056"/>
            <a:ext cx="2109938" cy="1584176"/>
          </a:xfrm>
          <a:prstGeom prst="rect">
            <a:avLst/>
          </a:prstGeom>
          <a:noFill/>
        </p:spPr>
      </p:pic>
      <p:pic>
        <p:nvPicPr>
          <p:cNvPr id="2053" name="Picture 5" descr="C:\Users\Pracovna\AppData\Local\Microsoft\Windows\Temporary Internet Files\Content.IE5\8CRROSLP\MP90044222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3933056"/>
            <a:ext cx="2232248" cy="1584176"/>
          </a:xfrm>
          <a:prstGeom prst="rect">
            <a:avLst/>
          </a:prstGeom>
          <a:noFill/>
        </p:spPr>
      </p:pic>
      <p:pic>
        <p:nvPicPr>
          <p:cNvPr id="2054" name="Picture 6" descr="C:\Users\Pracovna\AppData\Local\Microsoft\Windows\Temporary Internet Files\Content.IE5\MF7ETGFB\MP90042209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3933056"/>
            <a:ext cx="2379983" cy="1584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Doplňte správný tvar členu, popř. zájmena v závorce a přeložte:</a:t>
            </a:r>
          </a:p>
          <a:p>
            <a:endParaRPr lang="cs-CZ" sz="2000" b="1" dirty="0" smtClean="0"/>
          </a:p>
          <a:p>
            <a:r>
              <a:rPr lang="cs-CZ" sz="2000" dirty="0" err="1" smtClean="0"/>
              <a:t>Aus</a:t>
            </a:r>
            <a:r>
              <a:rPr lang="cs-CZ" sz="2000" dirty="0" smtClean="0"/>
              <a:t> …… </a:t>
            </a:r>
            <a:r>
              <a:rPr lang="cs-CZ" sz="2000" dirty="0" err="1" smtClean="0"/>
              <a:t>Zimmer</a:t>
            </a:r>
            <a:r>
              <a:rPr lang="cs-CZ" sz="2000" dirty="0" smtClean="0"/>
              <a:t> (s)             		</a:t>
            </a:r>
            <a:r>
              <a:rPr lang="cs-CZ" sz="2000" dirty="0" err="1" smtClean="0"/>
              <a:t>außer</a:t>
            </a:r>
            <a:r>
              <a:rPr lang="cs-CZ" sz="2000" dirty="0" smtClean="0"/>
              <a:t> …….. (</a:t>
            </a:r>
            <a:r>
              <a:rPr lang="cs-CZ" sz="2000" dirty="0" err="1" smtClean="0"/>
              <a:t>du</a:t>
            </a:r>
            <a:r>
              <a:rPr lang="cs-CZ" sz="2000" dirty="0" smtClean="0"/>
              <a:t>)</a:t>
            </a:r>
          </a:p>
          <a:p>
            <a:r>
              <a:rPr lang="cs-CZ" sz="2000" dirty="0" err="1" smtClean="0"/>
              <a:t>Zu</a:t>
            </a:r>
            <a:r>
              <a:rPr lang="cs-CZ" sz="2000" dirty="0" smtClean="0"/>
              <a:t> ………</a:t>
            </a:r>
            <a:r>
              <a:rPr lang="cs-CZ" sz="2000" dirty="0" err="1" smtClean="0"/>
              <a:t>Bahnhof</a:t>
            </a:r>
            <a:r>
              <a:rPr lang="cs-CZ" sz="2000" dirty="0" smtClean="0"/>
              <a:t> (r)		</a:t>
            </a:r>
            <a:r>
              <a:rPr lang="cs-CZ" sz="2000" dirty="0" err="1" smtClean="0"/>
              <a:t>gegenüber</a:t>
            </a:r>
            <a:r>
              <a:rPr lang="cs-CZ" sz="2000" dirty="0" smtClean="0"/>
              <a:t> ……… </a:t>
            </a:r>
            <a:r>
              <a:rPr lang="cs-CZ" sz="2000" dirty="0" err="1" smtClean="0"/>
              <a:t>Theater</a:t>
            </a:r>
            <a:r>
              <a:rPr lang="cs-CZ" sz="2000" dirty="0" smtClean="0"/>
              <a:t> (s)</a:t>
            </a:r>
          </a:p>
          <a:p>
            <a:r>
              <a:rPr lang="cs-CZ" sz="2000" dirty="0" err="1" smtClean="0"/>
              <a:t>Bei</a:t>
            </a:r>
            <a:r>
              <a:rPr lang="cs-CZ" sz="2000" dirty="0" smtClean="0"/>
              <a:t> …….. (</a:t>
            </a:r>
            <a:r>
              <a:rPr lang="cs-CZ" sz="2000" dirty="0" err="1" smtClean="0"/>
              <a:t>er</a:t>
            </a:r>
            <a:r>
              <a:rPr lang="cs-CZ" sz="2000" dirty="0" smtClean="0"/>
              <a:t>)			</a:t>
            </a:r>
            <a:r>
              <a:rPr lang="cs-CZ" sz="2000" dirty="0" err="1" smtClean="0"/>
              <a:t>mit</a:t>
            </a:r>
            <a:r>
              <a:rPr lang="cs-CZ" sz="2000" dirty="0" smtClean="0"/>
              <a:t> ……….. </a:t>
            </a:r>
            <a:r>
              <a:rPr lang="cs-CZ" sz="2000" dirty="0" err="1" smtClean="0"/>
              <a:t>Tante</a:t>
            </a:r>
            <a:r>
              <a:rPr lang="cs-CZ" sz="2000" dirty="0" smtClean="0"/>
              <a:t> (e)</a:t>
            </a:r>
          </a:p>
          <a:p>
            <a:r>
              <a:rPr lang="cs-CZ" sz="2000" dirty="0" smtClean="0"/>
              <a:t>Nach ………Mode (e)		</a:t>
            </a:r>
            <a:r>
              <a:rPr lang="cs-CZ" sz="2000" dirty="0" err="1" smtClean="0"/>
              <a:t>von</a:t>
            </a:r>
            <a:r>
              <a:rPr lang="cs-CZ" sz="2000" dirty="0" smtClean="0"/>
              <a:t> ………. </a:t>
            </a:r>
            <a:r>
              <a:rPr lang="cs-CZ" sz="2000" dirty="0" err="1" smtClean="0"/>
              <a:t>Haus</a:t>
            </a:r>
            <a:r>
              <a:rPr lang="cs-CZ" sz="2000" dirty="0" smtClean="0"/>
              <a:t> (s)</a:t>
            </a:r>
          </a:p>
          <a:p>
            <a:r>
              <a:rPr lang="cs-CZ" sz="2000" dirty="0" err="1" smtClean="0"/>
              <a:t>Zu</a:t>
            </a:r>
            <a:r>
              <a:rPr lang="cs-CZ" sz="2000" dirty="0" smtClean="0"/>
              <a:t> ……….</a:t>
            </a:r>
            <a:r>
              <a:rPr lang="cs-CZ" sz="2000" dirty="0" err="1" smtClean="0"/>
              <a:t>Freund</a:t>
            </a:r>
            <a:r>
              <a:rPr lang="cs-CZ" sz="2000" dirty="0" smtClean="0"/>
              <a:t> (r)		</a:t>
            </a:r>
            <a:r>
              <a:rPr lang="cs-CZ" sz="2000" dirty="0" err="1" smtClean="0"/>
              <a:t>aus</a:t>
            </a:r>
            <a:r>
              <a:rPr lang="cs-CZ" sz="2000" dirty="0" smtClean="0"/>
              <a:t> ………..</a:t>
            </a:r>
            <a:r>
              <a:rPr lang="cs-CZ" sz="2000" dirty="0" err="1" smtClean="0"/>
              <a:t>Schule</a:t>
            </a:r>
            <a:r>
              <a:rPr lang="cs-CZ" sz="2000" dirty="0" smtClean="0"/>
              <a:t> (e)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777</TotalTime>
  <Words>452</Words>
  <Application>Microsoft Office PowerPoint</Application>
  <PresentationFormat>Předvádění na obrazovce (4:3)</PresentationFormat>
  <Paragraphs>150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52</cp:revision>
  <dcterms:created xsi:type="dcterms:W3CDTF">2010-11-01T23:40:31Z</dcterms:created>
  <dcterms:modified xsi:type="dcterms:W3CDTF">2013-08-09T10:46:53Z</dcterms:modified>
</cp:coreProperties>
</file>