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Dny, měsíce,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 období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Jaro, léto, podzim,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zima, březen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Vladimír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806369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Dny, měsíce, roční období</a:t>
            </a:r>
          </a:p>
          <a:p>
            <a:pPr algn="ctr"/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VY_22_INOVACE_02_65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Kalendářní rok se skládá ze 4 ročních období.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Jaro – r </a:t>
            </a:r>
            <a:r>
              <a:rPr lang="cs-CZ" sz="2000" b="1" dirty="0" err="1" smtClean="0"/>
              <a:t>Frühling</a:t>
            </a:r>
            <a:endParaRPr lang="cs-CZ" sz="2000" b="1" dirty="0" smtClean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  <p:pic>
        <p:nvPicPr>
          <p:cNvPr id="1031" name="Picture 7" descr="C:\Users\Pracovna\AppData\Local\Microsoft\Windows\Temporary Internet Files\Content.IE5\CHWIW0PM\MP9003996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348880"/>
            <a:ext cx="2496312" cy="3121152"/>
          </a:xfrm>
          <a:prstGeom prst="rect">
            <a:avLst/>
          </a:prstGeom>
          <a:noFill/>
        </p:spPr>
      </p:pic>
      <p:pic>
        <p:nvPicPr>
          <p:cNvPr id="1032" name="Picture 8" descr="C:\Users\Pracovna\AppData\Local\Microsoft\Windows\Temporary Internet Files\Content.IE5\8CRROSLP\MP9004337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924944"/>
            <a:ext cx="2145432" cy="1800200"/>
          </a:xfrm>
          <a:prstGeom prst="rect">
            <a:avLst/>
          </a:prstGeom>
          <a:noFill/>
        </p:spPr>
      </p:pic>
      <p:pic>
        <p:nvPicPr>
          <p:cNvPr id="1033" name="Picture 9" descr="C:\Users\Pracovna\AppData\Local\Microsoft\Windows\Temporary Internet Files\Content.IE5\ZA3WJWZ3\MP90040235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2924944"/>
            <a:ext cx="2130740" cy="1776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Kalendářní rok se skládá ze 4 ročních období.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Léto– r Sommer</a:t>
            </a:r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  <p:pic>
        <p:nvPicPr>
          <p:cNvPr id="2050" name="Picture 2" descr="C:\Users\Pracovna\AppData\Local\Microsoft\Windows\Temporary Internet Files\Content.IE5\8CRROSLP\MC900021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212976"/>
            <a:ext cx="1620317" cy="1630375"/>
          </a:xfrm>
          <a:prstGeom prst="rect">
            <a:avLst/>
          </a:prstGeom>
          <a:noFill/>
        </p:spPr>
      </p:pic>
      <p:pic>
        <p:nvPicPr>
          <p:cNvPr id="2051" name="Picture 3" descr="C:\Users\Pracovna\AppData\Local\Microsoft\Windows\Temporary Internet Files\Content.IE5\ZA3WJWZ3\MP9004422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852936"/>
            <a:ext cx="3312368" cy="2351584"/>
          </a:xfrm>
          <a:prstGeom prst="rect">
            <a:avLst/>
          </a:prstGeom>
          <a:noFill/>
        </p:spPr>
      </p:pic>
      <p:pic>
        <p:nvPicPr>
          <p:cNvPr id="2052" name="Picture 4" descr="C:\Users\Pracovna\AppData\Local\Microsoft\Windows\Temporary Internet Files\Content.IE5\ZA3WJWZ3\MP90043872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2780928"/>
            <a:ext cx="3270704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Kalendářní rok se skládá ze 4 ročních období.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Podzim – r </a:t>
            </a:r>
            <a:r>
              <a:rPr lang="cs-CZ" sz="2000" b="1" dirty="0" err="1" smtClean="0"/>
              <a:t>Herbst</a:t>
            </a:r>
            <a:endParaRPr lang="cs-CZ" sz="2000" b="1" dirty="0" smtClean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  <p:pic>
        <p:nvPicPr>
          <p:cNvPr id="3074" name="Picture 2" descr="C:\Users\Pracovna\AppData\Local\Microsoft\Windows\Temporary Internet Files\Content.IE5\MF7ETGFB\MC9000196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140968"/>
            <a:ext cx="1834999" cy="1584177"/>
          </a:xfrm>
          <a:prstGeom prst="rect">
            <a:avLst/>
          </a:prstGeom>
          <a:noFill/>
        </p:spPr>
      </p:pic>
      <p:pic>
        <p:nvPicPr>
          <p:cNvPr id="3077" name="Picture 5" descr="C:\Users\Pracovna\AppData\Local\Microsoft\Windows\Temporary Internet Files\Content.IE5\ZA3WJWZ3\MP9004034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708920"/>
            <a:ext cx="2496312" cy="3121152"/>
          </a:xfrm>
          <a:prstGeom prst="rect">
            <a:avLst/>
          </a:prstGeom>
          <a:noFill/>
        </p:spPr>
      </p:pic>
      <p:pic>
        <p:nvPicPr>
          <p:cNvPr id="3078" name="Picture 6" descr="C:\Users\Pracovna\AppData\Local\Microsoft\Windows\Temporary Internet Files\Content.IE5\MF7ETGFB\MP90040235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2708920"/>
            <a:ext cx="2496312" cy="3121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Kalendářní rok se skládá ze 4 ročních období.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Zima – r Winter</a:t>
            </a:r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  <p:pic>
        <p:nvPicPr>
          <p:cNvPr id="4098" name="Picture 2" descr="C:\Users\Pracovna\AppData\Local\Microsoft\Windows\Temporary Internet Files\Content.IE5\8CRROSLP\MC9000228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356992"/>
            <a:ext cx="1618488" cy="1804111"/>
          </a:xfrm>
          <a:prstGeom prst="rect">
            <a:avLst/>
          </a:prstGeom>
          <a:noFill/>
        </p:spPr>
      </p:pic>
      <p:pic>
        <p:nvPicPr>
          <p:cNvPr id="4100" name="Picture 4" descr="C:\Users\Pracovna\AppData\Local\Microsoft\Windows\Temporary Internet Files\Content.IE5\8CRROSLP\MP9004483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2852936"/>
            <a:ext cx="2520280" cy="2808312"/>
          </a:xfrm>
          <a:prstGeom prst="rect">
            <a:avLst/>
          </a:prstGeom>
          <a:noFill/>
        </p:spPr>
      </p:pic>
      <p:pic>
        <p:nvPicPr>
          <p:cNvPr id="4101" name="Picture 5" descr="C:\Users\Pracovna\AppData\Local\Microsoft\Windows\Temporary Internet Files\Content.IE5\ZA3WJWZ3\MP9004486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852936"/>
            <a:ext cx="3131840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7544" y="1700808"/>
            <a:ext cx="84969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Jaro – r </a:t>
            </a:r>
            <a:r>
              <a:rPr lang="cs-CZ" sz="2000" b="1" dirty="0" err="1" smtClean="0">
                <a:solidFill>
                  <a:srgbClr val="FFC000"/>
                </a:solidFill>
              </a:rPr>
              <a:t>Frühling</a:t>
            </a:r>
            <a:r>
              <a:rPr lang="cs-CZ" sz="2000" dirty="0" smtClean="0"/>
              <a:t>		</a:t>
            </a:r>
            <a:r>
              <a:rPr lang="cs-CZ" sz="2000" b="1" dirty="0" smtClean="0">
                <a:solidFill>
                  <a:srgbClr val="FF0000"/>
                </a:solidFill>
              </a:rPr>
              <a:t>Léto – r Sommer</a:t>
            </a:r>
            <a:r>
              <a:rPr lang="cs-CZ" sz="2000" dirty="0" smtClean="0"/>
              <a:t>		</a:t>
            </a:r>
            <a:r>
              <a:rPr lang="cs-CZ" sz="2000" b="1" dirty="0" smtClean="0">
                <a:solidFill>
                  <a:srgbClr val="92D050"/>
                </a:solidFill>
              </a:rPr>
              <a:t>Podzim – r </a:t>
            </a:r>
            <a:r>
              <a:rPr lang="cs-CZ" sz="2000" b="1" dirty="0" err="1" smtClean="0">
                <a:solidFill>
                  <a:srgbClr val="92D050"/>
                </a:solidFill>
              </a:rPr>
              <a:t>Herbst</a:t>
            </a:r>
            <a:r>
              <a:rPr lang="cs-CZ" sz="2000" b="1" dirty="0" smtClean="0">
                <a:solidFill>
                  <a:srgbClr val="92D050"/>
                </a:solidFill>
              </a:rPr>
              <a:t> 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Březen – r </a:t>
            </a:r>
            <a:r>
              <a:rPr lang="cs-CZ" sz="2000" dirty="0" err="1" smtClean="0">
                <a:solidFill>
                  <a:srgbClr val="FFC000"/>
                </a:solidFill>
              </a:rPr>
              <a:t>März</a:t>
            </a:r>
            <a:r>
              <a:rPr lang="cs-CZ" sz="2000" dirty="0" smtClean="0">
                <a:solidFill>
                  <a:srgbClr val="FFC000"/>
                </a:solidFill>
              </a:rPr>
              <a:t>		</a:t>
            </a:r>
            <a:r>
              <a:rPr lang="cs-CZ" sz="2000" dirty="0" smtClean="0">
                <a:solidFill>
                  <a:srgbClr val="FF0000"/>
                </a:solidFill>
              </a:rPr>
              <a:t>Červen – r Juni</a:t>
            </a:r>
            <a:r>
              <a:rPr lang="cs-CZ" sz="2000" dirty="0" smtClean="0">
                <a:solidFill>
                  <a:srgbClr val="FFC000"/>
                </a:solidFill>
              </a:rPr>
              <a:t>		</a:t>
            </a:r>
            <a:r>
              <a:rPr lang="cs-CZ" sz="2000" dirty="0" smtClean="0">
                <a:solidFill>
                  <a:srgbClr val="92D050"/>
                </a:solidFill>
              </a:rPr>
              <a:t>Září – r </a:t>
            </a:r>
            <a:r>
              <a:rPr lang="cs-CZ" sz="2000" dirty="0" err="1" smtClean="0">
                <a:solidFill>
                  <a:srgbClr val="92D050"/>
                </a:solidFill>
              </a:rPr>
              <a:t>September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Duben – r </a:t>
            </a:r>
            <a:r>
              <a:rPr lang="cs-CZ" sz="2000" dirty="0" err="1" smtClean="0">
                <a:solidFill>
                  <a:srgbClr val="FFC000"/>
                </a:solidFill>
              </a:rPr>
              <a:t>April</a:t>
            </a:r>
            <a:r>
              <a:rPr lang="cs-CZ" sz="2000" dirty="0" smtClean="0">
                <a:solidFill>
                  <a:srgbClr val="FFC000"/>
                </a:solidFill>
              </a:rPr>
              <a:t>		</a:t>
            </a:r>
            <a:r>
              <a:rPr lang="cs-CZ" sz="2000" dirty="0" smtClean="0">
                <a:solidFill>
                  <a:srgbClr val="FF0000"/>
                </a:solidFill>
              </a:rPr>
              <a:t>Červenec – r </a:t>
            </a:r>
            <a:r>
              <a:rPr lang="cs-CZ" sz="2000" dirty="0" err="1" smtClean="0">
                <a:solidFill>
                  <a:srgbClr val="FF0000"/>
                </a:solidFill>
              </a:rPr>
              <a:t>Juli</a:t>
            </a:r>
            <a:r>
              <a:rPr lang="cs-CZ" sz="2000" dirty="0" smtClean="0">
                <a:solidFill>
                  <a:srgbClr val="FFC000"/>
                </a:solidFill>
              </a:rPr>
              <a:t>		</a:t>
            </a:r>
            <a:r>
              <a:rPr lang="cs-CZ" sz="2000" dirty="0" smtClean="0">
                <a:solidFill>
                  <a:srgbClr val="92D050"/>
                </a:solidFill>
              </a:rPr>
              <a:t>Říjen – r </a:t>
            </a:r>
            <a:r>
              <a:rPr lang="cs-CZ" sz="2000" dirty="0" err="1" smtClean="0">
                <a:solidFill>
                  <a:srgbClr val="92D050"/>
                </a:solidFill>
              </a:rPr>
              <a:t>Oktober</a:t>
            </a:r>
            <a:endParaRPr lang="cs-CZ" sz="2000" dirty="0" smtClean="0">
              <a:solidFill>
                <a:srgbClr val="92D050"/>
              </a:solidFill>
            </a:endParaRPr>
          </a:p>
          <a:p>
            <a:r>
              <a:rPr lang="cs-CZ" sz="2000" dirty="0" smtClean="0">
                <a:solidFill>
                  <a:srgbClr val="FFC000"/>
                </a:solidFill>
              </a:rPr>
              <a:t>Květen – r </a:t>
            </a:r>
            <a:r>
              <a:rPr lang="cs-CZ" sz="2000" dirty="0" err="1" smtClean="0">
                <a:solidFill>
                  <a:srgbClr val="FFC000"/>
                </a:solidFill>
              </a:rPr>
              <a:t>Mai</a:t>
            </a:r>
            <a:r>
              <a:rPr lang="cs-CZ" sz="2000" dirty="0" smtClean="0"/>
              <a:t>		</a:t>
            </a:r>
            <a:r>
              <a:rPr lang="cs-CZ" sz="2000" dirty="0" smtClean="0">
                <a:solidFill>
                  <a:srgbClr val="FF0000"/>
                </a:solidFill>
              </a:rPr>
              <a:t>Srpen – r August</a:t>
            </a:r>
            <a:r>
              <a:rPr lang="cs-CZ" sz="2000" dirty="0" smtClean="0"/>
              <a:t>		</a:t>
            </a:r>
            <a:r>
              <a:rPr lang="cs-CZ" sz="2000" dirty="0" smtClean="0">
                <a:solidFill>
                  <a:srgbClr val="92D050"/>
                </a:solidFill>
              </a:rPr>
              <a:t>Listopad – r </a:t>
            </a:r>
            <a:r>
              <a:rPr lang="cs-CZ" sz="2000" dirty="0" err="1" smtClean="0">
                <a:solidFill>
                  <a:srgbClr val="92D050"/>
                </a:solidFill>
              </a:rPr>
              <a:t>November</a:t>
            </a:r>
            <a:endParaRPr lang="cs-CZ" sz="2000" dirty="0" smtClean="0">
              <a:solidFill>
                <a:srgbClr val="92D050"/>
              </a:solidFill>
            </a:endParaRPr>
          </a:p>
          <a:p>
            <a:endParaRPr lang="cs-CZ" sz="2000" dirty="0" smtClean="0"/>
          </a:p>
          <a:p>
            <a:r>
              <a:rPr lang="cs-CZ" sz="2000" dirty="0" smtClean="0"/>
              <a:t>			</a:t>
            </a:r>
            <a:r>
              <a:rPr lang="cs-CZ" sz="2000" b="1" dirty="0" smtClean="0">
                <a:solidFill>
                  <a:srgbClr val="00B0F0"/>
                </a:solidFill>
              </a:rPr>
              <a:t>Zima – r Winter</a:t>
            </a:r>
          </a:p>
          <a:p>
            <a:r>
              <a:rPr lang="cs-CZ" sz="2000" dirty="0" smtClean="0"/>
              <a:t>			</a:t>
            </a:r>
            <a:r>
              <a:rPr lang="cs-CZ" sz="2000" dirty="0" smtClean="0">
                <a:solidFill>
                  <a:srgbClr val="00B0F0"/>
                </a:solidFill>
              </a:rPr>
              <a:t>Prosinec – r </a:t>
            </a:r>
            <a:r>
              <a:rPr lang="cs-CZ" sz="2000" dirty="0" err="1" smtClean="0">
                <a:solidFill>
                  <a:srgbClr val="00B0F0"/>
                </a:solidFill>
              </a:rPr>
              <a:t>Dezember</a:t>
            </a:r>
            <a:endParaRPr lang="cs-CZ" sz="2000" dirty="0" smtClean="0">
              <a:solidFill>
                <a:srgbClr val="00B0F0"/>
              </a:solidFill>
            </a:endParaRPr>
          </a:p>
          <a:p>
            <a:r>
              <a:rPr lang="cs-CZ" sz="2000" dirty="0" smtClean="0"/>
              <a:t>			</a:t>
            </a:r>
            <a:r>
              <a:rPr lang="cs-CZ" sz="2000" dirty="0" smtClean="0">
                <a:solidFill>
                  <a:srgbClr val="00B0F0"/>
                </a:solidFill>
              </a:rPr>
              <a:t>Leden – r </a:t>
            </a:r>
            <a:r>
              <a:rPr lang="cs-CZ" sz="2000" dirty="0" err="1" smtClean="0">
                <a:solidFill>
                  <a:srgbClr val="00B0F0"/>
                </a:solidFill>
              </a:rPr>
              <a:t>Januar</a:t>
            </a:r>
            <a:endParaRPr lang="cs-CZ" sz="2000" dirty="0" smtClean="0">
              <a:solidFill>
                <a:srgbClr val="00B0F0"/>
              </a:solidFill>
            </a:endParaRPr>
          </a:p>
          <a:p>
            <a:r>
              <a:rPr lang="cs-CZ" sz="2000" dirty="0" smtClean="0"/>
              <a:t>			</a:t>
            </a:r>
            <a:r>
              <a:rPr lang="cs-CZ" sz="2000" dirty="0" smtClean="0">
                <a:solidFill>
                  <a:srgbClr val="00B0F0"/>
                </a:solidFill>
              </a:rPr>
              <a:t>Únor – r </a:t>
            </a:r>
            <a:r>
              <a:rPr lang="cs-CZ" sz="2000" dirty="0" err="1" smtClean="0">
                <a:solidFill>
                  <a:srgbClr val="00B0F0"/>
                </a:solidFill>
              </a:rPr>
              <a:t>Februar</a:t>
            </a:r>
            <a:endParaRPr lang="cs-CZ" sz="2000" dirty="0" smtClean="0">
              <a:solidFill>
                <a:srgbClr val="00B0F0"/>
              </a:solidFill>
            </a:endParaRPr>
          </a:p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7544" y="1700808"/>
            <a:ext cx="849694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Dny v týdnu 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Pondělí – r </a:t>
            </a:r>
            <a:r>
              <a:rPr lang="cs-CZ" sz="2000" b="1" dirty="0" err="1" smtClean="0"/>
              <a:t>Montag</a:t>
            </a:r>
            <a:endParaRPr lang="cs-CZ" sz="2000" b="1" dirty="0" smtClean="0"/>
          </a:p>
          <a:p>
            <a:r>
              <a:rPr lang="cs-CZ" sz="2000" b="1" dirty="0" smtClean="0"/>
              <a:t>Úterý – r </a:t>
            </a:r>
            <a:r>
              <a:rPr lang="cs-CZ" sz="2000" b="1" dirty="0" err="1" smtClean="0"/>
              <a:t>Dienstag</a:t>
            </a:r>
            <a:endParaRPr lang="cs-CZ" sz="2000" b="1" dirty="0" smtClean="0"/>
          </a:p>
          <a:p>
            <a:r>
              <a:rPr lang="cs-CZ" sz="2000" b="1" dirty="0" smtClean="0"/>
              <a:t>Středa – r </a:t>
            </a:r>
            <a:r>
              <a:rPr lang="cs-CZ" sz="2000" b="1" dirty="0" err="1" smtClean="0"/>
              <a:t>Mittwoch</a:t>
            </a:r>
            <a:endParaRPr lang="cs-CZ" sz="2000" b="1" dirty="0" smtClean="0"/>
          </a:p>
          <a:p>
            <a:r>
              <a:rPr lang="cs-CZ" sz="2000" b="1" dirty="0" smtClean="0"/>
              <a:t>Čtvrtek – r </a:t>
            </a:r>
            <a:r>
              <a:rPr lang="cs-CZ" sz="2000" b="1" dirty="0" err="1" smtClean="0"/>
              <a:t>Donnerstag</a:t>
            </a:r>
            <a:endParaRPr lang="cs-CZ" sz="2000" b="1" dirty="0" smtClean="0"/>
          </a:p>
          <a:p>
            <a:r>
              <a:rPr lang="cs-CZ" sz="2000" b="1" dirty="0" smtClean="0"/>
              <a:t>Pátek – r </a:t>
            </a:r>
            <a:r>
              <a:rPr lang="cs-CZ" sz="2000" b="1" dirty="0" err="1" smtClean="0"/>
              <a:t>Freitag</a:t>
            </a:r>
            <a:endParaRPr lang="cs-CZ" sz="2000" b="1" dirty="0" smtClean="0"/>
          </a:p>
          <a:p>
            <a:r>
              <a:rPr lang="cs-CZ" sz="2000" b="1" dirty="0" smtClean="0"/>
              <a:t>Sobota – r </a:t>
            </a:r>
            <a:r>
              <a:rPr lang="cs-CZ" sz="2000" b="1" dirty="0" err="1" smtClean="0"/>
              <a:t>Samstag</a:t>
            </a:r>
            <a:r>
              <a:rPr lang="cs-CZ" sz="2000" b="1" dirty="0" smtClean="0"/>
              <a:t>, r </a:t>
            </a:r>
            <a:r>
              <a:rPr lang="cs-CZ" sz="2000" b="1" dirty="0" err="1" smtClean="0"/>
              <a:t>Sonnabend</a:t>
            </a:r>
            <a:endParaRPr lang="cs-CZ" sz="2000" b="1" dirty="0" smtClean="0"/>
          </a:p>
          <a:p>
            <a:r>
              <a:rPr lang="cs-CZ" sz="2000" b="1" dirty="0" smtClean="0"/>
              <a:t>Neděle – r </a:t>
            </a:r>
            <a:r>
              <a:rPr lang="cs-CZ" sz="2000" b="1" dirty="0" err="1" smtClean="0"/>
              <a:t>Sonntag</a:t>
            </a:r>
            <a:endParaRPr lang="cs-CZ" sz="2000" b="1" dirty="0" smtClean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67544" y="1700808"/>
            <a:ext cx="849694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Tvary s předložkami: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lednu – </a:t>
            </a:r>
            <a:r>
              <a:rPr lang="cs-CZ" sz="2000" b="1" dirty="0" err="1" smtClean="0"/>
              <a:t>im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Januar</a:t>
            </a:r>
            <a:r>
              <a:rPr lang="cs-CZ" sz="2000" b="1" dirty="0" smtClean="0"/>
              <a:t>, v květnu – </a:t>
            </a:r>
            <a:r>
              <a:rPr lang="cs-CZ" sz="2000" b="1" dirty="0" err="1" smtClean="0"/>
              <a:t>im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Mai</a:t>
            </a:r>
            <a:r>
              <a:rPr lang="cs-CZ" sz="2000" b="1" dirty="0" smtClean="0"/>
              <a:t>, v listopadu – </a:t>
            </a:r>
            <a:r>
              <a:rPr lang="cs-CZ" sz="2000" b="1" dirty="0" err="1" smtClean="0"/>
              <a:t>im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November</a:t>
            </a:r>
            <a:r>
              <a:rPr lang="cs-CZ" sz="2000" b="1" dirty="0" smtClean="0"/>
              <a:t>, atp.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úterý –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Dienstag</a:t>
            </a:r>
            <a:r>
              <a:rPr lang="cs-CZ" sz="2000" b="1" dirty="0" smtClean="0"/>
              <a:t>, v pátek –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Freitag</a:t>
            </a:r>
            <a:r>
              <a:rPr lang="cs-CZ" sz="2000" b="1" dirty="0" smtClean="0"/>
              <a:t>, v neděli – </a:t>
            </a:r>
            <a:r>
              <a:rPr lang="cs-CZ" sz="2000" b="1" dirty="0" err="1" smtClean="0"/>
              <a:t>am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Sonntag</a:t>
            </a:r>
            <a:endParaRPr lang="cs-CZ" sz="2000" b="1" dirty="0" smtClean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1572044" y="1052736"/>
            <a:ext cx="5936818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Měsíce, roční období, dny v týdnu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Wann</a:t>
            </a:r>
            <a:r>
              <a:rPr lang="cs-CZ" sz="2000" dirty="0" smtClean="0"/>
              <a:t> </a:t>
            </a:r>
            <a:r>
              <a:rPr lang="cs-CZ" sz="2000" dirty="0" err="1" smtClean="0"/>
              <a:t>bist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geboren</a:t>
            </a:r>
            <a:r>
              <a:rPr lang="cs-CZ" sz="2000" dirty="0" smtClean="0"/>
              <a:t>? Kdy jsi se narodil? 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bin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11. (</a:t>
            </a:r>
            <a:r>
              <a:rPr lang="cs-CZ" sz="2000" dirty="0" err="1" smtClean="0"/>
              <a:t>elften</a:t>
            </a:r>
            <a:r>
              <a:rPr lang="cs-CZ" sz="2000" dirty="0" smtClean="0"/>
              <a:t>) </a:t>
            </a:r>
            <a:r>
              <a:rPr lang="cs-CZ" sz="2000" dirty="0" err="1" smtClean="0"/>
              <a:t>Mai</a:t>
            </a:r>
            <a:r>
              <a:rPr lang="cs-CZ" sz="2000" dirty="0" smtClean="0"/>
              <a:t> </a:t>
            </a:r>
            <a:r>
              <a:rPr lang="cs-CZ" sz="2000" dirty="0" err="1" smtClean="0"/>
              <a:t>geboren</a:t>
            </a:r>
            <a:r>
              <a:rPr lang="cs-CZ" sz="2000" dirty="0" smtClean="0"/>
              <a:t>.  Narodil jsem se 11. května.</a:t>
            </a:r>
          </a:p>
          <a:p>
            <a:r>
              <a:rPr lang="cs-CZ" sz="2000" b="1" dirty="0" smtClean="0"/>
              <a:t>Řekni, kdy jsi se narodil (podle vzoru</a:t>
            </a:r>
            <a:r>
              <a:rPr lang="cs-CZ" sz="2000" dirty="0" smtClean="0"/>
              <a:t>)</a:t>
            </a:r>
          </a:p>
          <a:p>
            <a:r>
              <a:rPr lang="cs-CZ" sz="2000" dirty="0" err="1" smtClean="0"/>
              <a:t>Wann</a:t>
            </a:r>
            <a:r>
              <a:rPr lang="cs-CZ" sz="2000" dirty="0" smtClean="0"/>
              <a:t> </a:t>
            </a:r>
            <a:r>
              <a:rPr lang="cs-CZ" sz="2000" dirty="0" err="1" smtClean="0"/>
              <a:t>kommst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Kino? Kdy půjdeš do kina?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komme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Freitag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Kino. Do kina půjdu v pátek.</a:t>
            </a:r>
          </a:p>
          <a:p>
            <a:r>
              <a:rPr lang="cs-CZ" sz="2000" b="1" dirty="0" smtClean="0"/>
              <a:t>Řekni, kam půjdeš ve středu (podle vzoru)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742</TotalTime>
  <Words>447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47</cp:revision>
  <dcterms:created xsi:type="dcterms:W3CDTF">2010-11-01T23:40:31Z</dcterms:created>
  <dcterms:modified xsi:type="dcterms:W3CDTF">2013-08-09T11:57:37Z</dcterms:modified>
</cp:coreProperties>
</file>