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64" r:id="rId4"/>
    <p:sldId id="265" r:id="rId5"/>
    <p:sldId id="266" r:id="rId6"/>
    <p:sldId id="268" r:id="rId7"/>
    <p:sldId id="259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162" y="8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78494915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02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Préteritum slabých sloves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Slabá slovesa, pravidelná, préteritum, minulý čas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Německý jazyk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Vladimír Vašek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Préteritum slabých sloves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VY_22_INOVACE_02_67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8013" y="-692626"/>
            <a:ext cx="522489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Préteritum slabých sloves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988840"/>
            <a:ext cx="7920880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Minulý čas:</a:t>
            </a:r>
          </a:p>
          <a:p>
            <a:endParaRPr lang="cs-CZ" sz="2000" b="1" dirty="0" smtClean="0"/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FF0000"/>
                </a:solidFill>
              </a:rPr>
              <a:t>Préteritum</a:t>
            </a:r>
            <a:r>
              <a:rPr lang="cs-CZ" sz="2000" b="1" dirty="0" smtClean="0"/>
              <a:t> – jedná se o jednoduchý minulý čas, který se používá v publicistickém stylu, souvislém vypravování, popisu a výkladu dějů v minulosti.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Perfektum – složený minulý čas, který se používá v běžné hovorové řeči.</a:t>
            </a:r>
          </a:p>
          <a:p>
            <a:pPr marL="457200" indent="-457200">
              <a:buAutoNum type="arabicPeriod"/>
            </a:pPr>
            <a:r>
              <a:rPr lang="cs-CZ" sz="2000" b="1" dirty="0" smtClean="0"/>
              <a:t>Plusquamperfektum – předminulý čas, který slouží k vyjádření dvou minulostí, které neproběhly současně.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8013" y="-692626"/>
            <a:ext cx="522489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Préteritum slabých sloves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988840"/>
            <a:ext cx="792088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b="1" dirty="0" smtClean="0"/>
          </a:p>
          <a:p>
            <a:pPr marL="457200" indent="-457200" algn="ctr"/>
            <a:r>
              <a:rPr lang="cs-CZ" sz="2000" b="1" dirty="0" smtClean="0"/>
              <a:t>Préteritum  slabých sloves má tvary. Platí však pro všechna préterita, že 1. a 3. osoba jsou </a:t>
            </a:r>
            <a:r>
              <a:rPr lang="cs-CZ" sz="2000" b="1" dirty="0" smtClean="0">
                <a:solidFill>
                  <a:srgbClr val="FF0000"/>
                </a:solidFill>
              </a:rPr>
              <a:t>VŽDY</a:t>
            </a:r>
            <a:r>
              <a:rPr lang="cs-CZ" sz="2000" b="1" dirty="0" smtClean="0"/>
              <a:t> stejné.!!!</a:t>
            </a:r>
          </a:p>
          <a:p>
            <a:pPr marL="457200" indent="-457200" algn="ctr"/>
            <a:endParaRPr lang="cs-CZ" sz="2000" b="1" dirty="0" smtClean="0"/>
          </a:p>
          <a:p>
            <a:pPr marL="457200" indent="-457200" algn="ctr"/>
            <a:r>
              <a:rPr lang="cs-CZ" sz="2000" b="1" dirty="0" smtClean="0"/>
              <a:t>Pomocná slovesa jsou ta, který se časují pravidelně, proto se jim také říká pravidelná – například : machen, </a:t>
            </a:r>
            <a:r>
              <a:rPr lang="cs-CZ" sz="2000" b="1" dirty="0" err="1" smtClean="0"/>
              <a:t>warten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kochen</a:t>
            </a:r>
            <a:r>
              <a:rPr lang="cs-CZ" sz="2000" b="1" dirty="0" smtClean="0"/>
              <a:t>, </a:t>
            </a:r>
            <a:r>
              <a:rPr lang="cs-CZ" sz="2000" b="1" dirty="0" err="1" smtClean="0"/>
              <a:t>arbeiten</a:t>
            </a:r>
            <a:r>
              <a:rPr lang="cs-CZ" sz="2000" b="1" dirty="0" smtClean="0"/>
              <a:t>, atd.</a:t>
            </a:r>
          </a:p>
          <a:p>
            <a:pPr marL="457200" indent="-457200" algn="ctr"/>
            <a:r>
              <a:rPr lang="cs-CZ" sz="2000" b="1" dirty="0" smtClean="0"/>
              <a:t>Tvoří se koncovkami 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b="1" dirty="0" err="1" smtClean="0">
                <a:solidFill>
                  <a:srgbClr val="FF0000"/>
                </a:solidFill>
              </a:rPr>
              <a:t>te</a:t>
            </a:r>
            <a:r>
              <a:rPr lang="cs-CZ" sz="2000" b="1" dirty="0" smtClean="0">
                <a:solidFill>
                  <a:srgbClr val="FF0000"/>
                </a:solidFill>
              </a:rPr>
              <a:t>, -test, -</a:t>
            </a:r>
            <a:r>
              <a:rPr lang="cs-CZ" sz="2000" b="1" dirty="0" err="1" smtClean="0">
                <a:solidFill>
                  <a:srgbClr val="FF0000"/>
                </a:solidFill>
              </a:rPr>
              <a:t>te</a:t>
            </a:r>
            <a:r>
              <a:rPr lang="cs-CZ" sz="2000" b="1" dirty="0" smtClean="0">
                <a:solidFill>
                  <a:srgbClr val="FF0000"/>
                </a:solidFill>
              </a:rPr>
              <a:t>, -ten, -tet, -ten</a:t>
            </a:r>
            <a:r>
              <a:rPr lang="cs-CZ" sz="2000" dirty="0" smtClean="0">
                <a:solidFill>
                  <a:srgbClr val="FF0000"/>
                </a:solidFill>
              </a:rPr>
              <a:t>,</a:t>
            </a:r>
            <a:r>
              <a:rPr lang="cs-CZ" sz="2000" dirty="0" smtClean="0"/>
              <a:t> </a:t>
            </a:r>
            <a:r>
              <a:rPr lang="cs-CZ" sz="2000" b="1" dirty="0" smtClean="0"/>
              <a:t>které přidávají ke kořenu (kmeni) slova. Pokud kmen slovesa končí na </a:t>
            </a:r>
            <a:r>
              <a:rPr lang="cs-CZ" sz="2000" b="1" dirty="0" smtClean="0">
                <a:solidFill>
                  <a:srgbClr val="0070C0"/>
                </a:solidFill>
              </a:rPr>
              <a:t>-t</a:t>
            </a:r>
            <a:r>
              <a:rPr lang="cs-CZ" sz="2000" b="1" dirty="0" smtClean="0"/>
              <a:t> nebo </a:t>
            </a:r>
            <a:r>
              <a:rPr lang="cs-CZ" sz="2000" b="1" dirty="0" smtClean="0">
                <a:solidFill>
                  <a:srgbClr val="0070C0"/>
                </a:solidFill>
              </a:rPr>
              <a:t>-d,</a:t>
            </a:r>
            <a:r>
              <a:rPr lang="cs-CZ" sz="2000" b="1" dirty="0" smtClean="0"/>
              <a:t> vkládá se před koncovku samohláska </a:t>
            </a:r>
            <a:r>
              <a:rPr lang="cs-CZ" sz="2000" b="1" dirty="0" smtClean="0">
                <a:solidFill>
                  <a:srgbClr val="FF0000"/>
                </a:solidFill>
              </a:rPr>
              <a:t>-e-.</a:t>
            </a:r>
          </a:p>
          <a:p>
            <a:pPr marL="457200" indent="-457200"/>
            <a:endParaRPr lang="cs-CZ" sz="2000" b="1" dirty="0" smtClean="0"/>
          </a:p>
          <a:p>
            <a:pPr marL="457200" indent="-457200"/>
            <a:endParaRPr lang="cs-CZ" sz="2000" b="1" dirty="0" smtClean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8013" y="-692626"/>
            <a:ext cx="522489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Préteritum slabých sloves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988840"/>
            <a:ext cx="79208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AutoNum type="arabicPeriod"/>
            </a:pPr>
            <a:r>
              <a:rPr lang="cs-CZ" sz="2000" b="1" dirty="0" smtClean="0"/>
              <a:t>Sloveso machen 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b="1" dirty="0" err="1" smtClean="0">
                <a:solidFill>
                  <a:srgbClr val="FF0000"/>
                </a:solidFill>
              </a:rPr>
              <a:t>te</a:t>
            </a:r>
            <a:r>
              <a:rPr lang="cs-CZ" sz="2000" b="1" dirty="0" smtClean="0">
                <a:solidFill>
                  <a:srgbClr val="FF0000"/>
                </a:solidFill>
              </a:rPr>
              <a:t>, -test, -</a:t>
            </a:r>
            <a:r>
              <a:rPr lang="cs-CZ" sz="2000" b="1" dirty="0" err="1" smtClean="0">
                <a:solidFill>
                  <a:srgbClr val="FF0000"/>
                </a:solidFill>
              </a:rPr>
              <a:t>te</a:t>
            </a:r>
            <a:r>
              <a:rPr lang="cs-CZ" sz="2000" b="1" dirty="0" smtClean="0">
                <a:solidFill>
                  <a:srgbClr val="FF0000"/>
                </a:solidFill>
              </a:rPr>
              <a:t>, -ten, -tet, -ten, 1. a 3. osoba VŽDY stejné !!!</a:t>
            </a:r>
            <a:endParaRPr lang="cs-CZ" sz="2000" b="1" dirty="0" smtClean="0"/>
          </a:p>
          <a:p>
            <a:pPr marL="457200" indent="-457200" algn="ctr"/>
            <a:endParaRPr lang="cs-CZ" sz="2000" b="1" dirty="0" smtClean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115617" y="2996952"/>
          <a:ext cx="6984776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200"/>
                <a:gridCol w="1728192"/>
                <a:gridCol w="1728192"/>
                <a:gridCol w="17281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préteritum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préteritum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překlad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ich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mach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já dělal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wir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mach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 jsme dělali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du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mach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test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ty jsi dělal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ihr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mach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 jste dělali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er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mach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 dělal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mach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oni,y,a dělali,y,a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mach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ona dělala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mach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 jste dělal,i,y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es </a:t>
                      </a:r>
                      <a:r>
                        <a:rPr lang="cs-CZ" b="0" dirty="0" err="1" smtClean="0">
                          <a:solidFill>
                            <a:schemeClr val="tx1"/>
                          </a:solidFill>
                        </a:rPr>
                        <a:t>mach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ono dělalo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8013" y="-692626"/>
            <a:ext cx="522489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Préteritum slabých sloves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988840"/>
            <a:ext cx="792088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14400" lvl="1" indent="-457200" algn="ctr">
              <a:buAutoNum type="arabicPeriod"/>
            </a:pPr>
            <a:r>
              <a:rPr lang="cs-CZ" sz="2000" b="1" dirty="0" smtClean="0"/>
              <a:t>Sloveso </a:t>
            </a:r>
            <a:r>
              <a:rPr lang="cs-CZ" sz="2000" b="1" dirty="0" err="1" smtClean="0"/>
              <a:t>war</a:t>
            </a:r>
            <a:r>
              <a:rPr lang="cs-CZ" sz="2000" b="1" dirty="0" err="1" smtClean="0">
                <a:solidFill>
                  <a:srgbClr val="00B050"/>
                </a:solidFill>
              </a:rPr>
              <a:t>t</a:t>
            </a:r>
            <a:r>
              <a:rPr lang="cs-CZ" sz="2000" b="1" dirty="0" err="1" smtClean="0"/>
              <a:t>en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b="1" dirty="0" err="1" smtClean="0">
                <a:solidFill>
                  <a:srgbClr val="FF0000"/>
                </a:solidFill>
              </a:rPr>
              <a:t>te</a:t>
            </a:r>
            <a:r>
              <a:rPr lang="cs-CZ" sz="2000" b="1" dirty="0" smtClean="0">
                <a:solidFill>
                  <a:srgbClr val="FF0000"/>
                </a:solidFill>
              </a:rPr>
              <a:t>, -test, -</a:t>
            </a:r>
            <a:r>
              <a:rPr lang="cs-CZ" sz="2000" b="1" dirty="0" err="1" smtClean="0">
                <a:solidFill>
                  <a:srgbClr val="FF0000"/>
                </a:solidFill>
              </a:rPr>
              <a:t>te</a:t>
            </a:r>
            <a:r>
              <a:rPr lang="cs-CZ" sz="2000" b="1" dirty="0" smtClean="0">
                <a:solidFill>
                  <a:srgbClr val="FF0000"/>
                </a:solidFill>
              </a:rPr>
              <a:t>, -ten, -tet, -ten. Pokud kmen slovesa končí na -</a:t>
            </a:r>
            <a:r>
              <a:rPr lang="cs-CZ" sz="2000" b="1" dirty="0" smtClean="0">
                <a:solidFill>
                  <a:srgbClr val="00B050"/>
                </a:solidFill>
              </a:rPr>
              <a:t>t</a:t>
            </a:r>
            <a:r>
              <a:rPr lang="cs-CZ" sz="2000" b="1" dirty="0" smtClean="0">
                <a:solidFill>
                  <a:srgbClr val="FF0000"/>
                </a:solidFill>
              </a:rPr>
              <a:t> nebo -</a:t>
            </a:r>
            <a:r>
              <a:rPr lang="cs-CZ" sz="2000" b="1" dirty="0" smtClean="0">
                <a:solidFill>
                  <a:srgbClr val="00B050"/>
                </a:solidFill>
              </a:rPr>
              <a:t>d</a:t>
            </a:r>
            <a:r>
              <a:rPr lang="cs-CZ" sz="2000" b="1" dirty="0" smtClean="0">
                <a:solidFill>
                  <a:srgbClr val="FF0000"/>
                </a:solidFill>
              </a:rPr>
              <a:t>, vkládá se před koncovku samohláska -</a:t>
            </a:r>
            <a:r>
              <a:rPr lang="cs-CZ" sz="2000" b="1" dirty="0" smtClean="0">
                <a:solidFill>
                  <a:srgbClr val="0070C0"/>
                </a:solidFill>
              </a:rPr>
              <a:t>e</a:t>
            </a:r>
            <a:r>
              <a:rPr lang="cs-CZ" sz="2000" b="1" dirty="0" smtClean="0">
                <a:solidFill>
                  <a:srgbClr val="FF0000"/>
                </a:solidFill>
              </a:rPr>
              <a:t>-.</a:t>
            </a:r>
          </a:p>
          <a:p>
            <a:pPr marL="457200" indent="-457200"/>
            <a:endParaRPr lang="cs-CZ" sz="2000" b="1" dirty="0" smtClean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1115616" y="2996952"/>
          <a:ext cx="6912768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0180"/>
                <a:gridCol w="1620180"/>
                <a:gridCol w="1620180"/>
                <a:gridCol w="205222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préteritum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préteritum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překlad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Ich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/>
                        <a:t>war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t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já čekal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wir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war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t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 jsme čekali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du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war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t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test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ty jsi čekal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ihr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war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t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 jste čekali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er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war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t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 čekal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war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t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oni,y,a čekali,y,a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war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t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ona čekala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war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t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 jste čekal,i,y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es </a:t>
                      </a:r>
                      <a:r>
                        <a:rPr lang="cs-CZ" dirty="0" err="1" smtClean="0"/>
                        <a:t>war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t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ono čekalo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1928013" y="-692626"/>
            <a:ext cx="5224892" cy="255454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endParaRPr lang="cs-CZ" sz="3200" b="1" dirty="0" smtClean="0"/>
          </a:p>
          <a:p>
            <a:pPr algn="ctr"/>
            <a:r>
              <a:rPr lang="cs-CZ" sz="3200" b="1" dirty="0" smtClean="0"/>
              <a:t>Préteritum slabých sloves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1988840"/>
            <a:ext cx="79208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ctr">
              <a:buAutoNum type="arabicPeriod"/>
            </a:pPr>
            <a:r>
              <a:rPr lang="cs-CZ" sz="2000" b="1" dirty="0" smtClean="0"/>
              <a:t>Sloveso </a:t>
            </a:r>
            <a:r>
              <a:rPr lang="cs-CZ" sz="2000" b="1" dirty="0" err="1" smtClean="0"/>
              <a:t>ba</a:t>
            </a:r>
            <a:r>
              <a:rPr lang="cs-CZ" sz="2000" b="1" dirty="0" err="1" smtClean="0">
                <a:solidFill>
                  <a:srgbClr val="00B050"/>
                </a:solidFill>
              </a:rPr>
              <a:t>d</a:t>
            </a:r>
            <a:r>
              <a:rPr lang="cs-CZ" sz="2000" b="1" dirty="0" err="1" smtClean="0"/>
              <a:t>en</a:t>
            </a:r>
            <a:r>
              <a:rPr lang="cs-CZ" sz="2000" b="1" dirty="0" smtClean="0"/>
              <a:t> 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b="1" dirty="0" err="1" smtClean="0">
                <a:solidFill>
                  <a:srgbClr val="FF0000"/>
                </a:solidFill>
              </a:rPr>
              <a:t>te</a:t>
            </a:r>
            <a:r>
              <a:rPr lang="cs-CZ" sz="2000" b="1" dirty="0" smtClean="0">
                <a:solidFill>
                  <a:srgbClr val="FF0000"/>
                </a:solidFill>
              </a:rPr>
              <a:t>, -test, -</a:t>
            </a:r>
            <a:r>
              <a:rPr lang="cs-CZ" sz="2000" b="1" dirty="0" err="1" smtClean="0">
                <a:solidFill>
                  <a:srgbClr val="FF0000"/>
                </a:solidFill>
              </a:rPr>
              <a:t>te</a:t>
            </a:r>
            <a:r>
              <a:rPr lang="cs-CZ" sz="2000" b="1" dirty="0" smtClean="0">
                <a:solidFill>
                  <a:srgbClr val="FF0000"/>
                </a:solidFill>
              </a:rPr>
              <a:t>, -ten, -tet, -ten. Pokud kmen slovesa končí na -</a:t>
            </a:r>
            <a:r>
              <a:rPr lang="cs-CZ" sz="2000" b="1" dirty="0" smtClean="0">
                <a:solidFill>
                  <a:srgbClr val="00B050"/>
                </a:solidFill>
              </a:rPr>
              <a:t>t</a:t>
            </a:r>
            <a:r>
              <a:rPr lang="cs-CZ" sz="2000" b="1" dirty="0" smtClean="0">
                <a:solidFill>
                  <a:srgbClr val="FF0000"/>
                </a:solidFill>
              </a:rPr>
              <a:t> nebo -</a:t>
            </a:r>
            <a:r>
              <a:rPr lang="cs-CZ" sz="2000" b="1" dirty="0" smtClean="0">
                <a:solidFill>
                  <a:srgbClr val="00B050"/>
                </a:solidFill>
              </a:rPr>
              <a:t>d</a:t>
            </a:r>
            <a:r>
              <a:rPr lang="cs-CZ" sz="2000" b="1" dirty="0" smtClean="0">
                <a:solidFill>
                  <a:srgbClr val="FF0000"/>
                </a:solidFill>
              </a:rPr>
              <a:t>, vkládá se před koncovku samohláska -</a:t>
            </a:r>
            <a:r>
              <a:rPr lang="cs-CZ" sz="2000" b="1" dirty="0" smtClean="0">
                <a:solidFill>
                  <a:srgbClr val="0070C0"/>
                </a:solidFill>
              </a:rPr>
              <a:t>e</a:t>
            </a:r>
            <a:r>
              <a:rPr lang="cs-CZ" sz="2000" b="1" dirty="0" smtClean="0">
                <a:solidFill>
                  <a:srgbClr val="FF0000"/>
                </a:solidFill>
              </a:rPr>
              <a:t>-.</a:t>
            </a:r>
          </a:p>
          <a:p>
            <a:pPr marL="457200" indent="-457200"/>
            <a:endParaRPr lang="cs-CZ" sz="2000" b="1" dirty="0" smtClean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827584" y="2996952"/>
          <a:ext cx="7488832" cy="2225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20180"/>
                <a:gridCol w="1620180"/>
                <a:gridCol w="1620180"/>
                <a:gridCol w="26282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préteritum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préteritum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překlad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Ich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/>
                        <a:t>ba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d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já se koupal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wir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/>
                        <a:t>ba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d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my jsme se koupali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du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/>
                        <a:t>ba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d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test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ty jsi se koupal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ihr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/>
                        <a:t>ba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d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tet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 jste se koupali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er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/>
                        <a:t>ba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d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 se koupal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/>
                        <a:t>ba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d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oni,y,a se koupali,y,a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/>
                        <a:t>ba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d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ona se koupala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err="1" smtClean="0"/>
                        <a:t>Sie</a:t>
                      </a:r>
                      <a:r>
                        <a:rPr lang="cs-CZ" dirty="0" smtClean="0"/>
                        <a:t> </a:t>
                      </a:r>
                      <a:r>
                        <a:rPr lang="cs-CZ" b="0" dirty="0" err="1" smtClean="0"/>
                        <a:t>ba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d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ten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Vy jste se koupal,i,y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es </a:t>
                      </a:r>
                      <a:r>
                        <a:rPr lang="cs-CZ" b="0" dirty="0" err="1" smtClean="0"/>
                        <a:t>ba</a:t>
                      </a:r>
                      <a:r>
                        <a:rPr lang="cs-CZ" b="1" dirty="0" err="1" smtClean="0">
                          <a:solidFill>
                            <a:srgbClr val="00B050"/>
                          </a:solidFill>
                        </a:rPr>
                        <a:t>d</a:t>
                      </a:r>
                      <a:r>
                        <a:rPr lang="cs-CZ" b="1" dirty="0" err="1" smtClean="0">
                          <a:solidFill>
                            <a:srgbClr val="0070C0"/>
                          </a:solidFill>
                        </a:rPr>
                        <a:t>e</a:t>
                      </a:r>
                      <a:r>
                        <a:rPr lang="cs-CZ" b="1" dirty="0" err="1" smtClean="0">
                          <a:solidFill>
                            <a:srgbClr val="FF0000"/>
                          </a:solidFill>
                        </a:rPr>
                        <a:t>te</a:t>
                      </a:r>
                      <a:endParaRPr lang="cs-CZ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ono se koupalo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Pracovna\AppData\Local\Microsoft\Windows\Temporary Internet Files\Content.IE5\ZA3WJWZ3\MC9000889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4208" y="5085184"/>
            <a:ext cx="834724" cy="936104"/>
          </a:xfrm>
          <a:prstGeom prst="rect">
            <a:avLst/>
          </a:prstGeom>
          <a:noFill/>
        </p:spPr>
      </p:pic>
      <p:pic>
        <p:nvPicPr>
          <p:cNvPr id="1027" name="Picture 3" descr="C:\Users\Pracovna\AppData\Local\Microsoft\Windows\Temporary Internet Files\Content.IE5\CHWIW0PM\MC90003037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11960" y="5157192"/>
            <a:ext cx="946603" cy="792088"/>
          </a:xfrm>
          <a:prstGeom prst="rect">
            <a:avLst/>
          </a:prstGeom>
          <a:noFill/>
        </p:spPr>
      </p:pic>
      <p:pic>
        <p:nvPicPr>
          <p:cNvPr id="1028" name="Picture 4" descr="C:\Users\Pracovna\AppData\Local\Microsoft\Windows\Temporary Internet Files\Content.IE5\ZA3WJWZ3\MC90031019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691680" y="5301208"/>
            <a:ext cx="864096" cy="61484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Doplňte správné tvary sloves v závorce v préteritu:</a:t>
            </a:r>
          </a:p>
          <a:p>
            <a:endParaRPr lang="cs-CZ" sz="2000" dirty="0" smtClean="0"/>
          </a:p>
          <a:p>
            <a:r>
              <a:rPr lang="cs-CZ" sz="2000" dirty="0" err="1" smtClean="0"/>
              <a:t>Ich</a:t>
            </a:r>
            <a:r>
              <a:rPr lang="cs-CZ" sz="2000" dirty="0" smtClean="0"/>
              <a:t> ………………. (</a:t>
            </a:r>
            <a:r>
              <a:rPr lang="cs-CZ" sz="2000" dirty="0" err="1" smtClean="0"/>
              <a:t>arbeiten</a:t>
            </a:r>
            <a:r>
              <a:rPr lang="cs-CZ" sz="2000" dirty="0" smtClean="0"/>
              <a:t>) in </a:t>
            </a:r>
            <a:r>
              <a:rPr lang="cs-CZ" sz="2000" dirty="0" err="1" smtClean="0"/>
              <a:t>Österreich</a:t>
            </a:r>
            <a:r>
              <a:rPr lang="cs-CZ" sz="2000" dirty="0" smtClean="0"/>
              <a:t>. </a:t>
            </a:r>
          </a:p>
          <a:p>
            <a:r>
              <a:rPr lang="cs-CZ" sz="2000" dirty="0" smtClean="0"/>
              <a:t>Paul </a:t>
            </a:r>
            <a:r>
              <a:rPr lang="cs-CZ" sz="2000" dirty="0" err="1" smtClean="0"/>
              <a:t>und</a:t>
            </a:r>
            <a:r>
              <a:rPr lang="cs-CZ" sz="2000" dirty="0" smtClean="0"/>
              <a:t> Peter ……………….(</a:t>
            </a:r>
            <a:r>
              <a:rPr lang="cs-CZ" sz="2000" dirty="0" err="1" smtClean="0"/>
              <a:t>warten</a:t>
            </a:r>
            <a:r>
              <a:rPr lang="cs-CZ" sz="2000" dirty="0" smtClean="0"/>
              <a:t>) </a:t>
            </a:r>
            <a:r>
              <a:rPr lang="cs-CZ" sz="2000" dirty="0" err="1" smtClean="0"/>
              <a:t>auf</a:t>
            </a:r>
            <a:r>
              <a:rPr lang="cs-CZ" sz="2000" dirty="0" smtClean="0"/>
              <a:t> Julia </a:t>
            </a:r>
            <a:r>
              <a:rPr lang="cs-CZ" sz="2000" dirty="0" err="1" smtClean="0"/>
              <a:t>und</a:t>
            </a:r>
            <a:r>
              <a:rPr lang="cs-CZ" sz="2000" dirty="0" smtClean="0"/>
              <a:t> Kristel.</a:t>
            </a:r>
          </a:p>
          <a:p>
            <a:r>
              <a:rPr lang="cs-CZ" sz="2000" dirty="0" err="1" smtClean="0"/>
              <a:t>Wir</a:t>
            </a:r>
            <a:r>
              <a:rPr lang="cs-CZ" sz="2000" dirty="0" smtClean="0"/>
              <a:t> ………………..(</a:t>
            </a:r>
            <a:r>
              <a:rPr lang="cs-CZ" sz="2000" dirty="0" err="1" smtClean="0"/>
              <a:t>besuchen</a:t>
            </a:r>
            <a:r>
              <a:rPr lang="cs-CZ" sz="2000" dirty="0" smtClean="0"/>
              <a:t>)  </a:t>
            </a:r>
            <a:r>
              <a:rPr lang="cs-CZ" sz="2000" dirty="0" err="1" smtClean="0"/>
              <a:t>einen</a:t>
            </a:r>
            <a:r>
              <a:rPr lang="cs-CZ" sz="2000" dirty="0" smtClean="0"/>
              <a:t> </a:t>
            </a:r>
            <a:r>
              <a:rPr lang="cs-CZ" sz="2000" dirty="0" err="1" smtClean="0"/>
              <a:t>Deutschkurz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Was</a:t>
            </a:r>
            <a:r>
              <a:rPr lang="cs-CZ" sz="2000" dirty="0" smtClean="0"/>
              <a:t> ……………….(machen)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gestern</a:t>
            </a:r>
            <a:r>
              <a:rPr lang="cs-CZ" sz="2000" dirty="0" smtClean="0"/>
              <a:t>?</a:t>
            </a:r>
          </a:p>
          <a:p>
            <a:r>
              <a:rPr lang="cs-CZ" sz="2000" dirty="0" smtClean="0"/>
              <a:t>……………. (</a:t>
            </a:r>
            <a:r>
              <a:rPr lang="cs-CZ" sz="2000" dirty="0" err="1" smtClean="0"/>
              <a:t>kochen</a:t>
            </a:r>
            <a:r>
              <a:rPr lang="cs-CZ" sz="2000" dirty="0" smtClean="0"/>
              <a:t>)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gern</a:t>
            </a:r>
            <a:r>
              <a:rPr lang="cs-CZ" sz="2000" dirty="0" smtClean="0"/>
              <a:t>, </a:t>
            </a:r>
            <a:r>
              <a:rPr lang="cs-CZ" sz="2000" dirty="0" err="1" smtClean="0"/>
              <a:t>Herr</a:t>
            </a:r>
            <a:r>
              <a:rPr lang="cs-CZ" sz="2000" dirty="0" smtClean="0"/>
              <a:t> </a:t>
            </a:r>
            <a:r>
              <a:rPr lang="cs-CZ" sz="2000" dirty="0" err="1" smtClean="0"/>
              <a:t>Maier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Ich</a:t>
            </a:r>
            <a:r>
              <a:rPr lang="cs-CZ" sz="2000" dirty="0" smtClean="0"/>
              <a:t> ………………..(</a:t>
            </a:r>
            <a:r>
              <a:rPr lang="cs-CZ" sz="2000" dirty="0" err="1" smtClean="0"/>
              <a:t>studieren</a:t>
            </a:r>
            <a:r>
              <a:rPr lang="cs-CZ" sz="2000" dirty="0" smtClean="0"/>
              <a:t>) </a:t>
            </a:r>
            <a:r>
              <a:rPr lang="cs-CZ" sz="2000" dirty="0" err="1" smtClean="0"/>
              <a:t>Englisch</a:t>
            </a:r>
            <a:r>
              <a:rPr lang="cs-CZ" sz="2000" dirty="0" smtClean="0"/>
              <a:t> in Oxford.</a:t>
            </a:r>
          </a:p>
          <a:p>
            <a:r>
              <a:rPr lang="cs-CZ" sz="2000" dirty="0" smtClean="0"/>
              <a:t>………………(</a:t>
            </a:r>
            <a:r>
              <a:rPr lang="cs-CZ" sz="2000" dirty="0" err="1" smtClean="0"/>
              <a:t>reisen</a:t>
            </a:r>
            <a:r>
              <a:rPr lang="cs-CZ" sz="2000" dirty="0" smtClean="0"/>
              <a:t>) </a:t>
            </a:r>
            <a:r>
              <a:rPr lang="cs-CZ" sz="2000" dirty="0" err="1" smtClean="0"/>
              <a:t>du</a:t>
            </a:r>
            <a:r>
              <a:rPr lang="cs-CZ" sz="2000" dirty="0" smtClean="0"/>
              <a:t> </a:t>
            </a:r>
            <a:r>
              <a:rPr lang="cs-CZ" sz="2000" dirty="0" err="1" smtClean="0"/>
              <a:t>am</a:t>
            </a:r>
            <a:r>
              <a:rPr lang="cs-CZ" sz="2000" dirty="0" smtClean="0"/>
              <a:t> </a:t>
            </a:r>
            <a:r>
              <a:rPr lang="cs-CZ" sz="2000" dirty="0" err="1" smtClean="0"/>
              <a:t>Ferien</a:t>
            </a:r>
            <a:r>
              <a:rPr lang="cs-CZ" sz="2000" dirty="0" smtClean="0"/>
              <a:t> </a:t>
            </a:r>
            <a:r>
              <a:rPr lang="cs-CZ" sz="2000" dirty="0" err="1" smtClean="0"/>
              <a:t>viel</a:t>
            </a:r>
            <a:r>
              <a:rPr lang="cs-CZ" sz="2000" dirty="0" smtClean="0"/>
              <a:t>?</a:t>
            </a:r>
          </a:p>
          <a:p>
            <a:r>
              <a:rPr lang="cs-CZ" sz="2000" dirty="0" err="1" smtClean="0"/>
              <a:t>Sie</a:t>
            </a:r>
            <a:r>
              <a:rPr lang="cs-CZ" sz="2000" dirty="0" smtClean="0"/>
              <a:t> (ona) …………….(</a:t>
            </a:r>
            <a:r>
              <a:rPr lang="cs-CZ" sz="2000" dirty="0" err="1" smtClean="0"/>
              <a:t>heissen</a:t>
            </a:r>
            <a:r>
              <a:rPr lang="cs-CZ" sz="2000" dirty="0" smtClean="0"/>
              <a:t>) Nováková, </a:t>
            </a:r>
            <a:r>
              <a:rPr lang="cs-CZ" sz="2000" dirty="0" err="1" smtClean="0"/>
              <a:t>aber</a:t>
            </a:r>
            <a:r>
              <a:rPr lang="cs-CZ" sz="2000" dirty="0" smtClean="0"/>
              <a:t> </a:t>
            </a:r>
            <a:r>
              <a:rPr lang="cs-CZ" sz="2000" dirty="0" err="1" smtClean="0"/>
              <a:t>jetzt</a:t>
            </a:r>
            <a:r>
              <a:rPr lang="cs-CZ" sz="2000" dirty="0" smtClean="0"/>
              <a:t> </a:t>
            </a:r>
            <a:r>
              <a:rPr lang="cs-CZ" sz="2000" dirty="0" err="1" smtClean="0"/>
              <a:t>sie</a:t>
            </a:r>
            <a:r>
              <a:rPr lang="cs-CZ" sz="2000" dirty="0" smtClean="0"/>
              <a:t> </a:t>
            </a:r>
            <a:r>
              <a:rPr lang="cs-CZ" sz="2000" dirty="0" err="1" smtClean="0"/>
              <a:t>heisst</a:t>
            </a:r>
            <a:r>
              <a:rPr lang="cs-CZ" sz="2000" dirty="0" smtClean="0"/>
              <a:t> </a:t>
            </a:r>
            <a:r>
              <a:rPr lang="cs-CZ" sz="2000" dirty="0" err="1" smtClean="0"/>
              <a:t>Müller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Sie</a:t>
            </a:r>
            <a:r>
              <a:rPr lang="cs-CZ" sz="2000" dirty="0" smtClean="0"/>
              <a:t> (oni) ……………..(</a:t>
            </a:r>
            <a:r>
              <a:rPr lang="cs-CZ" sz="2000" dirty="0" err="1" smtClean="0"/>
              <a:t>grüssen</a:t>
            </a:r>
            <a:r>
              <a:rPr lang="cs-CZ" sz="2000" dirty="0" smtClean="0"/>
              <a:t>) </a:t>
            </a:r>
            <a:r>
              <a:rPr lang="cs-CZ" sz="2000" dirty="0" err="1" smtClean="0"/>
              <a:t>alle</a:t>
            </a:r>
            <a:r>
              <a:rPr lang="cs-CZ" sz="2000" dirty="0" smtClean="0"/>
              <a:t> </a:t>
            </a:r>
            <a:r>
              <a:rPr lang="cs-CZ" sz="2000" dirty="0" err="1" smtClean="0"/>
              <a:t>Freunde</a:t>
            </a:r>
            <a:r>
              <a:rPr lang="cs-CZ" sz="2000" dirty="0" smtClean="0"/>
              <a:t>.</a:t>
            </a:r>
          </a:p>
          <a:p>
            <a:r>
              <a:rPr lang="cs-CZ" sz="2000" dirty="0" err="1" smtClean="0"/>
              <a:t>Er</a:t>
            </a:r>
            <a:r>
              <a:rPr lang="cs-CZ" sz="2000" dirty="0" smtClean="0"/>
              <a:t> ……………… (</a:t>
            </a:r>
            <a:r>
              <a:rPr lang="cs-CZ" sz="2000" dirty="0" err="1" smtClean="0"/>
              <a:t>besuchen</a:t>
            </a:r>
            <a:r>
              <a:rPr lang="cs-CZ" sz="2000" dirty="0" smtClean="0"/>
              <a:t>) </a:t>
            </a:r>
            <a:r>
              <a:rPr lang="cs-CZ" sz="2000" dirty="0" err="1" smtClean="0"/>
              <a:t>seine</a:t>
            </a:r>
            <a:r>
              <a:rPr lang="cs-CZ" sz="2000" dirty="0" smtClean="0"/>
              <a:t> </a:t>
            </a:r>
            <a:r>
              <a:rPr lang="cs-CZ" sz="2000" dirty="0" err="1" smtClean="0"/>
              <a:t>Freundin</a:t>
            </a:r>
            <a:r>
              <a:rPr lang="cs-CZ" sz="2000" dirty="0" smtClean="0"/>
              <a:t> </a:t>
            </a:r>
            <a:r>
              <a:rPr lang="cs-CZ" sz="2000" dirty="0" err="1" smtClean="0"/>
              <a:t>im</a:t>
            </a:r>
            <a:r>
              <a:rPr lang="cs-CZ" sz="2000" dirty="0" smtClean="0"/>
              <a:t> </a:t>
            </a:r>
            <a:r>
              <a:rPr lang="cs-CZ" sz="2000" dirty="0" err="1" smtClean="0"/>
              <a:t>Krankenhaus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916832"/>
            <a:ext cx="763284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Učebnice němčiny – Direkt 1, </a:t>
            </a:r>
            <a:r>
              <a:rPr lang="cs-CZ" sz="2000" dirty="0" err="1" smtClean="0"/>
              <a:t>nakladelství</a:t>
            </a:r>
            <a:r>
              <a:rPr lang="cs-CZ" sz="2000" dirty="0" smtClean="0"/>
              <a:t> </a:t>
            </a:r>
            <a:r>
              <a:rPr lang="cs-CZ" sz="2000" dirty="0" err="1" smtClean="0"/>
              <a:t>Klett</a:t>
            </a:r>
            <a:r>
              <a:rPr lang="cs-CZ" sz="2000" dirty="0" smtClean="0"/>
              <a:t>, autoři : Motta, </a:t>
            </a:r>
            <a:r>
              <a:rPr lang="cs-CZ" sz="2000" dirty="0" err="1" smtClean="0"/>
              <a:t>Cwikowska</a:t>
            </a:r>
            <a:r>
              <a:rPr lang="cs-CZ" sz="2000" dirty="0" smtClean="0"/>
              <a:t>, Vomáčková</a:t>
            </a:r>
          </a:p>
          <a:p>
            <a:endParaRPr lang="cs-CZ" sz="2000" dirty="0" smtClean="0"/>
          </a:p>
          <a:p>
            <a:r>
              <a:rPr lang="cs-CZ" sz="2000" dirty="0" smtClean="0"/>
              <a:t>Obrázky čerpány z aplikace </a:t>
            </a:r>
            <a:r>
              <a:rPr lang="cs-CZ" sz="2000" dirty="0" err="1" smtClean="0"/>
              <a:t>Clipart</a:t>
            </a:r>
            <a:r>
              <a:rPr lang="cs-CZ" sz="2000" dirty="0" smtClean="0"/>
              <a:t>, součásti programu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 marL="285750" indent="-285750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825</TotalTime>
  <Words>695</Words>
  <Application>Microsoft Office PowerPoint</Application>
  <PresentationFormat>Předvádění na obrazovce (4:3)</PresentationFormat>
  <Paragraphs>175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Pracovna</cp:lastModifiedBy>
  <cp:revision>61</cp:revision>
  <dcterms:created xsi:type="dcterms:W3CDTF">2010-11-01T23:40:31Z</dcterms:created>
  <dcterms:modified xsi:type="dcterms:W3CDTF">2013-08-09T11:18:37Z</dcterms:modified>
</cp:coreProperties>
</file>