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64" r:id="rId4"/>
    <p:sldId id="269" r:id="rId5"/>
    <p:sldId id="270" r:id="rId6"/>
    <p:sldId id="271" r:id="rId7"/>
    <p:sldId id="259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62" y="12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78494915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Perfektum, příčestí minulé, </a:t>
                      </a:r>
                      <a:r>
                        <a:rPr lang="cs-CZ" sz="1200" dirty="0" err="1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ge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-, </a:t>
                      </a:r>
                      <a:r>
                        <a:rPr lang="cs-CZ" sz="1200" dirty="0" err="1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verkauft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dirty="0" err="1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einverkauft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dirty="0" err="1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ge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dirty="0" err="1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kauft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Slovesa, minulý čas,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perfektum, příčestí minulé, </a:t>
                      </a:r>
                      <a:r>
                        <a:rPr lang="cs-CZ" sz="1200" kern="1200" baseline="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ge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+kořen+t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Německý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Vladimír Vašek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17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– 18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Příčestí minulé slabých sloves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VY_22_INOVACE_02_68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928013" y="-692626"/>
            <a:ext cx="5224892" cy="255454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/>
              <a:t>Příčestí minulé - perfektum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1988840"/>
            <a:ext cx="792088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Perfektum - </a:t>
            </a:r>
            <a:r>
              <a:rPr lang="cs-CZ" sz="2400" dirty="0" smtClean="0"/>
              <a:t>tvoří se pomocí pomocného slovesa v přítomném čase a </a:t>
            </a:r>
            <a:r>
              <a:rPr lang="cs-CZ" sz="2400" b="1" dirty="0" smtClean="0">
                <a:solidFill>
                  <a:srgbClr val="FF0000"/>
                </a:solidFill>
              </a:rPr>
              <a:t>příčestí minulého.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Příčestí minulé u slabých sloves - </a:t>
            </a:r>
            <a:r>
              <a:rPr lang="cs-CZ" sz="2000" dirty="0" smtClean="0"/>
              <a:t>vytvoří se pomocí předpony </a:t>
            </a:r>
            <a:r>
              <a:rPr lang="cs-CZ" sz="2000" b="1" dirty="0" err="1" smtClean="0">
                <a:solidFill>
                  <a:srgbClr val="FF0000"/>
                </a:solidFill>
              </a:rPr>
              <a:t>ge</a:t>
            </a:r>
            <a:r>
              <a:rPr lang="cs-CZ" sz="2000" b="1" dirty="0" smtClean="0">
                <a:solidFill>
                  <a:srgbClr val="FF0000"/>
                </a:solidFill>
              </a:rPr>
              <a:t>-</a:t>
            </a:r>
            <a:r>
              <a:rPr lang="cs-CZ" sz="2000" dirty="0" smtClean="0"/>
              <a:t> a přípony </a:t>
            </a:r>
            <a:r>
              <a:rPr lang="cs-CZ" sz="2000" b="1" dirty="0" smtClean="0">
                <a:solidFill>
                  <a:srgbClr val="FF0000"/>
                </a:solidFill>
              </a:rPr>
              <a:t>-t</a:t>
            </a:r>
            <a:r>
              <a:rPr lang="cs-CZ" sz="2000" dirty="0" smtClean="0"/>
              <a:t> nebo </a:t>
            </a:r>
            <a:r>
              <a:rPr lang="cs-CZ" sz="2000" b="1" dirty="0" smtClean="0">
                <a:solidFill>
                  <a:srgbClr val="FF0000"/>
                </a:solidFill>
              </a:rPr>
              <a:t>-</a:t>
            </a:r>
            <a:r>
              <a:rPr lang="cs-CZ" sz="2000" b="1" dirty="0" err="1" smtClean="0">
                <a:solidFill>
                  <a:srgbClr val="0070C0"/>
                </a:solidFill>
              </a:rPr>
              <a:t>e</a:t>
            </a:r>
            <a:r>
              <a:rPr lang="cs-CZ" sz="2000" b="1" dirty="0" err="1" smtClean="0">
                <a:solidFill>
                  <a:srgbClr val="FF0000"/>
                </a:solidFill>
              </a:rPr>
              <a:t>t</a:t>
            </a:r>
            <a:r>
              <a:rPr lang="cs-CZ" sz="2000" dirty="0" smtClean="0"/>
              <a:t> (u sloves končících na -</a:t>
            </a:r>
            <a:r>
              <a:rPr lang="cs-CZ" sz="2000" dirty="0" smtClean="0">
                <a:solidFill>
                  <a:srgbClr val="FF0000"/>
                </a:solidFill>
              </a:rPr>
              <a:t>t</a:t>
            </a:r>
            <a:r>
              <a:rPr lang="cs-CZ" sz="2000" dirty="0" smtClean="0"/>
              <a:t> nebo -</a:t>
            </a:r>
            <a:r>
              <a:rPr lang="cs-CZ" sz="2000" dirty="0" smtClean="0">
                <a:solidFill>
                  <a:srgbClr val="FF0000"/>
                </a:solidFill>
              </a:rPr>
              <a:t>d</a:t>
            </a:r>
            <a:r>
              <a:rPr lang="cs-CZ" sz="2000" dirty="0" smtClean="0"/>
              <a:t>)</a:t>
            </a:r>
          </a:p>
          <a:p>
            <a:r>
              <a:rPr lang="cs-CZ" sz="2000" b="1" dirty="0" smtClean="0"/>
              <a:t>Příčestí minulé u silných sloves – </a:t>
            </a:r>
            <a:r>
              <a:rPr lang="cs-CZ" sz="2000" dirty="0" smtClean="0"/>
              <a:t>má koncovku -</a:t>
            </a:r>
            <a:r>
              <a:rPr lang="cs-CZ" sz="2000" b="1" dirty="0" err="1" smtClean="0">
                <a:solidFill>
                  <a:srgbClr val="FF0000"/>
                </a:solidFill>
              </a:rPr>
              <a:t>en</a:t>
            </a:r>
            <a:r>
              <a:rPr lang="cs-CZ" sz="2000" b="1" dirty="0" smtClean="0">
                <a:solidFill>
                  <a:srgbClr val="FF0000"/>
                </a:solidFill>
              </a:rPr>
              <a:t> (</a:t>
            </a:r>
            <a:r>
              <a:rPr lang="cs-CZ" sz="2000" b="1" dirty="0" err="1" smtClean="0">
                <a:solidFill>
                  <a:srgbClr val="FF0000"/>
                </a:solidFill>
              </a:rPr>
              <a:t>gekommen</a:t>
            </a:r>
            <a:r>
              <a:rPr lang="cs-CZ" sz="2000" b="1" dirty="0" smtClean="0">
                <a:solidFill>
                  <a:srgbClr val="FF0000"/>
                </a:solidFill>
              </a:rPr>
              <a:t>,</a:t>
            </a:r>
            <a:r>
              <a:rPr lang="cs-CZ" sz="2000" b="1" dirty="0" err="1" smtClean="0">
                <a:solidFill>
                  <a:srgbClr val="FF0000"/>
                </a:solidFill>
              </a:rPr>
              <a:t>gefahren</a:t>
            </a:r>
            <a:r>
              <a:rPr lang="cs-CZ" sz="2000" b="1" dirty="0" smtClean="0">
                <a:solidFill>
                  <a:srgbClr val="FF0000"/>
                </a:solidFill>
              </a:rPr>
              <a:t>).</a:t>
            </a:r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1475656" y="4437112"/>
          <a:ext cx="6096001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4216"/>
                <a:gridCol w="1728192"/>
                <a:gridCol w="242359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Ge</a:t>
                      </a:r>
                      <a:r>
                        <a:rPr lang="cs-CZ" dirty="0" smtClean="0"/>
                        <a:t> + kořen + 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Ge</a:t>
                      </a:r>
                      <a:r>
                        <a:rPr lang="cs-CZ" dirty="0" smtClean="0"/>
                        <a:t> + mach</a:t>
                      </a:r>
                      <a:r>
                        <a:rPr lang="cs-CZ" baseline="0" dirty="0" smtClean="0"/>
                        <a:t> + 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gemacht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928013" y="-692626"/>
            <a:ext cx="5224892" cy="255454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/>
              <a:t>Příčestí minulé - perfektum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1988840"/>
            <a:ext cx="792088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b="1" dirty="0" smtClean="0"/>
          </a:p>
          <a:p>
            <a:pPr marL="457200" indent="-457200" algn="ctr"/>
            <a:r>
              <a:rPr lang="cs-CZ" sz="2000" b="1" dirty="0" smtClean="0"/>
              <a:t>Tvorba příčestí minulého u slabých sloves :</a:t>
            </a:r>
          </a:p>
          <a:p>
            <a:pPr marL="457200" indent="-457200">
              <a:buAutoNum type="arabicPeriod"/>
            </a:pPr>
            <a:r>
              <a:rPr lang="cs-CZ" sz="2000" b="1" dirty="0" smtClean="0"/>
              <a:t>Klasická slovesa – machen, </a:t>
            </a:r>
            <a:r>
              <a:rPr lang="cs-CZ" sz="2000" b="1" dirty="0" err="1" smtClean="0"/>
              <a:t>kochen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kaufen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heissen</a:t>
            </a:r>
            <a:r>
              <a:rPr lang="cs-CZ" sz="2000" b="1" dirty="0" smtClean="0"/>
              <a:t>, atd.</a:t>
            </a:r>
          </a:p>
          <a:p>
            <a:pPr marL="457200" indent="-457200"/>
            <a:r>
              <a:rPr lang="cs-CZ" sz="2000" b="1" dirty="0" smtClean="0"/>
              <a:t> </a:t>
            </a:r>
          </a:p>
          <a:p>
            <a:pPr marL="457200" indent="-457200" algn="ctr"/>
            <a:endParaRPr lang="cs-CZ" sz="2000" b="1" dirty="0" smtClean="0"/>
          </a:p>
          <a:p>
            <a:pPr marL="457200" indent="-457200" algn="ctr"/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b="1" dirty="0" smtClean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1475656" y="3068960"/>
          <a:ext cx="609600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Ge</a:t>
                      </a:r>
                      <a:r>
                        <a:rPr lang="cs-CZ" dirty="0" smtClean="0"/>
                        <a:t> + kořen</a:t>
                      </a:r>
                      <a:r>
                        <a:rPr lang="cs-CZ" baseline="0" dirty="0" smtClean="0"/>
                        <a:t> + 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Ge</a:t>
                      </a:r>
                      <a:r>
                        <a:rPr lang="cs-CZ" dirty="0" smtClean="0"/>
                        <a:t> + mach + 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gemacht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Ge</a:t>
                      </a:r>
                      <a:r>
                        <a:rPr lang="cs-CZ" dirty="0" smtClean="0"/>
                        <a:t> + </a:t>
                      </a:r>
                      <a:r>
                        <a:rPr lang="cs-CZ" dirty="0" err="1" smtClean="0"/>
                        <a:t>koch</a:t>
                      </a:r>
                      <a:r>
                        <a:rPr lang="cs-CZ" dirty="0" smtClean="0"/>
                        <a:t> +</a:t>
                      </a:r>
                      <a:r>
                        <a:rPr lang="cs-CZ" baseline="0" dirty="0" smtClean="0"/>
                        <a:t> 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gekocht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Ge</a:t>
                      </a:r>
                      <a:r>
                        <a:rPr lang="cs-CZ" dirty="0" smtClean="0"/>
                        <a:t> +</a:t>
                      </a:r>
                      <a:r>
                        <a:rPr lang="cs-CZ" baseline="0" dirty="0" smtClean="0"/>
                        <a:t> kauf + 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gekauft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Ge</a:t>
                      </a:r>
                      <a:r>
                        <a:rPr lang="cs-CZ" dirty="0" smtClean="0"/>
                        <a:t> + </a:t>
                      </a:r>
                      <a:r>
                        <a:rPr lang="cs-CZ" dirty="0" err="1" smtClean="0"/>
                        <a:t>heiss</a:t>
                      </a:r>
                      <a:r>
                        <a:rPr lang="cs-CZ" dirty="0" smtClean="0"/>
                        <a:t> + 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geheisst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Pracovna\AppData\Local\Microsoft\Windows\Temporary Internet Files\Content.IE5\CHWIW0PM\MP90044219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4725144"/>
            <a:ext cx="1512168" cy="1008112"/>
          </a:xfrm>
          <a:prstGeom prst="rect">
            <a:avLst/>
          </a:prstGeom>
          <a:noFill/>
        </p:spPr>
      </p:pic>
      <p:pic>
        <p:nvPicPr>
          <p:cNvPr id="1030" name="Picture 6" descr="C:\Users\Pracovna\AppData\Local\Microsoft\Windows\Temporary Internet Files\Content.IE5\MF7ETGFB\MC900441493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6056" y="4653136"/>
            <a:ext cx="1080120" cy="10801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928013" y="-692626"/>
            <a:ext cx="5224892" cy="255454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/>
              <a:t>Příčestí minulé - perfektum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1988840"/>
            <a:ext cx="792088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b="1" dirty="0" smtClean="0"/>
          </a:p>
          <a:p>
            <a:pPr marL="457200" indent="-457200" algn="ctr"/>
            <a:r>
              <a:rPr lang="cs-CZ" sz="2000" b="1" dirty="0" smtClean="0"/>
              <a:t>Tvorba příčestí minulého u slabých sloves :</a:t>
            </a:r>
          </a:p>
          <a:p>
            <a:pPr marL="457200" indent="-457200"/>
            <a:r>
              <a:rPr lang="cs-CZ" sz="2000" b="1" dirty="0" smtClean="0"/>
              <a:t>2. Slovesa s odlučitelnou předponou – </a:t>
            </a:r>
            <a:r>
              <a:rPr lang="cs-CZ" sz="2000" b="1" dirty="0" err="1" smtClean="0"/>
              <a:t>zumachen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aufmachen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einkaufen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aufpassen</a:t>
            </a:r>
            <a:r>
              <a:rPr lang="cs-CZ" sz="2000" b="1" dirty="0" smtClean="0"/>
              <a:t>, atd.</a:t>
            </a:r>
          </a:p>
          <a:p>
            <a:pPr marL="457200" indent="-457200"/>
            <a:r>
              <a:rPr lang="cs-CZ" sz="2000" b="1" dirty="0" smtClean="0"/>
              <a:t> </a:t>
            </a:r>
          </a:p>
          <a:p>
            <a:pPr marL="457200" indent="-457200" algn="ctr"/>
            <a:endParaRPr lang="cs-CZ" sz="2000" b="1" dirty="0" smtClean="0"/>
          </a:p>
          <a:p>
            <a:pPr marL="457200" indent="-457200" algn="ctr"/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b="1" dirty="0" smtClean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1475656" y="3501008"/>
          <a:ext cx="6096000" cy="175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Odluč.</a:t>
                      </a:r>
                      <a:r>
                        <a:rPr lang="cs-CZ" dirty="0" err="1" smtClean="0"/>
                        <a:t>předp</a:t>
                      </a:r>
                      <a:r>
                        <a:rPr lang="cs-CZ" dirty="0" smtClean="0"/>
                        <a:t>. + </a:t>
                      </a:r>
                      <a:r>
                        <a:rPr lang="cs-CZ" dirty="0" err="1" smtClean="0"/>
                        <a:t>ge</a:t>
                      </a:r>
                      <a:r>
                        <a:rPr lang="cs-CZ" baseline="0" dirty="0" smtClean="0"/>
                        <a:t> +</a:t>
                      </a:r>
                    </a:p>
                    <a:p>
                      <a:r>
                        <a:rPr lang="cs-CZ" baseline="0" dirty="0" smtClean="0"/>
                        <a:t>kořen + 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zu</a:t>
                      </a:r>
                      <a:r>
                        <a:rPr lang="cs-CZ" dirty="0" smtClean="0"/>
                        <a:t> + </a:t>
                      </a:r>
                      <a:r>
                        <a:rPr lang="cs-CZ" dirty="0" err="1" smtClean="0"/>
                        <a:t>ge</a:t>
                      </a:r>
                      <a:r>
                        <a:rPr lang="cs-CZ" dirty="0" smtClean="0"/>
                        <a:t> + mach + 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zugemacht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Auf</a:t>
                      </a:r>
                      <a:r>
                        <a:rPr lang="cs-CZ" dirty="0" smtClean="0"/>
                        <a:t> + </a:t>
                      </a:r>
                      <a:r>
                        <a:rPr lang="cs-CZ" dirty="0" err="1" smtClean="0"/>
                        <a:t>ge</a:t>
                      </a:r>
                      <a:r>
                        <a:rPr lang="cs-CZ" dirty="0" smtClean="0"/>
                        <a:t> + mach +</a:t>
                      </a:r>
                      <a:r>
                        <a:rPr lang="cs-CZ" baseline="0" dirty="0" smtClean="0"/>
                        <a:t> 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aufgemacht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Ein</a:t>
                      </a:r>
                      <a:r>
                        <a:rPr lang="cs-CZ" dirty="0" smtClean="0"/>
                        <a:t> + </a:t>
                      </a:r>
                      <a:r>
                        <a:rPr lang="cs-CZ" dirty="0" err="1" smtClean="0"/>
                        <a:t>ge</a:t>
                      </a:r>
                      <a:r>
                        <a:rPr lang="cs-CZ" dirty="0" smtClean="0"/>
                        <a:t> + kauf + 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eingekauft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Auf</a:t>
                      </a:r>
                      <a:r>
                        <a:rPr lang="cs-CZ" dirty="0" smtClean="0"/>
                        <a:t> + </a:t>
                      </a:r>
                      <a:r>
                        <a:rPr lang="cs-CZ" dirty="0" err="1" smtClean="0"/>
                        <a:t>ge</a:t>
                      </a:r>
                      <a:r>
                        <a:rPr lang="cs-CZ" dirty="0" smtClean="0"/>
                        <a:t> + </a:t>
                      </a:r>
                      <a:r>
                        <a:rPr lang="cs-CZ" dirty="0" err="1" smtClean="0"/>
                        <a:t>pass</a:t>
                      </a:r>
                      <a:r>
                        <a:rPr lang="cs-CZ" dirty="0" smtClean="0"/>
                        <a:t> + 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aufgepasst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928013" y="-692626"/>
            <a:ext cx="5224892" cy="255454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/>
              <a:t>Příčestí minulé - perfektum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1772816"/>
            <a:ext cx="792088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b="1" dirty="0" smtClean="0"/>
          </a:p>
          <a:p>
            <a:pPr marL="457200" indent="-457200" algn="ctr"/>
            <a:r>
              <a:rPr lang="cs-CZ" sz="2000" b="1" dirty="0" smtClean="0"/>
              <a:t>Tvorba příčestí minulého u slabých sloves :</a:t>
            </a:r>
          </a:p>
          <a:p>
            <a:pPr marL="457200" indent="-457200"/>
            <a:r>
              <a:rPr lang="cs-CZ" sz="2000" b="1" dirty="0" smtClean="0"/>
              <a:t>3. Slovesa s neodlučitelnou předponou – </a:t>
            </a:r>
            <a:r>
              <a:rPr lang="cs-CZ" sz="2000" b="1" dirty="0" err="1" smtClean="0"/>
              <a:t>besuchen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entschuldigen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erzählen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begleiten</a:t>
            </a:r>
            <a:r>
              <a:rPr lang="cs-CZ" sz="2000" b="1" dirty="0" smtClean="0"/>
              <a:t>, atd. (Neodlučitelné předpony jsou : </a:t>
            </a:r>
          </a:p>
          <a:p>
            <a:pPr marL="457200" indent="-457200"/>
            <a:r>
              <a:rPr lang="cs-CZ" sz="2000" b="1" dirty="0" smtClean="0"/>
              <a:t>        </a:t>
            </a:r>
            <a:r>
              <a:rPr lang="cs-CZ" sz="2000" b="1" dirty="0" err="1" smtClean="0"/>
              <a:t>be</a:t>
            </a:r>
            <a:r>
              <a:rPr lang="cs-CZ" sz="2000" b="1" dirty="0" smtClean="0"/>
              <a:t>-, </a:t>
            </a:r>
            <a:r>
              <a:rPr lang="cs-CZ" sz="2000" b="1" dirty="0" err="1" smtClean="0"/>
              <a:t>ge</a:t>
            </a:r>
            <a:r>
              <a:rPr lang="cs-CZ" sz="2000" b="1" dirty="0" smtClean="0"/>
              <a:t>-, </a:t>
            </a:r>
            <a:r>
              <a:rPr lang="cs-CZ" sz="2000" b="1" dirty="0" err="1" smtClean="0"/>
              <a:t>ent</a:t>
            </a:r>
            <a:r>
              <a:rPr lang="cs-CZ" sz="2000" b="1" dirty="0" smtClean="0"/>
              <a:t>-, </a:t>
            </a:r>
            <a:r>
              <a:rPr lang="cs-CZ" sz="2000" b="1" dirty="0" err="1" smtClean="0"/>
              <a:t>emp</a:t>
            </a:r>
            <a:r>
              <a:rPr lang="cs-CZ" sz="2000" b="1" dirty="0" smtClean="0"/>
              <a:t>-, </a:t>
            </a:r>
            <a:r>
              <a:rPr lang="cs-CZ" sz="2000" b="1" dirty="0" err="1" smtClean="0"/>
              <a:t>er</a:t>
            </a:r>
            <a:r>
              <a:rPr lang="cs-CZ" sz="2000" b="1" dirty="0" smtClean="0"/>
              <a:t>-, </a:t>
            </a:r>
            <a:r>
              <a:rPr lang="cs-CZ" sz="2000" b="1" dirty="0" err="1" smtClean="0"/>
              <a:t>ver</a:t>
            </a:r>
            <a:r>
              <a:rPr lang="cs-CZ" sz="2000" b="1" dirty="0" smtClean="0"/>
              <a:t>- </a:t>
            </a:r>
            <a:r>
              <a:rPr lang="cs-CZ" sz="2000" b="1" dirty="0" err="1" smtClean="0"/>
              <a:t>zer</a:t>
            </a:r>
            <a:r>
              <a:rPr lang="cs-CZ" sz="2000" b="1" dirty="0" smtClean="0"/>
              <a:t>-). U těchto sloves se </a:t>
            </a:r>
            <a:r>
              <a:rPr lang="cs-CZ" sz="2000" b="1" dirty="0" smtClean="0">
                <a:solidFill>
                  <a:srgbClr val="FF0000"/>
                </a:solidFill>
              </a:rPr>
              <a:t>NEDÁVÁ </a:t>
            </a:r>
            <a:r>
              <a:rPr lang="cs-CZ" sz="2000" b="1" dirty="0" smtClean="0"/>
              <a:t>předpona </a:t>
            </a:r>
            <a:r>
              <a:rPr lang="cs-CZ" sz="2000" b="1" dirty="0" err="1" smtClean="0">
                <a:solidFill>
                  <a:srgbClr val="FF0000"/>
                </a:solidFill>
              </a:rPr>
              <a:t>ge</a:t>
            </a:r>
            <a:r>
              <a:rPr lang="cs-CZ" sz="2000" b="1" dirty="0" smtClean="0">
                <a:solidFill>
                  <a:srgbClr val="FF0000"/>
                </a:solidFill>
              </a:rPr>
              <a:t>-</a:t>
            </a:r>
            <a:r>
              <a:rPr lang="cs-CZ" sz="2000" b="1" dirty="0" smtClean="0"/>
              <a:t>, ale pouze kořen slova + t</a:t>
            </a:r>
          </a:p>
          <a:p>
            <a:pPr marL="457200" indent="-457200"/>
            <a:r>
              <a:rPr lang="cs-CZ" sz="2000" b="1" dirty="0" smtClean="0"/>
              <a:t> </a:t>
            </a:r>
          </a:p>
          <a:p>
            <a:pPr marL="457200" indent="-457200" algn="ctr"/>
            <a:endParaRPr lang="cs-CZ" sz="2000" b="1" dirty="0" smtClean="0"/>
          </a:p>
          <a:p>
            <a:pPr marL="457200" indent="-457200" algn="ctr"/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b="1" dirty="0" smtClean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1331640" y="3789040"/>
          <a:ext cx="609600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 kořen + 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besuch</a:t>
                      </a:r>
                      <a:r>
                        <a:rPr lang="cs-CZ" dirty="0" smtClean="0"/>
                        <a:t> + 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besucht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entschuldig</a:t>
                      </a:r>
                      <a:r>
                        <a:rPr lang="cs-CZ" dirty="0" smtClean="0"/>
                        <a:t> +</a:t>
                      </a:r>
                      <a:r>
                        <a:rPr lang="cs-CZ" baseline="0" dirty="0" smtClean="0"/>
                        <a:t> 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entschuldigt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erzähl</a:t>
                      </a:r>
                      <a:r>
                        <a:rPr lang="cs-CZ" dirty="0" smtClean="0"/>
                        <a:t> + 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erzählt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beglei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t</a:t>
                      </a:r>
                      <a:r>
                        <a:rPr lang="cs-CZ" dirty="0" smtClean="0"/>
                        <a:t> + </a:t>
                      </a:r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(e)</a:t>
                      </a:r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beglei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t</a:t>
                      </a:r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e</a:t>
                      </a:r>
                      <a:r>
                        <a:rPr lang="cs-CZ" dirty="0" err="1" smtClean="0"/>
                        <a:t>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928013" y="-692626"/>
            <a:ext cx="5224892" cy="255454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/>
              <a:t>Příčestí minulé - perfektum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1772816"/>
            <a:ext cx="792088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b="1" dirty="0" smtClean="0"/>
          </a:p>
          <a:p>
            <a:pPr marL="457200" indent="-457200" algn="ctr"/>
            <a:r>
              <a:rPr lang="cs-CZ" sz="2000" b="1" dirty="0" smtClean="0"/>
              <a:t>Tvorba příčestí minulého u slabých sloves :</a:t>
            </a:r>
          </a:p>
          <a:p>
            <a:pPr marL="457200" indent="-457200"/>
            <a:r>
              <a:rPr lang="cs-CZ" sz="2000" b="1" dirty="0" smtClean="0"/>
              <a:t>4. Slovesa končící skupinou –</a:t>
            </a:r>
            <a:r>
              <a:rPr lang="cs-CZ" sz="2000" b="1" dirty="0" err="1" smtClean="0"/>
              <a:t>ieren</a:t>
            </a:r>
            <a:r>
              <a:rPr lang="cs-CZ" sz="2000" b="1" dirty="0" smtClean="0"/>
              <a:t> : </a:t>
            </a:r>
            <a:r>
              <a:rPr lang="cs-CZ" sz="2000" b="1" dirty="0" err="1" smtClean="0"/>
              <a:t>studieren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reparieren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fotografieren</a:t>
            </a:r>
            <a:r>
              <a:rPr lang="cs-CZ" sz="2000" b="1" dirty="0" smtClean="0"/>
              <a:t>, atd.  U těchto sloves se </a:t>
            </a:r>
            <a:r>
              <a:rPr lang="cs-CZ" sz="2000" b="1" dirty="0" smtClean="0">
                <a:solidFill>
                  <a:srgbClr val="FF0000"/>
                </a:solidFill>
              </a:rPr>
              <a:t>NEDÁVÁ </a:t>
            </a:r>
            <a:r>
              <a:rPr lang="cs-CZ" sz="2000" b="1" dirty="0" smtClean="0"/>
              <a:t>předpona </a:t>
            </a:r>
            <a:r>
              <a:rPr lang="cs-CZ" sz="2000" b="1" dirty="0" err="1" smtClean="0">
                <a:solidFill>
                  <a:srgbClr val="FF0000"/>
                </a:solidFill>
              </a:rPr>
              <a:t>ge</a:t>
            </a:r>
            <a:r>
              <a:rPr lang="cs-CZ" sz="2000" b="1" dirty="0" smtClean="0">
                <a:solidFill>
                  <a:srgbClr val="FF0000"/>
                </a:solidFill>
              </a:rPr>
              <a:t>-</a:t>
            </a:r>
            <a:r>
              <a:rPr lang="cs-CZ" sz="2000" b="1" dirty="0" smtClean="0"/>
              <a:t>, ale pouze kořen slova + t</a:t>
            </a:r>
          </a:p>
          <a:p>
            <a:pPr marL="457200" indent="-457200"/>
            <a:r>
              <a:rPr lang="cs-CZ" sz="2000" b="1" dirty="0" smtClean="0"/>
              <a:t> </a:t>
            </a:r>
          </a:p>
          <a:p>
            <a:pPr marL="457200" indent="-457200" algn="ctr"/>
            <a:endParaRPr lang="cs-CZ" sz="2000" b="1" dirty="0" smtClean="0"/>
          </a:p>
          <a:p>
            <a:pPr marL="457200" indent="-457200" algn="ctr"/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b="1" dirty="0" smtClean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1691680" y="3284984"/>
          <a:ext cx="6096000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 kořen + 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studier</a:t>
                      </a:r>
                      <a:r>
                        <a:rPr lang="cs-CZ" dirty="0" smtClean="0"/>
                        <a:t> + 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studiert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reparier</a:t>
                      </a:r>
                      <a:r>
                        <a:rPr lang="cs-CZ" dirty="0" smtClean="0"/>
                        <a:t> +</a:t>
                      </a:r>
                      <a:r>
                        <a:rPr lang="cs-CZ" baseline="0" dirty="0" smtClean="0"/>
                        <a:t> 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repariert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fotografier</a:t>
                      </a:r>
                      <a:r>
                        <a:rPr lang="cs-CZ" dirty="0" smtClean="0"/>
                        <a:t> + 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fotografiert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C:\Users\Pracovna\AppData\Local\Microsoft\Windows\Temporary Internet Files\Content.IE5\ZA3WJWZ3\MC9003974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19655" y="4581128"/>
            <a:ext cx="1186314" cy="120175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765265"/>
            <a:ext cx="7632848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Vytvořte příčestí minulé od následujících sloves:</a:t>
            </a:r>
          </a:p>
          <a:p>
            <a:endParaRPr lang="cs-CZ" sz="2000" dirty="0" smtClean="0"/>
          </a:p>
          <a:p>
            <a:r>
              <a:rPr lang="cs-CZ" sz="2000" dirty="0" err="1" smtClean="0"/>
              <a:t>Spielen</a:t>
            </a:r>
            <a:r>
              <a:rPr lang="cs-CZ" sz="2000" dirty="0" smtClean="0"/>
              <a:t> ……………………		</a:t>
            </a:r>
            <a:r>
              <a:rPr lang="cs-CZ" sz="2000" dirty="0" err="1" smtClean="0"/>
              <a:t>Kaufen</a:t>
            </a:r>
            <a:r>
              <a:rPr lang="cs-CZ" sz="2000" dirty="0" smtClean="0"/>
              <a:t> ………………………….</a:t>
            </a:r>
          </a:p>
          <a:p>
            <a:r>
              <a:rPr lang="cs-CZ" sz="2000" dirty="0" err="1" smtClean="0"/>
              <a:t>Rauchen</a:t>
            </a:r>
            <a:r>
              <a:rPr lang="cs-CZ" sz="2000" dirty="0" smtClean="0"/>
              <a:t> …………………		</a:t>
            </a:r>
            <a:r>
              <a:rPr lang="cs-CZ" sz="2000" dirty="0" err="1" smtClean="0"/>
              <a:t>Lernen</a:t>
            </a:r>
            <a:r>
              <a:rPr lang="cs-CZ" sz="2000" dirty="0" smtClean="0"/>
              <a:t> ………………………….</a:t>
            </a:r>
          </a:p>
          <a:p>
            <a:r>
              <a:rPr lang="cs-CZ" sz="2000" dirty="0" err="1" smtClean="0"/>
              <a:t>Basteln</a:t>
            </a:r>
            <a:r>
              <a:rPr lang="cs-CZ" sz="2000" dirty="0" smtClean="0"/>
              <a:t> …………………..		</a:t>
            </a:r>
            <a:r>
              <a:rPr lang="cs-CZ" sz="2000" dirty="0" err="1" smtClean="0"/>
              <a:t>Heissen</a:t>
            </a:r>
            <a:r>
              <a:rPr lang="cs-CZ" sz="2000" dirty="0" smtClean="0"/>
              <a:t> ………………………..</a:t>
            </a:r>
          </a:p>
          <a:p>
            <a:r>
              <a:rPr lang="cs-CZ" sz="2000" dirty="0" err="1" smtClean="0"/>
              <a:t>Warten</a:t>
            </a:r>
            <a:r>
              <a:rPr lang="cs-CZ" sz="2000" dirty="0" smtClean="0"/>
              <a:t> …………………..		</a:t>
            </a:r>
            <a:r>
              <a:rPr lang="cs-CZ" sz="2000" dirty="0" err="1" smtClean="0"/>
              <a:t>Arbeiten</a:t>
            </a:r>
            <a:r>
              <a:rPr lang="cs-CZ" sz="2000" dirty="0" smtClean="0"/>
              <a:t> ……………………….</a:t>
            </a:r>
          </a:p>
          <a:p>
            <a:r>
              <a:rPr lang="cs-CZ" sz="2000" dirty="0" err="1" smtClean="0"/>
              <a:t>Rechnen</a:t>
            </a:r>
            <a:r>
              <a:rPr lang="cs-CZ" sz="2000" dirty="0" smtClean="0"/>
              <a:t> …………………		Machen ………………………..</a:t>
            </a:r>
          </a:p>
          <a:p>
            <a:r>
              <a:rPr lang="cs-CZ" sz="2000" dirty="0" err="1" smtClean="0"/>
              <a:t>Verkaufen</a:t>
            </a:r>
            <a:r>
              <a:rPr lang="cs-CZ" sz="2000" dirty="0" smtClean="0"/>
              <a:t> ………………		</a:t>
            </a:r>
            <a:r>
              <a:rPr lang="cs-CZ" sz="2000" dirty="0" err="1" smtClean="0"/>
              <a:t>Gehören</a:t>
            </a:r>
            <a:r>
              <a:rPr lang="cs-CZ" sz="2000" dirty="0" smtClean="0"/>
              <a:t> ……………………….</a:t>
            </a:r>
          </a:p>
          <a:p>
            <a:r>
              <a:rPr lang="cs-CZ" sz="2000" dirty="0" err="1" smtClean="0"/>
              <a:t>Passieren</a:t>
            </a:r>
            <a:r>
              <a:rPr lang="cs-CZ" sz="2000" dirty="0" smtClean="0"/>
              <a:t> ……………….		</a:t>
            </a:r>
            <a:r>
              <a:rPr lang="cs-CZ" sz="2000" dirty="0" err="1" smtClean="0"/>
              <a:t>Besuchen</a:t>
            </a:r>
            <a:r>
              <a:rPr lang="cs-CZ" sz="2000" dirty="0" smtClean="0"/>
              <a:t> ……………………..</a:t>
            </a:r>
          </a:p>
          <a:p>
            <a:endParaRPr lang="cs-CZ" sz="2000" dirty="0" smtClean="0"/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xmlns="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916832"/>
            <a:ext cx="763284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Učebnice němčiny – Direkt 1, </a:t>
            </a:r>
            <a:r>
              <a:rPr lang="cs-CZ" sz="2000" dirty="0" err="1" smtClean="0"/>
              <a:t>nakladelství</a:t>
            </a:r>
            <a:r>
              <a:rPr lang="cs-CZ" sz="2000" dirty="0" smtClean="0"/>
              <a:t> </a:t>
            </a:r>
            <a:r>
              <a:rPr lang="cs-CZ" sz="2000" dirty="0" err="1" smtClean="0"/>
              <a:t>Klett</a:t>
            </a:r>
            <a:r>
              <a:rPr lang="cs-CZ" sz="2000" dirty="0" smtClean="0"/>
              <a:t>, autoři : Motta, </a:t>
            </a:r>
            <a:r>
              <a:rPr lang="cs-CZ" sz="2000" dirty="0" err="1" smtClean="0"/>
              <a:t>Cwikowska</a:t>
            </a:r>
            <a:r>
              <a:rPr lang="cs-CZ" sz="2000" dirty="0" smtClean="0"/>
              <a:t>, Vomáčková</a:t>
            </a:r>
          </a:p>
          <a:p>
            <a:endParaRPr lang="cs-CZ" sz="2000" dirty="0" smtClean="0"/>
          </a:p>
          <a:p>
            <a:r>
              <a:rPr lang="cs-CZ" sz="2000" dirty="0" smtClean="0"/>
              <a:t>Obrázky čerpány z aplikace </a:t>
            </a:r>
            <a:r>
              <a:rPr lang="cs-CZ" sz="2000" dirty="0" err="1" smtClean="0"/>
              <a:t>Clipart</a:t>
            </a:r>
            <a:r>
              <a:rPr lang="cs-CZ" sz="2000" dirty="0" smtClean="0"/>
              <a:t>, součásti programu </a:t>
            </a:r>
            <a:r>
              <a:rPr lang="cs-CZ" sz="2000" dirty="0" err="1" smtClean="0"/>
              <a:t>Powerpoint</a:t>
            </a:r>
            <a:r>
              <a:rPr lang="cs-CZ" sz="2000" dirty="0" smtClean="0"/>
              <a:t>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pPr marL="285750" indent="-285750"/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xmlns="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856</TotalTime>
  <Words>531</Words>
  <Application>Microsoft Office PowerPoint</Application>
  <PresentationFormat>Předvádění na obrazovce (4:3)</PresentationFormat>
  <Paragraphs>163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Pracovna</cp:lastModifiedBy>
  <cp:revision>66</cp:revision>
  <dcterms:created xsi:type="dcterms:W3CDTF">2010-11-01T23:40:31Z</dcterms:created>
  <dcterms:modified xsi:type="dcterms:W3CDTF">2013-08-09T11:24:59Z</dcterms:modified>
</cp:coreProperties>
</file>