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4" r:id="rId4"/>
    <p:sldId id="265" r:id="rId5"/>
    <p:sldId id="268" r:id="rId6"/>
    <p:sldId id="266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Perfektum slabých sloves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Slabá slovesa, pravidelná, slovesa, minulý čas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haben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sein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perfektum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17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Perfektum slabých sloves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VY_22_INOVACE_02_69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Perfektum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Minulý čas: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smtClean="0"/>
              <a:t>Préteritum – jedná se o jednoduchý minulý čas, který se používá v publicistickém stylu, souvislém vypravování, popisu a výkladu dějů v minulosti.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Perfektum</a:t>
            </a:r>
            <a:r>
              <a:rPr lang="cs-CZ" sz="2000" b="1" dirty="0" smtClean="0"/>
              <a:t> – složený minulý čas, který se používá v běžné hovorové řeči.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Plusquamperfektum – předminulý čas, který slouží k vyjádření dvou minulostí, které neproběhly současně.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Perfektum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Tvoří se pomocí pomocného slovesa v přítomném čase a </a:t>
            </a:r>
            <a:r>
              <a:rPr lang="cs-CZ" sz="2000" b="1" dirty="0" smtClean="0">
                <a:solidFill>
                  <a:srgbClr val="FF0000"/>
                </a:solidFill>
              </a:rPr>
              <a:t>příčestí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minulého.</a:t>
            </a:r>
            <a:r>
              <a:rPr lang="cs-CZ" sz="2000" b="1" dirty="0" smtClean="0"/>
              <a:t> Pomocným slovesem může být sloveso </a:t>
            </a:r>
            <a:r>
              <a:rPr lang="cs-CZ" sz="2000" b="1" i="1" dirty="0" err="1" smtClean="0">
                <a:solidFill>
                  <a:srgbClr val="0070C0"/>
                </a:solidFill>
              </a:rPr>
              <a:t>haben</a:t>
            </a:r>
            <a:r>
              <a:rPr lang="cs-CZ" sz="2000" b="1" dirty="0" smtClean="0">
                <a:solidFill>
                  <a:srgbClr val="0070C0"/>
                </a:solidFill>
              </a:rPr>
              <a:t> (mít)</a:t>
            </a:r>
            <a:r>
              <a:rPr lang="cs-CZ" sz="2000" b="1" dirty="0" smtClean="0"/>
              <a:t> nebo </a:t>
            </a:r>
            <a:r>
              <a:rPr lang="cs-CZ" sz="2000" b="1" i="1" dirty="0" err="1" smtClean="0">
                <a:solidFill>
                  <a:srgbClr val="0070C0"/>
                </a:solidFill>
              </a:rPr>
              <a:t>sein</a:t>
            </a:r>
            <a:r>
              <a:rPr lang="cs-CZ" sz="2000" b="1" dirty="0" smtClean="0">
                <a:solidFill>
                  <a:srgbClr val="0070C0"/>
                </a:solidFill>
              </a:rPr>
              <a:t> (být). </a:t>
            </a:r>
            <a:r>
              <a:rPr lang="cs-CZ" sz="2000" b="1" dirty="0" smtClean="0"/>
              <a:t>Ve většině případů se používá sloveso </a:t>
            </a:r>
            <a:r>
              <a:rPr lang="cs-CZ" sz="2000" b="1" i="1" dirty="0" err="1" smtClean="0"/>
              <a:t>haben</a:t>
            </a:r>
            <a:r>
              <a:rPr lang="cs-CZ" sz="2000" b="1" dirty="0" smtClean="0"/>
              <a:t>. Pomocné sloveso </a:t>
            </a:r>
            <a:r>
              <a:rPr lang="cs-CZ" sz="2000" b="1" i="1" dirty="0" err="1" smtClean="0"/>
              <a:t>sein</a:t>
            </a:r>
            <a:r>
              <a:rPr lang="cs-CZ" sz="2000" b="1" dirty="0" smtClean="0"/>
              <a:t> se používá u sloves, která vyjadřují pohyb nebo změnu stavu. Významové sloveso v příčestí minulém se umisťuje na konec věty. 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="1" dirty="0" smtClean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475656" y="4365104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Pomocné 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Haben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Ge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+ mach + t</a:t>
                      </a:r>
                    </a:p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Ge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+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reis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+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sein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Perfektum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Například : Sloveso machen</a:t>
            </a:r>
          </a:p>
          <a:p>
            <a:pPr marL="457200" indent="-457200"/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55577" y="2708920"/>
          <a:ext cx="6912768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7"/>
                <a:gridCol w="1296144"/>
                <a:gridCol w="2124237"/>
                <a:gridCol w="16201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Perfektum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Perfektum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 dělal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haben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jsme dělali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 jsi dělal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habt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dělali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 dělalo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haben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 dělali,y,a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 dělala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haben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dělal,i,y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es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hat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gemacht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ono dělalo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Perfektum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Například : Sloveso </a:t>
            </a:r>
            <a:r>
              <a:rPr lang="cs-CZ" sz="2000" b="1" dirty="0" err="1" smtClean="0"/>
              <a:t>reisen</a:t>
            </a:r>
            <a:r>
              <a:rPr lang="cs-CZ" sz="2000" b="1" dirty="0" smtClean="0"/>
              <a:t> (pohybové sloveso) – jako pomocné se používá</a:t>
            </a:r>
          </a:p>
          <a:p>
            <a:pPr marL="457200" indent="-457200"/>
            <a:r>
              <a:rPr lang="cs-CZ" sz="2000" b="1" dirty="0" smtClean="0"/>
              <a:t>sloveso „</a:t>
            </a:r>
            <a:r>
              <a:rPr lang="cs-CZ" sz="2000" b="1" dirty="0" err="1" smtClean="0"/>
              <a:t>sein</a:t>
            </a:r>
            <a:r>
              <a:rPr lang="cs-CZ" sz="2000" b="1" dirty="0" smtClean="0"/>
              <a:t>“</a:t>
            </a:r>
          </a:p>
          <a:p>
            <a:pPr marL="457200" indent="-457200"/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5" y="2924944"/>
          <a:ext cx="799288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5"/>
                <a:gridCol w="1512168"/>
                <a:gridCol w="2124237"/>
                <a:gridCol w="24122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Perfektum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Perfektum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bin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 cestoval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sind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jsme cestovali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bist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 jsi cestoval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seid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cestovali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 cestoval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sind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 cestovali,y,a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ist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 cestovala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sind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cestoval,i,y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es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ist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gereist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ono cestovalo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Perfektum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/>
            <a:r>
              <a:rPr lang="cs-CZ" sz="2000" b="1" dirty="0" smtClean="0"/>
              <a:t>Jak vidíme na příkladech </a:t>
            </a:r>
            <a:r>
              <a:rPr lang="cs-CZ" sz="2000" b="1" dirty="0" smtClean="0">
                <a:solidFill>
                  <a:srgbClr val="FF0000"/>
                </a:solidFill>
              </a:rPr>
              <a:t>příčestí minulé je STÁLE ve stejném tvaru </a:t>
            </a:r>
            <a:r>
              <a:rPr lang="cs-CZ" sz="2000" b="1" dirty="0" smtClean="0"/>
              <a:t>a jediné, co </a:t>
            </a:r>
            <a:r>
              <a:rPr lang="cs-CZ" sz="2000" b="1" dirty="0" smtClean="0">
                <a:solidFill>
                  <a:srgbClr val="0070C0"/>
                </a:solidFill>
              </a:rPr>
              <a:t>se mění</a:t>
            </a:r>
            <a:r>
              <a:rPr lang="cs-CZ" sz="2000" b="1" dirty="0" smtClean="0"/>
              <a:t>, je tvar </a:t>
            </a:r>
            <a:r>
              <a:rPr lang="cs-CZ" sz="2000" b="1" dirty="0" smtClean="0">
                <a:solidFill>
                  <a:srgbClr val="0070C0"/>
                </a:solidFill>
              </a:rPr>
              <a:t>pomocného slovesa (</a:t>
            </a:r>
            <a:r>
              <a:rPr lang="cs-CZ" sz="2000" b="1" dirty="0" err="1" smtClean="0">
                <a:solidFill>
                  <a:srgbClr val="0070C0"/>
                </a:solidFill>
              </a:rPr>
              <a:t>haben</a:t>
            </a:r>
            <a:r>
              <a:rPr lang="cs-CZ" sz="2000" b="1" dirty="0" smtClean="0">
                <a:solidFill>
                  <a:srgbClr val="0070C0"/>
                </a:solidFill>
              </a:rPr>
              <a:t> nebo </a:t>
            </a:r>
            <a:r>
              <a:rPr lang="cs-CZ" sz="2000" b="1" dirty="0" err="1" smtClean="0">
                <a:solidFill>
                  <a:srgbClr val="0070C0"/>
                </a:solidFill>
              </a:rPr>
              <a:t>sein</a:t>
            </a:r>
            <a:r>
              <a:rPr lang="cs-CZ" sz="2000" b="1" dirty="0" smtClean="0">
                <a:solidFill>
                  <a:srgbClr val="0070C0"/>
                </a:solidFill>
              </a:rPr>
              <a:t>) </a:t>
            </a:r>
            <a:r>
              <a:rPr lang="cs-CZ" sz="2000" b="1" dirty="0" smtClean="0"/>
              <a:t>a to podle příslušné osoby jednotného nebo množného čísla.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Příklady dalších příčestí minulých :</a:t>
            </a:r>
          </a:p>
          <a:p>
            <a:pPr marL="457200" indent="-457200" algn="ctr"/>
            <a:r>
              <a:rPr lang="cs-CZ" sz="2000" b="1" dirty="0" err="1" smtClean="0"/>
              <a:t>Geheisst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gegrüsst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besucht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gekauft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eingekauft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verkauft</a:t>
            </a:r>
            <a:r>
              <a:rPr lang="cs-CZ" sz="2000" b="1" dirty="0" smtClean="0"/>
              <a:t>…..</a:t>
            </a:r>
          </a:p>
          <a:p>
            <a:pPr marL="457200" indent="-457200"/>
            <a:endParaRPr lang="cs-CZ" sz="2000" b="1" dirty="0" smtClean="0"/>
          </a:p>
        </p:txBody>
      </p:sp>
      <p:pic>
        <p:nvPicPr>
          <p:cNvPr id="1026" name="Picture 2" descr="C:\Users\Pracovna\AppData\Local\Microsoft\Windows\Temporary Internet Files\Content.IE5\MF7ETGFB\MC900361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149080"/>
            <a:ext cx="1512167" cy="1349769"/>
          </a:xfrm>
          <a:prstGeom prst="rect">
            <a:avLst/>
          </a:prstGeom>
          <a:noFill/>
        </p:spPr>
      </p:pic>
      <p:pic>
        <p:nvPicPr>
          <p:cNvPr id="1027" name="Picture 3" descr="C:\Users\Pracovna\AppData\Local\Microsoft\Windows\Temporary Internet Files\Content.IE5\ZA3WJWZ3\MC9004398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149080"/>
            <a:ext cx="1610742" cy="1440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správné tvary sloves v závorce v perfektu: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………… (</a:t>
            </a:r>
            <a:r>
              <a:rPr lang="cs-CZ" sz="2000" dirty="0" err="1" smtClean="0"/>
              <a:t>arbeiten</a:t>
            </a:r>
            <a:r>
              <a:rPr lang="cs-CZ" sz="2000" dirty="0" smtClean="0"/>
              <a:t>) in </a:t>
            </a:r>
            <a:r>
              <a:rPr lang="cs-CZ" sz="2000" dirty="0" err="1" smtClean="0"/>
              <a:t>Österreich</a:t>
            </a:r>
            <a:r>
              <a:rPr lang="cs-CZ" sz="2000" dirty="0" smtClean="0"/>
              <a:t> ………………... </a:t>
            </a:r>
          </a:p>
          <a:p>
            <a:r>
              <a:rPr lang="cs-CZ" sz="2000" dirty="0" smtClean="0"/>
              <a:t>Paul </a:t>
            </a:r>
            <a:r>
              <a:rPr lang="cs-CZ" sz="2000" dirty="0" err="1" smtClean="0"/>
              <a:t>und</a:t>
            </a:r>
            <a:r>
              <a:rPr lang="cs-CZ" sz="2000" dirty="0" smtClean="0"/>
              <a:t> Peter ……………(</a:t>
            </a:r>
            <a:r>
              <a:rPr lang="cs-CZ" sz="2000" dirty="0" err="1" smtClean="0"/>
              <a:t>warten</a:t>
            </a:r>
            <a:r>
              <a:rPr lang="cs-CZ" sz="2000" dirty="0" smtClean="0"/>
              <a:t>) </a:t>
            </a:r>
            <a:r>
              <a:rPr lang="cs-CZ" sz="2000" dirty="0" err="1" smtClean="0"/>
              <a:t>auf</a:t>
            </a:r>
            <a:r>
              <a:rPr lang="cs-CZ" sz="2000" dirty="0" smtClean="0"/>
              <a:t> Julia </a:t>
            </a:r>
            <a:r>
              <a:rPr lang="cs-CZ" sz="2000" dirty="0" err="1" smtClean="0"/>
              <a:t>und</a:t>
            </a:r>
            <a:r>
              <a:rPr lang="cs-CZ" sz="2000" dirty="0" smtClean="0"/>
              <a:t> Kristel ………………...</a:t>
            </a:r>
          </a:p>
          <a:p>
            <a:r>
              <a:rPr lang="cs-CZ" sz="2000" dirty="0" err="1" smtClean="0"/>
              <a:t>Wir</a:t>
            </a:r>
            <a:r>
              <a:rPr lang="cs-CZ" sz="2000" dirty="0" smtClean="0"/>
              <a:t> ………………(</a:t>
            </a:r>
            <a:r>
              <a:rPr lang="cs-CZ" sz="2000" dirty="0" err="1" smtClean="0"/>
              <a:t>kochen</a:t>
            </a:r>
            <a:r>
              <a:rPr lang="cs-CZ" sz="2000" dirty="0" smtClean="0"/>
              <a:t>)  </a:t>
            </a:r>
            <a:r>
              <a:rPr lang="cs-CZ" sz="2000" dirty="0" err="1" smtClean="0"/>
              <a:t>einen</a:t>
            </a:r>
            <a:r>
              <a:rPr lang="cs-CZ" sz="2000" dirty="0" smtClean="0"/>
              <a:t> </a:t>
            </a:r>
            <a:r>
              <a:rPr lang="cs-CZ" sz="2000" dirty="0" err="1" smtClean="0"/>
              <a:t>Gulasch</a:t>
            </a:r>
            <a:r>
              <a:rPr lang="cs-CZ" sz="2000" dirty="0" smtClean="0"/>
              <a:t>……………………</a:t>
            </a:r>
          </a:p>
          <a:p>
            <a:r>
              <a:rPr lang="cs-CZ" sz="2000" dirty="0" err="1" smtClean="0"/>
              <a:t>Was</a:t>
            </a:r>
            <a:r>
              <a:rPr lang="cs-CZ" sz="2000" dirty="0" smtClean="0"/>
              <a:t> ……………(machen)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gestern</a:t>
            </a:r>
            <a:r>
              <a:rPr lang="cs-CZ" sz="2000" dirty="0" smtClean="0"/>
              <a:t> ……………………?</a:t>
            </a:r>
          </a:p>
          <a:p>
            <a:r>
              <a:rPr lang="cs-CZ" sz="2000" dirty="0" smtClean="0"/>
              <a:t>……………. (</a:t>
            </a:r>
            <a:r>
              <a:rPr lang="cs-CZ" sz="2000" dirty="0" err="1" smtClean="0"/>
              <a:t>kochen</a:t>
            </a:r>
            <a:r>
              <a:rPr lang="cs-CZ" sz="2000" dirty="0" smtClean="0"/>
              <a:t>)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…………………., </a:t>
            </a:r>
            <a:r>
              <a:rPr lang="cs-CZ" sz="2000" dirty="0" err="1" smtClean="0"/>
              <a:t>Herr</a:t>
            </a:r>
            <a:r>
              <a:rPr lang="cs-CZ" sz="2000" dirty="0" smtClean="0"/>
              <a:t> </a:t>
            </a:r>
            <a:r>
              <a:rPr lang="cs-CZ" sz="2000" dirty="0" err="1" smtClean="0"/>
              <a:t>Maier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…………(</a:t>
            </a:r>
            <a:r>
              <a:rPr lang="cs-CZ" sz="2000" dirty="0" err="1" smtClean="0"/>
              <a:t>studieren</a:t>
            </a:r>
            <a:r>
              <a:rPr lang="cs-CZ" sz="2000" dirty="0" smtClean="0"/>
              <a:t>) </a:t>
            </a:r>
            <a:r>
              <a:rPr lang="cs-CZ" sz="2000" dirty="0" err="1" smtClean="0"/>
              <a:t>Englisch</a:t>
            </a:r>
            <a:r>
              <a:rPr lang="cs-CZ" sz="2000" dirty="0" smtClean="0"/>
              <a:t> in Oxford ……………………...(příčestí bez </a:t>
            </a:r>
            <a:r>
              <a:rPr lang="cs-CZ" sz="2000" dirty="0" err="1" smtClean="0"/>
              <a:t>ge</a:t>
            </a:r>
            <a:r>
              <a:rPr lang="cs-CZ" sz="2000" dirty="0" smtClean="0"/>
              <a:t>-)</a:t>
            </a:r>
          </a:p>
          <a:p>
            <a:r>
              <a:rPr lang="cs-CZ" sz="2000" dirty="0" smtClean="0"/>
              <a:t>………………(</a:t>
            </a:r>
            <a:r>
              <a:rPr lang="cs-CZ" sz="2000" dirty="0" err="1" smtClean="0"/>
              <a:t>reisen</a:t>
            </a:r>
            <a:r>
              <a:rPr lang="cs-CZ" sz="2000" dirty="0" smtClean="0"/>
              <a:t>)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Ferien</a:t>
            </a:r>
            <a:r>
              <a:rPr lang="cs-CZ" sz="2000" dirty="0" smtClean="0"/>
              <a:t> </a:t>
            </a:r>
            <a:r>
              <a:rPr lang="cs-CZ" sz="2000" dirty="0" err="1" smtClean="0"/>
              <a:t>viel</a:t>
            </a:r>
            <a:r>
              <a:rPr lang="cs-CZ" sz="2000" dirty="0" smtClean="0"/>
              <a:t> …………………….?</a:t>
            </a:r>
          </a:p>
          <a:p>
            <a:r>
              <a:rPr lang="cs-CZ" sz="2000" dirty="0" err="1" smtClean="0"/>
              <a:t>Sie</a:t>
            </a:r>
            <a:r>
              <a:rPr lang="cs-CZ" sz="2000" dirty="0" smtClean="0"/>
              <a:t> (ona) …………….(</a:t>
            </a:r>
            <a:r>
              <a:rPr lang="cs-CZ" sz="2000" dirty="0" err="1" smtClean="0"/>
              <a:t>heissen</a:t>
            </a:r>
            <a:r>
              <a:rPr lang="cs-CZ" sz="2000" dirty="0" smtClean="0"/>
              <a:t>) Nováková ………………….., </a:t>
            </a:r>
            <a:r>
              <a:rPr lang="cs-CZ" sz="2000" dirty="0" err="1" smtClean="0"/>
              <a:t>aber</a:t>
            </a:r>
            <a:r>
              <a:rPr lang="cs-CZ" sz="2000" dirty="0" smtClean="0"/>
              <a:t> </a:t>
            </a:r>
            <a:r>
              <a:rPr lang="cs-CZ" sz="2000" dirty="0" err="1" smtClean="0"/>
              <a:t>jetzt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heisst</a:t>
            </a:r>
            <a:r>
              <a:rPr lang="cs-CZ" sz="2000" dirty="0" smtClean="0"/>
              <a:t> </a:t>
            </a:r>
            <a:r>
              <a:rPr lang="cs-CZ" sz="2000" dirty="0" err="1" smtClean="0"/>
              <a:t>Müller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Sie</a:t>
            </a:r>
            <a:r>
              <a:rPr lang="cs-CZ" sz="2000" dirty="0" smtClean="0"/>
              <a:t> (oni) ……………(</a:t>
            </a:r>
            <a:r>
              <a:rPr lang="cs-CZ" sz="2000" dirty="0" err="1" smtClean="0"/>
              <a:t>grüssen</a:t>
            </a:r>
            <a:r>
              <a:rPr lang="cs-CZ" sz="2000" dirty="0" smtClean="0"/>
              <a:t>) </a:t>
            </a:r>
            <a:r>
              <a:rPr lang="cs-CZ" sz="2000" dirty="0" err="1" smtClean="0"/>
              <a:t>alle</a:t>
            </a:r>
            <a:r>
              <a:rPr lang="cs-CZ" sz="2000" dirty="0" smtClean="0"/>
              <a:t> </a:t>
            </a:r>
            <a:r>
              <a:rPr lang="cs-CZ" sz="2000" dirty="0" err="1" smtClean="0"/>
              <a:t>Freunde</a:t>
            </a:r>
            <a:r>
              <a:rPr lang="cs-CZ" sz="2000" dirty="0" smtClean="0"/>
              <a:t> ………………….</a:t>
            </a:r>
          </a:p>
          <a:p>
            <a:r>
              <a:rPr lang="cs-CZ" sz="2000" dirty="0" err="1" smtClean="0"/>
              <a:t>Er</a:t>
            </a:r>
            <a:r>
              <a:rPr lang="cs-CZ" sz="2000" dirty="0" smtClean="0"/>
              <a:t> ………(</a:t>
            </a:r>
            <a:r>
              <a:rPr lang="cs-CZ" sz="2000" dirty="0" err="1" smtClean="0"/>
              <a:t>besuchen</a:t>
            </a:r>
            <a:r>
              <a:rPr lang="cs-CZ" sz="2000" dirty="0" smtClean="0"/>
              <a:t>) </a:t>
            </a:r>
            <a:r>
              <a:rPr lang="cs-CZ" sz="2000" dirty="0" err="1" smtClean="0"/>
              <a:t>seine</a:t>
            </a:r>
            <a:r>
              <a:rPr lang="cs-CZ" sz="2000" dirty="0" smtClean="0"/>
              <a:t> </a:t>
            </a:r>
            <a:r>
              <a:rPr lang="cs-CZ" sz="2000" dirty="0" err="1" smtClean="0"/>
              <a:t>Freundin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Krankenhaus</a:t>
            </a:r>
            <a:r>
              <a:rPr lang="cs-CZ" sz="2000" dirty="0" smtClean="0"/>
              <a:t> …………………(bez </a:t>
            </a:r>
            <a:r>
              <a:rPr lang="cs-CZ" sz="2000" dirty="0" err="1" smtClean="0"/>
              <a:t>ge</a:t>
            </a:r>
            <a:r>
              <a:rPr lang="cs-CZ" sz="2000" dirty="0" smtClean="0"/>
              <a:t>-)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285750" indent="-285750"/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</TotalTime>
  <Words>614</Words>
  <Application>Microsoft Office PowerPoint</Application>
  <PresentationFormat>Předvádění na obrazovce (4:3)</PresentationFormat>
  <Paragraphs>161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61</cp:revision>
  <dcterms:created xsi:type="dcterms:W3CDTF">2010-11-01T23:40:31Z</dcterms:created>
  <dcterms:modified xsi:type="dcterms:W3CDTF">2013-08-09T11:31:05Z</dcterms:modified>
</cp:coreProperties>
</file>