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3" r:id="rId4"/>
    <p:sldId id="261" r:id="rId5"/>
    <p:sldId id="262" r:id="rId6"/>
    <p:sldId id="259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62" y="7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784949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Vytváření otázek v německém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jazyce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Otázka,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wo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wer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wie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woher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wann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Vladimír Vašek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Otázky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VY_22_INOVACE_02_71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mohou být :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50"/>
                </a:solidFill>
              </a:rPr>
              <a:t>Zjišťovací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Doplňovací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/>
            <a:r>
              <a:rPr lang="cs-CZ" sz="2000" b="1" dirty="0" smtClean="0">
                <a:solidFill>
                  <a:srgbClr val="00B050"/>
                </a:solidFill>
              </a:rPr>
              <a:t>Otázka zjišťovací </a:t>
            </a:r>
            <a:r>
              <a:rPr lang="cs-CZ" sz="2000" dirty="0" smtClean="0"/>
              <a:t>začíná </a:t>
            </a:r>
            <a:r>
              <a:rPr lang="cs-CZ" sz="2000" b="1" dirty="0" smtClean="0">
                <a:solidFill>
                  <a:srgbClr val="FF0000"/>
                </a:solidFill>
              </a:rPr>
              <a:t>slovesem</a:t>
            </a:r>
            <a:r>
              <a:rPr lang="cs-CZ" sz="2000" dirty="0" smtClean="0"/>
              <a:t> stejně jako i v českém jazyce.</a:t>
            </a:r>
          </a:p>
          <a:p>
            <a:pPr marL="457200" indent="-457200"/>
            <a:r>
              <a:rPr lang="cs-CZ" sz="2000" b="1" dirty="0" smtClean="0">
                <a:solidFill>
                  <a:srgbClr val="00B050"/>
                </a:solidFill>
              </a:rPr>
              <a:t>Určité sloveso + podmět + ostatní větné členy.</a:t>
            </a:r>
          </a:p>
          <a:p>
            <a:pPr marL="457200" indent="-457200"/>
            <a:r>
              <a:rPr lang="cs-CZ" sz="2000" dirty="0" smtClean="0"/>
              <a:t>Například:  </a:t>
            </a:r>
          </a:p>
          <a:p>
            <a:pPr marL="457200" indent="-457200"/>
            <a:r>
              <a:rPr lang="cs-CZ" sz="2000" b="1" dirty="0" smtClean="0">
                <a:solidFill>
                  <a:srgbClr val="FF0000"/>
                </a:solidFill>
              </a:rPr>
              <a:t>Pracuješ</a:t>
            </a:r>
            <a:r>
              <a:rPr lang="cs-CZ" sz="2000" dirty="0" smtClean="0"/>
              <a:t> o víkendu? </a:t>
            </a:r>
          </a:p>
          <a:p>
            <a:pPr marL="457200" indent="-457200"/>
            <a:r>
              <a:rPr lang="cs-CZ" sz="2000" b="1" dirty="0" smtClean="0">
                <a:solidFill>
                  <a:srgbClr val="FF0000"/>
                </a:solidFill>
              </a:rPr>
              <a:t>Máte</a:t>
            </a:r>
            <a:r>
              <a:rPr lang="cs-CZ" sz="2000" dirty="0" smtClean="0"/>
              <a:t> psa? </a:t>
            </a:r>
          </a:p>
          <a:p>
            <a:pPr marL="457200" indent="-457200"/>
            <a:r>
              <a:rPr lang="cs-CZ" sz="2000" b="1" dirty="0" smtClean="0">
                <a:solidFill>
                  <a:srgbClr val="FF0000"/>
                </a:solidFill>
              </a:rPr>
              <a:t>sloveso  je VŽDY na 1. MÍSTĚ.</a:t>
            </a:r>
          </a:p>
          <a:p>
            <a:pPr marL="457200" indent="-457200"/>
            <a:r>
              <a:rPr lang="cs-CZ" sz="2000" b="1" dirty="0" err="1" smtClean="0">
                <a:solidFill>
                  <a:srgbClr val="FF0000"/>
                </a:solidFill>
              </a:rPr>
              <a:t>Arbeitest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am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Wochenende</a:t>
            </a:r>
            <a:r>
              <a:rPr lang="cs-CZ" sz="2000" b="1" dirty="0" smtClean="0"/>
              <a:t>?</a:t>
            </a:r>
          </a:p>
          <a:p>
            <a:pPr marL="457200" indent="-457200"/>
            <a:r>
              <a:rPr lang="cs-CZ" sz="2000" b="1" dirty="0" err="1" smtClean="0">
                <a:solidFill>
                  <a:srgbClr val="FF0000"/>
                </a:solidFill>
              </a:rPr>
              <a:t>Haben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einen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Hund</a:t>
            </a:r>
            <a:r>
              <a:rPr lang="cs-CZ" sz="2000" b="1" dirty="0" smtClean="0"/>
              <a:t>?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b="1" dirty="0" smtClean="0"/>
          </a:p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b="1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2176376" y="1052736"/>
            <a:ext cx="4728154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Otázky v německém jazyce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endParaRPr lang="cs-CZ" sz="2000" dirty="0" smtClean="0"/>
          </a:p>
          <a:p>
            <a:pPr marL="457200" indent="-457200"/>
            <a:endParaRPr lang="cs-CZ" sz="2000" b="1" dirty="0" smtClean="0">
              <a:solidFill>
                <a:srgbClr val="00B050"/>
              </a:solidFill>
            </a:endParaRPr>
          </a:p>
          <a:p>
            <a:pPr marL="457200" indent="-457200"/>
            <a:r>
              <a:rPr lang="cs-CZ" sz="2000" b="1" dirty="0" smtClean="0">
                <a:solidFill>
                  <a:srgbClr val="00B050"/>
                </a:solidFill>
              </a:rPr>
              <a:t>1.</a:t>
            </a:r>
          </a:p>
          <a:p>
            <a:pPr marL="457200" indent="-457200"/>
            <a:r>
              <a:rPr lang="cs-CZ" sz="2000" b="1" dirty="0" smtClean="0">
                <a:solidFill>
                  <a:srgbClr val="00B050"/>
                </a:solidFill>
              </a:rPr>
              <a:t>Otázka </a:t>
            </a:r>
            <a:r>
              <a:rPr lang="cs-CZ" sz="2000" b="1" dirty="0" smtClean="0">
                <a:solidFill>
                  <a:srgbClr val="00B050"/>
                </a:solidFill>
              </a:rPr>
              <a:t>zjišťovací </a:t>
            </a:r>
            <a:r>
              <a:rPr lang="cs-CZ" sz="2000" dirty="0" smtClean="0"/>
              <a:t>začíná </a:t>
            </a:r>
            <a:r>
              <a:rPr lang="cs-CZ" sz="2000" b="1" dirty="0" smtClean="0">
                <a:solidFill>
                  <a:srgbClr val="FF0000"/>
                </a:solidFill>
              </a:rPr>
              <a:t>slovesem</a:t>
            </a:r>
            <a:r>
              <a:rPr lang="cs-CZ" sz="2000" dirty="0" smtClean="0"/>
              <a:t> stejně jako i v českém jazyce.</a:t>
            </a:r>
          </a:p>
          <a:p>
            <a:pPr marL="457200" indent="-457200"/>
            <a:r>
              <a:rPr lang="cs-CZ" sz="2000" b="1" dirty="0" smtClean="0">
                <a:solidFill>
                  <a:srgbClr val="00B050"/>
                </a:solidFill>
              </a:rPr>
              <a:t>Určité sloveso + podmět + ostatní větné členy.</a:t>
            </a:r>
          </a:p>
          <a:p>
            <a:pPr marL="457200" indent="-457200"/>
            <a:r>
              <a:rPr lang="cs-CZ" sz="2000" dirty="0" smtClean="0"/>
              <a:t>Například:  </a:t>
            </a:r>
          </a:p>
          <a:p>
            <a:pPr marL="457200" indent="-457200"/>
            <a:r>
              <a:rPr lang="cs-CZ" sz="2000" b="1" dirty="0" smtClean="0">
                <a:solidFill>
                  <a:srgbClr val="FF0000"/>
                </a:solidFill>
              </a:rPr>
              <a:t>Pracuješ</a:t>
            </a:r>
            <a:r>
              <a:rPr lang="cs-CZ" sz="2000" dirty="0" smtClean="0"/>
              <a:t> o víkendu? </a:t>
            </a:r>
          </a:p>
          <a:p>
            <a:pPr marL="457200" indent="-457200"/>
            <a:r>
              <a:rPr lang="cs-CZ" sz="2000" b="1" dirty="0" smtClean="0">
                <a:solidFill>
                  <a:srgbClr val="FF0000"/>
                </a:solidFill>
              </a:rPr>
              <a:t>Máte</a:t>
            </a:r>
            <a:r>
              <a:rPr lang="cs-CZ" sz="2000" dirty="0" smtClean="0"/>
              <a:t> psa? </a:t>
            </a:r>
          </a:p>
          <a:p>
            <a:pPr marL="457200" indent="-457200"/>
            <a:r>
              <a:rPr lang="cs-CZ" sz="2000" b="1" dirty="0" smtClean="0">
                <a:solidFill>
                  <a:srgbClr val="FF0000"/>
                </a:solidFill>
              </a:rPr>
              <a:t>sloveso  je VŽDY na 1. MÍSTĚ.</a:t>
            </a:r>
          </a:p>
          <a:p>
            <a:pPr marL="457200" indent="-457200"/>
            <a:r>
              <a:rPr lang="cs-CZ" sz="2000" b="1" dirty="0" err="1" smtClean="0">
                <a:solidFill>
                  <a:srgbClr val="FF0000"/>
                </a:solidFill>
              </a:rPr>
              <a:t>Arbeitest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am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Wochenende</a:t>
            </a:r>
            <a:r>
              <a:rPr lang="cs-CZ" sz="2000" b="1" dirty="0" smtClean="0"/>
              <a:t>?</a:t>
            </a:r>
          </a:p>
          <a:p>
            <a:pPr marL="457200" indent="-457200"/>
            <a:r>
              <a:rPr lang="cs-CZ" sz="2000" b="1" dirty="0" err="1" smtClean="0">
                <a:solidFill>
                  <a:srgbClr val="FF0000"/>
                </a:solidFill>
              </a:rPr>
              <a:t>Haben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einen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Hund</a:t>
            </a:r>
            <a:r>
              <a:rPr lang="cs-CZ" sz="2000" b="1" dirty="0" smtClean="0"/>
              <a:t>?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b="1" dirty="0" smtClean="0"/>
          </a:p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b="1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2176376" y="1052736"/>
            <a:ext cx="4728154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Otázky v německém jazyce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000" dirty="0" smtClean="0">
                <a:solidFill>
                  <a:srgbClr val="0070C0"/>
                </a:solidFill>
              </a:rPr>
              <a:t>2.</a:t>
            </a:r>
            <a:endParaRPr lang="cs-CZ" sz="2000" dirty="0" smtClean="0">
              <a:solidFill>
                <a:srgbClr val="0070C0"/>
              </a:solidFill>
            </a:endParaRPr>
          </a:p>
          <a:p>
            <a:pPr marL="457200" indent="-457200"/>
            <a:r>
              <a:rPr lang="cs-CZ" sz="2000" b="1" dirty="0" smtClean="0">
                <a:solidFill>
                  <a:srgbClr val="0070C0"/>
                </a:solidFill>
              </a:rPr>
              <a:t>Otázka doplňovací</a:t>
            </a:r>
            <a:r>
              <a:rPr lang="cs-CZ" sz="2000" dirty="0" smtClean="0">
                <a:solidFill>
                  <a:srgbClr val="0070C0"/>
                </a:solidFill>
              </a:rPr>
              <a:t> </a:t>
            </a:r>
            <a:r>
              <a:rPr lang="cs-CZ" sz="2000" dirty="0" smtClean="0"/>
              <a:t>začíná </a:t>
            </a:r>
            <a:r>
              <a:rPr lang="cs-CZ" sz="2000" b="1" dirty="0" smtClean="0">
                <a:solidFill>
                  <a:srgbClr val="FF0000"/>
                </a:solidFill>
              </a:rPr>
              <a:t>VŽDY</a:t>
            </a:r>
            <a:r>
              <a:rPr lang="cs-CZ" sz="2000" dirty="0" smtClean="0"/>
              <a:t> tázacím zájmenem a sloveso je </a:t>
            </a:r>
            <a:r>
              <a:rPr lang="cs-CZ" sz="2000" b="1" dirty="0" smtClean="0">
                <a:solidFill>
                  <a:srgbClr val="0070C0"/>
                </a:solidFill>
              </a:rPr>
              <a:t>VŽDY</a:t>
            </a:r>
            <a:r>
              <a:rPr lang="cs-CZ" sz="2000" dirty="0" smtClean="0"/>
              <a:t> na 2. místě.</a:t>
            </a:r>
          </a:p>
          <a:p>
            <a:pPr marL="457200" indent="-457200"/>
            <a:r>
              <a:rPr lang="cs-CZ" sz="2000" b="1" dirty="0" smtClean="0">
                <a:solidFill>
                  <a:srgbClr val="0070C0"/>
                </a:solidFill>
              </a:rPr>
              <a:t>Tázací zájmeno + sloveso + podmět + ostatní větné členy.</a:t>
            </a:r>
          </a:p>
          <a:p>
            <a:pPr marL="457200" indent="-457200"/>
            <a:r>
              <a:rPr lang="cs-CZ" sz="2000" dirty="0" smtClean="0"/>
              <a:t>Například:  </a:t>
            </a:r>
          </a:p>
          <a:p>
            <a:pPr marL="457200" indent="-457200"/>
            <a:r>
              <a:rPr lang="cs-CZ" sz="2000" b="1" dirty="0" smtClean="0">
                <a:solidFill>
                  <a:srgbClr val="FF0000"/>
                </a:solidFill>
              </a:rPr>
              <a:t>Kde </a:t>
            </a:r>
            <a:r>
              <a:rPr lang="cs-CZ" sz="2000" b="1" dirty="0" smtClean="0">
                <a:solidFill>
                  <a:srgbClr val="0070C0"/>
                </a:solidFill>
              </a:rPr>
              <a:t>pracuješ</a:t>
            </a:r>
            <a:r>
              <a:rPr lang="cs-CZ" sz="2000" dirty="0" smtClean="0"/>
              <a:t> o víkendu?</a:t>
            </a:r>
          </a:p>
          <a:p>
            <a:pPr marL="457200" indent="-457200"/>
            <a:r>
              <a:rPr lang="cs-CZ" sz="2000" b="1" dirty="0" smtClean="0">
                <a:solidFill>
                  <a:srgbClr val="FF0000"/>
                </a:solidFill>
              </a:rPr>
              <a:t>Kdo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0070C0"/>
                </a:solidFill>
              </a:rPr>
              <a:t>je</a:t>
            </a:r>
            <a:r>
              <a:rPr lang="cs-CZ" sz="2000" dirty="0" smtClean="0"/>
              <a:t> to?</a:t>
            </a:r>
          </a:p>
          <a:p>
            <a:pPr marL="457200" indent="-457200"/>
            <a:r>
              <a:rPr lang="cs-CZ" sz="2000" b="1" dirty="0" err="1" smtClean="0">
                <a:solidFill>
                  <a:srgbClr val="FF0000"/>
                </a:solidFill>
              </a:rPr>
              <a:t>Wo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</a:rPr>
              <a:t>arbeitest</a:t>
            </a:r>
            <a:r>
              <a:rPr lang="cs-CZ" sz="2000" b="1" dirty="0" smtClean="0"/>
              <a:t>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Wochenende</a:t>
            </a:r>
            <a:r>
              <a:rPr lang="cs-CZ" sz="2000" dirty="0" smtClean="0"/>
              <a:t>?</a:t>
            </a:r>
          </a:p>
          <a:p>
            <a:pPr marL="457200" indent="-457200"/>
            <a:r>
              <a:rPr lang="cs-CZ" sz="2000" b="1" dirty="0" err="1" smtClean="0">
                <a:solidFill>
                  <a:srgbClr val="FF0000"/>
                </a:solidFill>
              </a:rPr>
              <a:t>Wer</a:t>
            </a:r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rgbClr val="0070C0"/>
                </a:solidFill>
              </a:rPr>
              <a:t>ist</a:t>
            </a:r>
            <a:r>
              <a:rPr lang="cs-CZ" sz="2000" b="1" dirty="0" smtClean="0"/>
              <a:t> </a:t>
            </a:r>
            <a:r>
              <a:rPr lang="cs-CZ" sz="2000" dirty="0" err="1" smtClean="0"/>
              <a:t>das</a:t>
            </a:r>
            <a:r>
              <a:rPr lang="cs-CZ" sz="2000" dirty="0" smtClean="0"/>
              <a:t>?</a:t>
            </a:r>
          </a:p>
          <a:p>
            <a:endParaRPr lang="cs-CZ" sz="2000" dirty="0" smtClean="0"/>
          </a:p>
          <a:p>
            <a:endParaRPr lang="cs-CZ" sz="2000" b="1" dirty="0" smtClean="0"/>
          </a:p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b="1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2176376" y="1052736"/>
            <a:ext cx="4728154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Otázky v německém jazyce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Tázací zájmena:</a:t>
            </a:r>
          </a:p>
          <a:p>
            <a:endParaRPr lang="cs-CZ" sz="2000" b="1" dirty="0" smtClean="0"/>
          </a:p>
          <a:p>
            <a:r>
              <a:rPr lang="cs-CZ" sz="2000" b="1" dirty="0" err="1" smtClean="0">
                <a:solidFill>
                  <a:srgbClr val="0070C0"/>
                </a:solidFill>
              </a:rPr>
              <a:t>Wer</a:t>
            </a:r>
            <a:r>
              <a:rPr lang="cs-CZ" sz="2000" b="1" dirty="0" smtClean="0">
                <a:solidFill>
                  <a:srgbClr val="0070C0"/>
                </a:solidFill>
              </a:rPr>
              <a:t> – kdo			</a:t>
            </a:r>
            <a:r>
              <a:rPr lang="cs-CZ" sz="2000" b="1" dirty="0" err="1" smtClean="0">
                <a:solidFill>
                  <a:srgbClr val="0070C0"/>
                </a:solidFill>
              </a:rPr>
              <a:t>Woher</a:t>
            </a:r>
            <a:r>
              <a:rPr lang="cs-CZ" sz="2000" b="1" dirty="0" smtClean="0">
                <a:solidFill>
                  <a:srgbClr val="0070C0"/>
                </a:solidFill>
              </a:rPr>
              <a:t> - odkud</a:t>
            </a:r>
          </a:p>
          <a:p>
            <a:r>
              <a:rPr lang="cs-CZ" sz="2000" b="1" dirty="0" err="1" smtClean="0">
                <a:solidFill>
                  <a:srgbClr val="0070C0"/>
                </a:solidFill>
              </a:rPr>
              <a:t>Was</a:t>
            </a:r>
            <a:r>
              <a:rPr lang="cs-CZ" sz="2000" b="1" dirty="0" smtClean="0">
                <a:solidFill>
                  <a:srgbClr val="0070C0"/>
                </a:solidFill>
              </a:rPr>
              <a:t> – co			</a:t>
            </a:r>
            <a:r>
              <a:rPr lang="cs-CZ" sz="2000" b="1" dirty="0" err="1" smtClean="0">
                <a:solidFill>
                  <a:srgbClr val="0070C0"/>
                </a:solidFill>
              </a:rPr>
              <a:t>Warum</a:t>
            </a:r>
            <a:r>
              <a:rPr lang="cs-CZ" sz="2000" b="1" dirty="0" smtClean="0">
                <a:solidFill>
                  <a:srgbClr val="0070C0"/>
                </a:solidFill>
              </a:rPr>
              <a:t> - proč</a:t>
            </a:r>
          </a:p>
          <a:p>
            <a:r>
              <a:rPr lang="cs-CZ" sz="2000" b="1" dirty="0" err="1" smtClean="0">
                <a:solidFill>
                  <a:srgbClr val="0070C0"/>
                </a:solidFill>
              </a:rPr>
              <a:t>Wann</a:t>
            </a:r>
            <a:r>
              <a:rPr lang="cs-CZ" sz="2000" b="1" dirty="0" smtClean="0">
                <a:solidFill>
                  <a:srgbClr val="0070C0"/>
                </a:solidFill>
              </a:rPr>
              <a:t> – kdy			</a:t>
            </a:r>
            <a:r>
              <a:rPr lang="cs-CZ" sz="2000" b="1" dirty="0" err="1" smtClean="0">
                <a:solidFill>
                  <a:srgbClr val="0070C0"/>
                </a:solidFill>
              </a:rPr>
              <a:t>Wieviel</a:t>
            </a:r>
            <a:r>
              <a:rPr lang="cs-CZ" sz="2000" b="1" dirty="0" smtClean="0">
                <a:solidFill>
                  <a:srgbClr val="0070C0"/>
                </a:solidFill>
              </a:rPr>
              <a:t> - kolik</a:t>
            </a:r>
          </a:p>
          <a:p>
            <a:r>
              <a:rPr lang="cs-CZ" sz="2000" b="1" dirty="0" err="1" smtClean="0">
                <a:solidFill>
                  <a:srgbClr val="0070C0"/>
                </a:solidFill>
              </a:rPr>
              <a:t>Wem</a:t>
            </a:r>
            <a:r>
              <a:rPr lang="cs-CZ" sz="2000" b="1" dirty="0" smtClean="0">
                <a:solidFill>
                  <a:srgbClr val="0070C0"/>
                </a:solidFill>
              </a:rPr>
              <a:t> – komu			</a:t>
            </a:r>
            <a:r>
              <a:rPr lang="cs-CZ" sz="2000" b="1" dirty="0" err="1" smtClean="0">
                <a:solidFill>
                  <a:srgbClr val="0070C0"/>
                </a:solidFill>
              </a:rPr>
              <a:t>Wessen</a:t>
            </a:r>
            <a:r>
              <a:rPr lang="cs-CZ" sz="2000" b="1" dirty="0" smtClean="0">
                <a:solidFill>
                  <a:srgbClr val="0070C0"/>
                </a:solidFill>
              </a:rPr>
              <a:t> - čí</a:t>
            </a:r>
          </a:p>
          <a:p>
            <a:r>
              <a:rPr lang="cs-CZ" sz="2000" b="1" dirty="0" err="1" smtClean="0">
                <a:solidFill>
                  <a:srgbClr val="0070C0"/>
                </a:solidFill>
              </a:rPr>
              <a:t>Wen</a:t>
            </a:r>
            <a:r>
              <a:rPr lang="cs-CZ" sz="2000" b="1" dirty="0" smtClean="0">
                <a:solidFill>
                  <a:srgbClr val="0070C0"/>
                </a:solidFill>
              </a:rPr>
              <a:t> – koho			</a:t>
            </a:r>
            <a:r>
              <a:rPr lang="cs-CZ" sz="2000" b="1" dirty="0" err="1" smtClean="0">
                <a:solidFill>
                  <a:srgbClr val="0070C0"/>
                </a:solidFill>
              </a:rPr>
              <a:t>Wie</a:t>
            </a:r>
            <a:r>
              <a:rPr lang="cs-CZ" sz="2000" b="1" dirty="0" smtClean="0">
                <a:solidFill>
                  <a:srgbClr val="0070C0"/>
                </a:solidFill>
              </a:rPr>
              <a:t> – Jak, jaký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		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/>
            <a:endParaRPr lang="cs-CZ" sz="2000" dirty="0" smtClean="0"/>
          </a:p>
          <a:p>
            <a:endParaRPr lang="cs-CZ" sz="2000" dirty="0" smtClean="0"/>
          </a:p>
          <a:p>
            <a:endParaRPr lang="cs-CZ" sz="2000" b="1" dirty="0" smtClean="0"/>
          </a:p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b="1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2176376" y="1052736"/>
            <a:ext cx="4728154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Otázky v německém jazyce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Přeložte následující otázky :</a:t>
            </a:r>
          </a:p>
          <a:p>
            <a:r>
              <a:rPr lang="cs-CZ" sz="2000" dirty="0" smtClean="0"/>
              <a:t>Studuje v Praze?......................................................</a:t>
            </a:r>
          </a:p>
          <a:p>
            <a:r>
              <a:rPr lang="cs-CZ" sz="2000" dirty="0" smtClean="0"/>
              <a:t>Co studuje v Praze?..................................................</a:t>
            </a:r>
          </a:p>
          <a:p>
            <a:r>
              <a:rPr lang="cs-CZ" sz="2000" dirty="0" smtClean="0"/>
              <a:t>Je zde místo?............................................................</a:t>
            </a:r>
          </a:p>
          <a:p>
            <a:r>
              <a:rPr lang="cs-CZ" sz="2000" dirty="0" smtClean="0"/>
              <a:t>Jak dlouho je zde místo?..........................................</a:t>
            </a:r>
          </a:p>
          <a:p>
            <a:r>
              <a:rPr lang="cs-CZ" sz="2000" dirty="0" smtClean="0"/>
              <a:t>Co děláte dnes večer?..............................................</a:t>
            </a:r>
          </a:p>
          <a:p>
            <a:r>
              <a:rPr lang="cs-CZ" sz="2000" dirty="0" smtClean="0"/>
              <a:t>Jak se jmenuješ?......................................................</a:t>
            </a:r>
          </a:p>
          <a:p>
            <a:r>
              <a:rPr lang="cs-CZ" sz="2000" dirty="0" smtClean="0"/>
              <a:t>Kolik je hodin?.........................................................</a:t>
            </a:r>
          </a:p>
          <a:p>
            <a:r>
              <a:rPr lang="cs-CZ" sz="2000" dirty="0" smtClean="0"/>
              <a:t>Odkud pocházíš?.....................................................</a:t>
            </a:r>
          </a:p>
          <a:p>
            <a:r>
              <a:rPr lang="cs-CZ" sz="2000" dirty="0" smtClean="0"/>
              <a:t>Kdy přijede vlak z Berlína?……………………………………..</a:t>
            </a:r>
          </a:p>
          <a:p>
            <a:r>
              <a:rPr lang="cs-CZ" sz="2000" dirty="0" smtClean="0"/>
              <a:t>Je to pan Weber?…………………………………………………..</a:t>
            </a:r>
          </a:p>
          <a:p>
            <a:endParaRPr lang="cs-CZ" sz="2000" dirty="0" smtClean="0"/>
          </a:p>
        </p:txBody>
      </p:sp>
      <p:pic>
        <p:nvPicPr>
          <p:cNvPr id="3074" name="Picture 2" descr="C:\Users\Pracovna\AppData\Local\Microsoft\Windows\Temporary Internet Files\Content.IE5\8CRROSLP\MP90044237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3068960"/>
            <a:ext cx="1944216" cy="1392155"/>
          </a:xfrm>
          <a:prstGeom prst="rect">
            <a:avLst/>
          </a:prstGeom>
          <a:noFill/>
        </p:spPr>
      </p:pic>
      <p:pic>
        <p:nvPicPr>
          <p:cNvPr id="3075" name="Picture 3" descr="C:\Users\Pracovna\AppData\Local\Microsoft\Windows\Temporary Internet Files\Content.IE5\CHWIW0PM\MP90042652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4437112"/>
            <a:ext cx="1944976" cy="1296144"/>
          </a:xfrm>
          <a:prstGeom prst="rect">
            <a:avLst/>
          </a:prstGeom>
          <a:noFill/>
        </p:spPr>
      </p:pic>
      <p:pic>
        <p:nvPicPr>
          <p:cNvPr id="3076" name="Picture 4" descr="C:\Users\Pracovna\AppData\Local\Microsoft\Windows\Temporary Internet Files\Content.IE5\MF7ETGFB\MP90044227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1916832"/>
            <a:ext cx="1944216" cy="11521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Učebnice němčiny – Direkt 1, </a:t>
            </a:r>
            <a:r>
              <a:rPr lang="cs-CZ" sz="2000" dirty="0" err="1" smtClean="0"/>
              <a:t>nakladelství</a:t>
            </a:r>
            <a:r>
              <a:rPr lang="cs-CZ" sz="2000" dirty="0" smtClean="0"/>
              <a:t> </a:t>
            </a:r>
            <a:r>
              <a:rPr lang="cs-CZ" sz="2000" dirty="0" err="1" smtClean="0"/>
              <a:t>Klett</a:t>
            </a:r>
            <a:r>
              <a:rPr lang="cs-CZ" sz="2000" dirty="0" smtClean="0"/>
              <a:t>, autoři : Motta, </a:t>
            </a:r>
            <a:r>
              <a:rPr lang="cs-CZ" sz="2000" dirty="0" err="1" smtClean="0"/>
              <a:t>Cwikowska</a:t>
            </a:r>
            <a:r>
              <a:rPr lang="cs-CZ" sz="2000" dirty="0" smtClean="0"/>
              <a:t>, Vomáčková</a:t>
            </a:r>
          </a:p>
          <a:p>
            <a:endParaRPr lang="cs-CZ" sz="2000" dirty="0" smtClean="0"/>
          </a:p>
          <a:p>
            <a:r>
              <a:rPr lang="cs-CZ" sz="2000" dirty="0" smtClean="0"/>
              <a:t>Obrázky čerpány z aplikace </a:t>
            </a:r>
            <a:r>
              <a:rPr lang="cs-CZ" sz="2000" dirty="0" err="1" smtClean="0"/>
              <a:t>Clipart</a:t>
            </a:r>
            <a:r>
              <a:rPr lang="cs-CZ" sz="2000" dirty="0" smtClean="0"/>
              <a:t>, součásti programu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753</TotalTime>
  <Words>388</Words>
  <Application>Microsoft Office PowerPoint</Application>
  <PresentationFormat>Předvádění na obrazovce (4:3)</PresentationFormat>
  <Paragraphs>123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Pracovna</cp:lastModifiedBy>
  <cp:revision>47</cp:revision>
  <dcterms:created xsi:type="dcterms:W3CDTF">2010-11-01T23:40:31Z</dcterms:created>
  <dcterms:modified xsi:type="dcterms:W3CDTF">2013-08-09T11:51:29Z</dcterms:modified>
</cp:coreProperties>
</file>