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7" r:id="rId3"/>
    <p:sldId id="268" r:id="rId4"/>
    <p:sldId id="272" r:id="rId5"/>
    <p:sldId id="273" r:id="rId6"/>
    <p:sldId id="274" r:id="rId7"/>
    <p:sldId id="275" r:id="rId8"/>
    <p:sldId id="276" r:id="rId9"/>
    <p:sldId id="277" r:id="rId10"/>
    <p:sldId id="27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CC"/>
    <a:srgbClr val="FFAFAF"/>
    <a:srgbClr val="FF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1" d="100"/>
          <a:sy n="51" d="100"/>
        </p:scale>
        <p:origin x="-1056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image" Target="../media/image16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eg"/><Relationship Id="rId5" Type="http://schemas.openxmlformats.org/officeDocument/2006/relationships/image" Target="../media/image21.wmf"/><Relationship Id="rId4" Type="http://schemas.openxmlformats.org/officeDocument/2006/relationships/image" Target="../media/image20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3" Type="http://schemas.openxmlformats.org/officeDocument/2006/relationships/image" Target="../media/image23.jpeg"/><Relationship Id="rId7" Type="http://schemas.openxmlformats.org/officeDocument/2006/relationships/image" Target="../media/image2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jpeg"/><Relationship Id="rId5" Type="http://schemas.openxmlformats.org/officeDocument/2006/relationships/audio" Target="../media/audio2.wav"/><Relationship Id="rId4" Type="http://schemas.openxmlformats.org/officeDocument/2006/relationships/image" Target="../media/image24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824536"/>
          </a:xfrm>
        </p:spPr>
        <p:txBody>
          <a:bodyPr>
            <a:noAutofit/>
          </a:bodyPr>
          <a:lstStyle/>
          <a:p>
            <a:pPr marL="88900" indent="20638">
              <a:buNone/>
            </a:pPr>
            <a:r>
              <a:rPr lang="cs-CZ" sz="1000" dirty="0" smtClean="0"/>
              <a:t>Základní škola a Střední škola CREDO, o.p.s.</a:t>
            </a:r>
          </a:p>
          <a:p>
            <a:pPr marL="88900" indent="20638">
              <a:buNone/>
            </a:pPr>
            <a:endParaRPr lang="cs-CZ" sz="1000" dirty="0" smtClean="0"/>
          </a:p>
          <a:p>
            <a:pPr marL="88900" indent="20638">
              <a:buNone/>
            </a:pPr>
            <a:r>
              <a:rPr lang="cs-CZ" sz="1000" dirty="0" smtClean="0"/>
              <a:t>Číslo projektu: CZ.1.07/1.4.00/21.2963</a:t>
            </a:r>
          </a:p>
          <a:p>
            <a:pPr marL="88900" indent="20638">
              <a:buNone/>
            </a:pPr>
            <a:endParaRPr lang="cs-CZ" sz="1000" dirty="0" smtClean="0"/>
          </a:p>
          <a:p>
            <a:pPr marL="88900" indent="20638">
              <a:buNone/>
            </a:pPr>
            <a:r>
              <a:rPr lang="cs-CZ" sz="1000" dirty="0" smtClean="0"/>
              <a:t>Výukový materiál č.: VY_32_INOVACE_52_Zdraví a nemoc</a:t>
            </a:r>
          </a:p>
          <a:p>
            <a:pPr marL="88900" indent="20638">
              <a:buNone/>
            </a:pPr>
            <a:r>
              <a:rPr lang="cs-CZ" sz="1000" dirty="0" smtClean="0"/>
              <a:t> </a:t>
            </a:r>
          </a:p>
          <a:p>
            <a:pPr marL="88900" indent="20638">
              <a:buNone/>
            </a:pPr>
            <a:r>
              <a:rPr lang="cs-CZ" sz="1000" dirty="0" smtClean="0"/>
              <a:t>Vypracoval: </a:t>
            </a:r>
            <a:r>
              <a:rPr lang="cs-CZ" sz="1000" b="1" i="1" dirty="0" smtClean="0"/>
              <a:t>Bc. Martina Malá</a:t>
            </a:r>
            <a:endParaRPr lang="cs-CZ" sz="1000" dirty="0" smtClean="0"/>
          </a:p>
          <a:p>
            <a:pPr marL="88900" indent="20638">
              <a:buNone/>
            </a:pPr>
            <a:r>
              <a:rPr lang="cs-CZ" sz="1000" dirty="0" smtClean="0"/>
              <a:t> 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sz="1000" dirty="0" smtClean="0"/>
              <a:t>Určeno pro </a:t>
            </a:r>
            <a:r>
              <a:rPr lang="cs-CZ" sz="1000" dirty="0"/>
              <a:t>7. a 8. </a:t>
            </a:r>
            <a:r>
              <a:rPr lang="cs-CZ" sz="1000"/>
              <a:t>ročník  </a:t>
            </a:r>
            <a:r>
              <a:rPr lang="cs-CZ" sz="1000" i="1" smtClean="0"/>
              <a:t>ZŠ</a:t>
            </a:r>
            <a:r>
              <a:rPr lang="cs-CZ" sz="1000" smtClean="0"/>
              <a:t> </a:t>
            </a:r>
            <a:r>
              <a:rPr lang="cs-CZ" sz="1000" dirty="0" smtClean="0"/>
              <a:t>speciální, vzdělávání žáků s TMR a souběžným postižením více vadami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sz="1000" dirty="0" smtClean="0"/>
              <a:t>Vzdělávací oblast: Člověk a komunikace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sz="1000" dirty="0" smtClean="0"/>
              <a:t>Vzdělávací obor: Rozumová výchova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sz="1000" dirty="0" smtClean="0"/>
              <a:t>Tematický okruh: Lidské tělo a péče o něj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sz="1000" dirty="0" smtClean="0"/>
              <a:t>Vytvořeno dne: únor 2013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sz="1000" dirty="0" err="1" smtClean="0"/>
              <a:t>Odpilotováno</a:t>
            </a:r>
            <a:r>
              <a:rPr lang="cs-CZ" sz="1000" dirty="0" smtClean="0"/>
              <a:t> ve výuce dne: 28. 2. </a:t>
            </a:r>
            <a:r>
              <a:rPr lang="cs-CZ" sz="1000" dirty="0"/>
              <a:t>2</a:t>
            </a:r>
            <a:r>
              <a:rPr lang="cs-CZ" sz="1000" dirty="0" smtClean="0"/>
              <a:t>013</a:t>
            </a:r>
          </a:p>
          <a:p>
            <a:pPr marL="88900" indent="20638">
              <a:buNone/>
            </a:pPr>
            <a:endParaRPr lang="cs-CZ" sz="1200" dirty="0" smtClean="0"/>
          </a:p>
          <a:p>
            <a:pPr marL="88900" indent="20638">
              <a:lnSpc>
                <a:spcPct val="170000"/>
              </a:lnSpc>
              <a:buNone/>
            </a:pPr>
            <a:r>
              <a:rPr lang="cs-CZ" sz="1200" dirty="0" smtClean="0"/>
              <a:t>Anotace: Prezentace </a:t>
            </a:r>
            <a:r>
              <a:rPr lang="cs-CZ" sz="1200" dirty="0" err="1" smtClean="0"/>
              <a:t>Powerpoint</a:t>
            </a:r>
            <a:r>
              <a:rPr lang="cs-CZ" sz="1200" dirty="0" smtClean="0"/>
              <a:t> určená </a:t>
            </a:r>
            <a:r>
              <a:rPr lang="cs-CZ" sz="1200" dirty="0"/>
              <a:t>žákům ZŠ speciální, vzdělávání žáků s TMR a souběžným postižením více vadami jako výukový materiál pro rozumovou výchovu. Seznamujeme žáky se základními pravidly </a:t>
            </a:r>
            <a:r>
              <a:rPr lang="cs-CZ" sz="1200" dirty="0" smtClean="0"/>
              <a:t>péče o </a:t>
            </a:r>
            <a:r>
              <a:rPr lang="cs-CZ" sz="1200" dirty="0"/>
              <a:t>lidské </a:t>
            </a:r>
            <a:r>
              <a:rPr lang="cs-CZ" sz="1200" dirty="0" smtClean="0"/>
              <a:t>tělo, abychom byli zdraví. Při individuální práci se žákem používáme PC s dotykovým monitorem. Poslední snímek slouží k ověření získaných vědomostí žáka – při kliknutí na správný obrázek se ozve potlesk, při kliknutí na chybný obrázek se ozve negativní zvuk a obrázek odlétne. Při skupinové práci využíváme </a:t>
            </a:r>
            <a:r>
              <a:rPr lang="cs-CZ" sz="1200" dirty="0"/>
              <a:t>vytištěné a </a:t>
            </a:r>
            <a:r>
              <a:rPr lang="cs-CZ" sz="1200" dirty="0" err="1"/>
              <a:t>zalaminované</a:t>
            </a:r>
            <a:r>
              <a:rPr lang="cs-CZ" sz="1200" dirty="0"/>
              <a:t> obrázky. Dále rozšiřujeme slovní zásobu, pasivní slovní zásobu žáků – prověřujeme ukazováním na požadovaný obrázek. Text slouží jako průvodní slovo učitele.</a:t>
            </a:r>
          </a:p>
          <a:p>
            <a:pPr marL="88900" indent="20638">
              <a:lnSpc>
                <a:spcPct val="170000"/>
              </a:lnSpc>
              <a:buNone/>
            </a:pPr>
            <a:endParaRPr lang="cs-CZ" sz="1200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188640"/>
            <a:ext cx="5760720" cy="1258824"/>
          </a:xfrm>
          <a:prstGeom prst="rect">
            <a:avLst/>
          </a:prstGeom>
        </p:spPr>
      </p:pic>
      <p:pic>
        <p:nvPicPr>
          <p:cNvPr id="5" name="Obrázek 4" descr="logo školy bílé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68144" y="1628800"/>
            <a:ext cx="2772308" cy="8640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Documents and Settings\TOM\Local Settings\Temporary Internet Files\Content.IE5\7VE0F6GJ\MP90043918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784491" y="843677"/>
            <a:ext cx="3575018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endParaRPr lang="cs-CZ" sz="6600" b="1" dirty="0" smtClean="0">
              <a:latin typeface="Comic Sans MS" pitchFamily="66" charset="0"/>
            </a:endParaRPr>
          </a:p>
          <a:p>
            <a:pPr algn="ctr"/>
            <a:r>
              <a:rPr lang="cs-CZ" sz="6600" b="1" dirty="0" smtClean="0">
                <a:latin typeface="Comic Sans MS" pitchFamily="66" charset="0"/>
              </a:rPr>
              <a:t>ZDRAVÍ</a:t>
            </a:r>
            <a:endParaRPr lang="cs-CZ" sz="6600" b="1" dirty="0">
              <a:latin typeface="Comic Sans MS" pitchFamily="66" charset="0"/>
            </a:endParaRPr>
          </a:p>
          <a:p>
            <a:pPr algn="ctr"/>
            <a:r>
              <a:rPr lang="cs-CZ" sz="6600" b="1" dirty="0" smtClean="0">
                <a:latin typeface="Comic Sans MS" pitchFamily="66" charset="0"/>
              </a:rPr>
              <a:t>A</a:t>
            </a:r>
          </a:p>
          <a:p>
            <a:pPr algn="ctr"/>
            <a:r>
              <a:rPr lang="cs-CZ" sz="6600" b="1" dirty="0" smtClean="0">
                <a:latin typeface="Comic Sans MS" pitchFamily="66" charset="0"/>
              </a:rPr>
              <a:t>NEMOC</a:t>
            </a:r>
            <a:endParaRPr lang="cs-CZ" sz="66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2246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94249" y="598509"/>
            <a:ext cx="64552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KDYŽ JSME ZDRAVÍ – JSME VESELÍ</a:t>
            </a:r>
            <a:endParaRPr lang="cs-CZ" sz="3600" dirty="0"/>
          </a:p>
        </p:txBody>
      </p:sp>
      <p:pic>
        <p:nvPicPr>
          <p:cNvPr id="1026" name="Picture 2" descr="C:\Documents and Settings\TOM\Local Settings\Temporary Internet Files\Content.IE5\0VKDI43O\MC9002325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5170" y="1772816"/>
            <a:ext cx="2873453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0488249"/>
      </p:ext>
    </p:extLst>
  </p:cSld>
  <p:clrMapOvr>
    <a:masterClrMapping/>
  </p:clrMapOvr>
  <p:transition advClick="0" advTm="60000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4262" y="1700808"/>
            <a:ext cx="3944937" cy="4164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58458" y="764704"/>
            <a:ext cx="72765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KDYŽ JSME NEMOCNÍ – JSME SMUTNÍ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062701986"/>
      </p:ext>
    </p:extLst>
  </p:cSld>
  <p:clrMapOvr>
    <a:masterClrMapping/>
  </p:clrMapOvr>
  <p:transition advClick="0" advTm="60000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37668" y="362625"/>
            <a:ext cx="49216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PRO ZDRAVÍ JE DŮLEŽITÉ</a:t>
            </a:r>
            <a:endParaRPr lang="cs-CZ" sz="3600" b="1" dirty="0"/>
          </a:p>
        </p:txBody>
      </p:sp>
      <p:pic>
        <p:nvPicPr>
          <p:cNvPr id="3074" name="Picture 2" descr="C:\Documents and Settings\TOM\Local Settings\Temporary Internet Files\Content.IE5\LPJXZ9J9\MP90020203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9767" y="1123228"/>
            <a:ext cx="1291208" cy="1936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17179" y="3088218"/>
            <a:ext cx="27163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HRÁT SI VENKU</a:t>
            </a:r>
            <a:endParaRPr lang="cs-CZ" sz="3200" dirty="0"/>
          </a:p>
        </p:txBody>
      </p:sp>
      <p:pic>
        <p:nvPicPr>
          <p:cNvPr id="3075" name="Picture 3" descr="C:\Documents and Settings\TOM\Local Settings\Temporary Internet Files\Content.IE5\X2XFW6B6\MC9003588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8392" y="1321252"/>
            <a:ext cx="1816913" cy="1540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3865" y="3060040"/>
            <a:ext cx="27292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DOBRÝ SPÁNEK</a:t>
            </a:r>
            <a:endParaRPr lang="cs-CZ" sz="3200" dirty="0"/>
          </a:p>
        </p:txBody>
      </p:sp>
      <p:pic>
        <p:nvPicPr>
          <p:cNvPr id="3076" name="Picture 4" descr="C:\Documents and Settings\TOM\Local Settings\Temporary Internet Files\Content.IE5\B7UMDAEW\MP90044849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9414" y="3933056"/>
            <a:ext cx="2728299" cy="1818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413986" y="5877271"/>
            <a:ext cx="32391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JÍST ZDRAVÉ JÍDLO</a:t>
            </a:r>
            <a:endParaRPr lang="cs-CZ" sz="3200" dirty="0"/>
          </a:p>
        </p:txBody>
      </p:sp>
      <p:pic>
        <p:nvPicPr>
          <p:cNvPr id="1026" name="Picture 2" descr="C:\Documents and Settings\TOM\Local Settings\Temporary Internet Files\Content.IE5\LPJXZ9J9\MP90040732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272" y="1255201"/>
            <a:ext cx="1337966" cy="1672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018766" y="3088217"/>
            <a:ext cx="14189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MÝT SE</a:t>
            </a:r>
            <a:endParaRPr lang="cs-CZ" sz="3200" dirty="0"/>
          </a:p>
        </p:txBody>
      </p:sp>
      <p:pic>
        <p:nvPicPr>
          <p:cNvPr id="1027" name="Picture 3" descr="C:\Documents and Settings\TOM\Local Settings\Temporary Internet Files\Content.IE5\0VKDI43O\MP90042227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985505"/>
            <a:ext cx="1713967" cy="1713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457534" y="5877271"/>
            <a:ext cx="20409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HODNĚ PÍT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105683870"/>
      </p:ext>
    </p:extLst>
  </p:cSld>
  <p:clrMapOvr>
    <a:masterClrMapping/>
  </p:clrMapOvr>
  <p:transition advClick="0" advTm="60000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11576" y="404664"/>
            <a:ext cx="34095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NEZDRAVÉ JÍDLO</a:t>
            </a:r>
            <a:endParaRPr lang="cs-CZ" sz="3600" b="1" dirty="0"/>
          </a:p>
        </p:txBody>
      </p:sp>
      <p:pic>
        <p:nvPicPr>
          <p:cNvPr id="5123" name="Picture 3" descr="C:\Documents and Settings\TOM\Local Settings\Temporary Internet Files\Content.IE5\X2XFW6B6\MP90039951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0701" y="1692851"/>
            <a:ext cx="2295989" cy="183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Documents and Settings\TOM\Local Settings\Temporary Internet Files\Content.IE5\B7UMDAEW\MP90044244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2816" y="4437112"/>
            <a:ext cx="2411760" cy="1808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TOM\Local Settings\Temporary Internet Files\Content.IE5\LPJXZ9J9\MP900422669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447406"/>
            <a:ext cx="2773540" cy="1850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TOM\Local Settings\Temporary Internet Files\Content.IE5\0VKDI43O\MP90040648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828" y="1298668"/>
            <a:ext cx="2060972" cy="2608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TOM\Local Settings\Temporary Internet Files\Content.IE5\LPJXZ9J9\MP90042244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4089" y="3907364"/>
            <a:ext cx="1999035" cy="2661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TOM\Local Settings\Temporary Internet Files\Content.IE5\B7UMDAEW\MC90023438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1789" y="1608718"/>
            <a:ext cx="2303636" cy="1999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5497547"/>
      </p:ext>
    </p:extLst>
  </p:cSld>
  <p:clrMapOvr>
    <a:masterClrMapping/>
  </p:clrMapOvr>
  <p:transition advClick="0" advTm="60000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3059832" y="404664"/>
            <a:ext cx="4896544" cy="56991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b="1" dirty="0" smtClean="0"/>
              <a:t>ZDRAVÉ JÍDLO    </a:t>
            </a:r>
            <a:endParaRPr lang="cs-CZ" sz="3600" b="1" dirty="0"/>
          </a:p>
        </p:txBody>
      </p:sp>
      <p:pic>
        <p:nvPicPr>
          <p:cNvPr id="4102" name="Picture 6" descr="C:\Documents and Settings\TOM\Local Settings\Temporary Internet Files\Content.IE5\B7UMDAEW\MP90041170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508398"/>
            <a:ext cx="7200800" cy="513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135042"/>
      </p:ext>
    </p:extLst>
  </p:cSld>
  <p:clrMapOvr>
    <a:masterClrMapping/>
  </p:clrMapOvr>
  <p:transition advClick="0" advTm="60000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27756" y="311736"/>
            <a:ext cx="43009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KDYŽ JSME NEMOCNÍ</a:t>
            </a:r>
            <a:endParaRPr lang="cs-CZ" sz="3600" b="1" dirty="0"/>
          </a:p>
        </p:txBody>
      </p:sp>
      <p:pic>
        <p:nvPicPr>
          <p:cNvPr id="3076" name="Picture 4" descr="C:\Documents and Settings\TOM\Local Settings\Temporary Internet Files\Content.IE5\0VKDI43O\MP9004487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509" y="4122545"/>
            <a:ext cx="2083669" cy="1562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TOM\Local Settings\Temporary Internet Files\Content.IE5\LPJXZ9J9\MP90040892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844533"/>
            <a:ext cx="1881680" cy="1881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TOM\Local Settings\Temporary Internet Files\Content.IE5\LPJXZ9J9\MC90029024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7535" y="3977450"/>
            <a:ext cx="1895192" cy="1852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Documents and Settings\TOM\Local Settings\Temporary Internet Files\Content.IE5\X2XFW6B6\MC90035907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9613" y="1268760"/>
            <a:ext cx="2377271" cy="1757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80215" y="3032864"/>
            <a:ext cx="28712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JDEME K LÉKAŘI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12959" y="5726213"/>
            <a:ext cx="25202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ODPOČÍVÁME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7323" y="5701468"/>
            <a:ext cx="26260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UŽÍVÁME LÉKY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05646" y="5743391"/>
            <a:ext cx="20696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PIJEME ČAJ</a:t>
            </a:r>
            <a:endParaRPr lang="cs-CZ" sz="3200" dirty="0"/>
          </a:p>
        </p:txBody>
      </p:sp>
      <p:pic>
        <p:nvPicPr>
          <p:cNvPr id="3080" name="Picture 8" descr="C:\Documents and Settings\TOM\Local Settings\Temporary Internet Files\Content.IE5\X2XFW6B6\MP900439333[2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5252" y="269975"/>
            <a:ext cx="2141984" cy="3024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6458657"/>
      </p:ext>
    </p:extLst>
  </p:cSld>
  <p:clrMapOvr>
    <a:masterClrMapping/>
  </p:clrMapOvr>
  <p:transition advClick="0" advTm="60000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95846" y="410429"/>
            <a:ext cx="51523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KTERÉ JÍDLO JE ZDRAVÉ</a:t>
            </a:r>
            <a:endParaRPr lang="cs-CZ" sz="4000" b="1" dirty="0"/>
          </a:p>
        </p:txBody>
      </p:sp>
      <p:pic>
        <p:nvPicPr>
          <p:cNvPr id="2050" name="Picture 2" descr="C:\Documents and Settings\TOM\Local Settings\Temporary Internet Files\Content.IE5\7VE0F6GJ\MP900403149[1].jpg">
            <a:hlinkClick r:id="" action="ppaction://noaction">
              <a:snd r:embed="rId2" name="applause.wav"/>
            </a:hlinkClick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9111" y="1383117"/>
            <a:ext cx="2789292" cy="1866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TOM\Local Settings\Temporary Internet Files\Content.IE5\NUQ1ZFZK\MC900411900[1].wmf">
            <a:hlinkClick r:id="" action="ppaction://noaction">
              <a:snd r:embed="rId2" name="applause.wav"/>
            </a:hlinkClick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564904"/>
            <a:ext cx="2078945" cy="1904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TOM\Local Settings\Temporary Internet Files\Content.IE5\KLG43ITF\MP900422808[1].jpg">
            <a:hlinkClick r:id="" action="ppaction://noaction">
              <a:snd r:embed="rId5" name="push.wav"/>
            </a:hlinkClick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08869"/>
            <a:ext cx="2060848" cy="20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>
            <a:hlinkClick r:id="" action="ppaction://noaction">
              <a:snd r:embed="rId5" name="push.wav"/>
            </a:hlinkClick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459" y="1316074"/>
            <a:ext cx="2305050" cy="200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 descr="C:\Documents and Settings\TOM\Local Settings\Temporary Internet Files\Content.IE5\7VE0F6GJ\MP900177957[1].jpg">
            <a:hlinkClick r:id="" action="ppaction://noaction">
              <a:snd r:embed="rId2" name="applause.wav"/>
            </a:hlinkClick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7309" y="4141661"/>
            <a:ext cx="2692896" cy="1795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4167502"/>
      </p:ext>
    </p:extLst>
  </p:cSld>
  <p:clrMapOvr>
    <a:masterClrMapping/>
  </p:clrMapOvr>
  <p:transition advClick="0" advTm="6000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357251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CITACE</a:t>
            </a:r>
          </a:p>
          <a:p>
            <a:r>
              <a:rPr lang="cs-CZ" dirty="0"/>
              <a:t>Ilustrace: 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4876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559</TotalTime>
  <Words>74</Words>
  <Application>Microsoft Office PowerPoint</Application>
  <PresentationFormat>Předvádění na obrazovce (4:3)</PresentationFormat>
  <Paragraphs>38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</dc:creator>
  <cp:lastModifiedBy>TOM</cp:lastModifiedBy>
  <cp:revision>65</cp:revision>
  <dcterms:created xsi:type="dcterms:W3CDTF">2012-11-19T12:36:06Z</dcterms:created>
  <dcterms:modified xsi:type="dcterms:W3CDTF">2013-06-24T16:52:28Z</dcterms:modified>
</cp:coreProperties>
</file>