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1" r:id="rId4"/>
    <p:sldId id="262" r:id="rId5"/>
    <p:sldId id="263" r:id="rId6"/>
    <p:sldId id="264" r:id="rId7"/>
    <p:sldId id="259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62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7849491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Rozkazovací způsob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Rozkaz,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imperativ, ty, my, Vy,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Německý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Vladimír Vašek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Rozkazovací </a:t>
            </a:r>
            <a:r>
              <a:rPr lang="cs-CZ" sz="2400" b="1" dirty="0" smtClean="0"/>
              <a:t>způsob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VY_22_INOVACE_02_72</a:t>
            </a:r>
            <a:endParaRPr lang="cs-CZ" sz="2400" b="1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2492896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/>
          </a:p>
          <a:p>
            <a:r>
              <a:rPr lang="cs-CZ" sz="2000" b="1" dirty="0" smtClean="0"/>
              <a:t>Rozkazovacím způsobem něco nařizujeme nebo přikazujeme. </a:t>
            </a:r>
          </a:p>
          <a:p>
            <a:r>
              <a:rPr lang="cs-CZ" sz="2000" b="1" dirty="0" smtClean="0"/>
              <a:t>Rozkazem lze oslovit 2. osobu jednotného čísla </a:t>
            </a:r>
            <a:r>
              <a:rPr lang="cs-CZ" sz="2000" b="1" dirty="0" smtClean="0">
                <a:solidFill>
                  <a:srgbClr val="FF0000"/>
                </a:solidFill>
              </a:rPr>
              <a:t>(</a:t>
            </a:r>
            <a:r>
              <a:rPr lang="cs-CZ" sz="2000" b="1" dirty="0" err="1" smtClean="0">
                <a:solidFill>
                  <a:srgbClr val="FF0000"/>
                </a:solidFill>
              </a:rPr>
              <a:t>du</a:t>
            </a:r>
            <a:r>
              <a:rPr lang="cs-CZ" sz="2000" b="1" dirty="0" smtClean="0">
                <a:solidFill>
                  <a:srgbClr val="FF0000"/>
                </a:solidFill>
              </a:rPr>
              <a:t>), </a:t>
            </a:r>
            <a:r>
              <a:rPr lang="cs-CZ" sz="2000" b="1" dirty="0" smtClean="0"/>
              <a:t>2. osobu množného čísla </a:t>
            </a:r>
            <a:r>
              <a:rPr lang="cs-CZ" sz="2000" b="1" dirty="0" smtClean="0">
                <a:solidFill>
                  <a:srgbClr val="FF0000"/>
                </a:solidFill>
              </a:rPr>
              <a:t>(</a:t>
            </a:r>
            <a:r>
              <a:rPr lang="cs-CZ" sz="2000" b="1" dirty="0" err="1" smtClean="0">
                <a:solidFill>
                  <a:srgbClr val="FF0000"/>
                </a:solidFill>
              </a:rPr>
              <a:t>ihr</a:t>
            </a:r>
            <a:r>
              <a:rPr lang="cs-CZ" sz="2000" b="1" dirty="0" smtClean="0">
                <a:solidFill>
                  <a:srgbClr val="FF0000"/>
                </a:solidFill>
              </a:rPr>
              <a:t>), </a:t>
            </a:r>
            <a:r>
              <a:rPr lang="cs-CZ" sz="2000" b="1" dirty="0" smtClean="0"/>
              <a:t>dále pak 1. osobu čísla množného </a:t>
            </a:r>
            <a:r>
              <a:rPr lang="cs-CZ" sz="2000" b="1" dirty="0" smtClean="0">
                <a:solidFill>
                  <a:srgbClr val="FF0000"/>
                </a:solidFill>
              </a:rPr>
              <a:t>(</a:t>
            </a:r>
            <a:r>
              <a:rPr lang="cs-CZ" sz="2000" b="1" dirty="0" err="1" smtClean="0">
                <a:solidFill>
                  <a:srgbClr val="FF0000"/>
                </a:solidFill>
              </a:rPr>
              <a:t>wir</a:t>
            </a:r>
            <a:r>
              <a:rPr lang="cs-CZ" sz="2000" b="1" dirty="0" smtClean="0">
                <a:solidFill>
                  <a:srgbClr val="FF0000"/>
                </a:solidFill>
              </a:rPr>
              <a:t>) </a:t>
            </a:r>
            <a:r>
              <a:rPr lang="cs-CZ" sz="2000" b="1" dirty="0" smtClean="0"/>
              <a:t>a oproti českému jazyku lze v němčině ještě vytvořit rozkaz pro Vykání </a:t>
            </a:r>
            <a:r>
              <a:rPr lang="cs-CZ" sz="2000" b="1" dirty="0" smtClean="0">
                <a:solidFill>
                  <a:srgbClr val="FF0000"/>
                </a:solidFill>
              </a:rPr>
              <a:t>(</a:t>
            </a:r>
            <a:r>
              <a:rPr lang="cs-CZ" sz="2000" b="1" dirty="0" err="1" smtClean="0">
                <a:solidFill>
                  <a:srgbClr val="FF0000"/>
                </a:solidFill>
              </a:rPr>
              <a:t>Sie</a:t>
            </a:r>
            <a:r>
              <a:rPr lang="cs-CZ" sz="2000" b="1" dirty="0" smtClean="0">
                <a:solidFill>
                  <a:srgbClr val="FF0000"/>
                </a:solidFill>
              </a:rPr>
              <a:t>) </a:t>
            </a:r>
            <a:r>
              <a:rPr lang="cs-CZ" sz="2000" b="1" dirty="0" smtClean="0"/>
              <a:t>– 3. osoba množného čísla.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70518" y="1052736"/>
            <a:ext cx="373987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Rozkazovací způsob </a:t>
            </a:r>
            <a:endParaRPr lang="cs-CZ" sz="3200" b="1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213285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 os. j.č.: </a:t>
            </a:r>
            <a:r>
              <a:rPr lang="cs-CZ" sz="2000" b="1" dirty="0" err="1" smtClean="0"/>
              <a:t>du</a:t>
            </a:r>
            <a:r>
              <a:rPr lang="cs-CZ" sz="2000" b="1" dirty="0" smtClean="0"/>
              <a:t> – ty</a:t>
            </a:r>
          </a:p>
          <a:p>
            <a:r>
              <a:rPr lang="cs-CZ" sz="2000" dirty="0" smtClean="0"/>
              <a:t>Například: Dělej !, Běž !</a:t>
            </a:r>
          </a:p>
          <a:p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9522" y="1052736"/>
            <a:ext cx="35218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Rozkazovací </a:t>
            </a:r>
            <a:r>
              <a:rPr lang="cs-CZ" sz="3200" b="1" dirty="0" smtClean="0"/>
              <a:t>způsob</a:t>
            </a:r>
            <a:endParaRPr lang="cs-CZ" sz="32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2339752" y="2996952"/>
          <a:ext cx="4064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Kmen slovesa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Mach! – Dělej!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Lauf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Lauf! – Běž!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899592" y="4293096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 sloves s kmenem končícím na </a:t>
            </a:r>
            <a:r>
              <a:rPr lang="cs-CZ" b="1" dirty="0" smtClean="0"/>
              <a:t>-t</a:t>
            </a:r>
            <a:r>
              <a:rPr lang="cs-CZ" dirty="0" smtClean="0"/>
              <a:t> nebo </a:t>
            </a:r>
            <a:r>
              <a:rPr lang="cs-CZ" b="1" dirty="0" smtClean="0"/>
              <a:t>-d</a:t>
            </a:r>
            <a:r>
              <a:rPr lang="cs-CZ" dirty="0" smtClean="0"/>
              <a:t> se přidává koncovka </a:t>
            </a:r>
            <a:r>
              <a:rPr lang="cs-CZ" b="1" dirty="0" smtClean="0"/>
              <a:t>–e</a:t>
            </a:r>
            <a:r>
              <a:rPr lang="cs-CZ" dirty="0" smtClean="0"/>
              <a:t>, například </a:t>
            </a:r>
            <a:r>
              <a:rPr lang="cs-CZ" dirty="0" err="1" smtClean="0"/>
              <a:t>Warte</a:t>
            </a:r>
            <a:r>
              <a:rPr lang="cs-CZ" dirty="0" smtClean="0"/>
              <a:t>!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213285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 os. mn.č.: </a:t>
            </a:r>
            <a:r>
              <a:rPr lang="cs-CZ" sz="2000" b="1" dirty="0" err="1" smtClean="0"/>
              <a:t>ihr</a:t>
            </a:r>
            <a:r>
              <a:rPr lang="cs-CZ" sz="2000" b="1" dirty="0" smtClean="0"/>
              <a:t> – vy</a:t>
            </a:r>
          </a:p>
          <a:p>
            <a:r>
              <a:rPr lang="cs-CZ" sz="2000" dirty="0" smtClean="0"/>
              <a:t>Například: Dělejte !, Běžte !</a:t>
            </a:r>
          </a:p>
          <a:p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9522" y="1052736"/>
            <a:ext cx="35218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Rozkazovací </a:t>
            </a:r>
            <a:r>
              <a:rPr lang="cs-CZ" sz="3200" b="1" dirty="0" smtClean="0"/>
              <a:t>způsob</a:t>
            </a:r>
            <a:endParaRPr lang="cs-CZ" sz="32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2339752" y="2996952"/>
          <a:ext cx="4064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Kmen slovesa + 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Mach + 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Macht</a:t>
                      </a:r>
                      <a:r>
                        <a:rPr lang="cs-CZ" dirty="0" smtClean="0"/>
                        <a:t>! – Dělejte!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Lauf + 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Lauft</a:t>
                      </a:r>
                      <a:r>
                        <a:rPr lang="cs-CZ" dirty="0" smtClean="0"/>
                        <a:t>! – Běžte!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899592" y="4293096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 sloves s kmenem končícím na </a:t>
            </a:r>
            <a:r>
              <a:rPr lang="cs-CZ" b="1" dirty="0" smtClean="0"/>
              <a:t>-t</a:t>
            </a:r>
            <a:r>
              <a:rPr lang="cs-CZ" dirty="0" smtClean="0"/>
              <a:t> nebo </a:t>
            </a:r>
            <a:r>
              <a:rPr lang="cs-CZ" b="1" dirty="0" smtClean="0"/>
              <a:t>-d</a:t>
            </a:r>
            <a:r>
              <a:rPr lang="cs-CZ" dirty="0" smtClean="0"/>
              <a:t> se přidává koncovka </a:t>
            </a:r>
            <a:r>
              <a:rPr lang="cs-CZ" b="1" dirty="0" smtClean="0"/>
              <a:t>–e</a:t>
            </a:r>
            <a:r>
              <a:rPr lang="cs-CZ" dirty="0" smtClean="0"/>
              <a:t>, například </a:t>
            </a:r>
            <a:r>
              <a:rPr lang="cs-CZ" dirty="0" err="1" smtClean="0"/>
              <a:t>Wartet</a:t>
            </a:r>
            <a:r>
              <a:rPr lang="cs-CZ" dirty="0" smtClean="0"/>
              <a:t>! 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213285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 os. mn.č.: </a:t>
            </a:r>
            <a:r>
              <a:rPr lang="cs-CZ" sz="2000" b="1" dirty="0" err="1" smtClean="0"/>
              <a:t>wir</a:t>
            </a:r>
            <a:r>
              <a:rPr lang="cs-CZ" sz="2000" b="1" dirty="0" smtClean="0"/>
              <a:t> – my</a:t>
            </a:r>
          </a:p>
          <a:p>
            <a:r>
              <a:rPr lang="cs-CZ" sz="2000" dirty="0" smtClean="0"/>
              <a:t>Například: Dělejme !, Běžme !</a:t>
            </a:r>
          </a:p>
          <a:p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779522" y="1052736"/>
            <a:ext cx="35218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Rozkazovací </a:t>
            </a:r>
            <a:r>
              <a:rPr lang="cs-CZ" sz="3200" b="1" dirty="0" smtClean="0"/>
              <a:t>způsob</a:t>
            </a:r>
            <a:endParaRPr lang="cs-CZ" sz="32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835696" y="3212976"/>
          <a:ext cx="576064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7105"/>
                <a:gridCol w="260353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Převrácené časování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machen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Machen </a:t>
                      </a:r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! – Dělejme!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laufen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Laufen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! – Běžme!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2132856"/>
            <a:ext cx="76328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3. os. mn.č.: </a:t>
            </a:r>
            <a:r>
              <a:rPr lang="cs-CZ" sz="2000" b="1" dirty="0" err="1" smtClean="0"/>
              <a:t>Sie</a:t>
            </a:r>
            <a:r>
              <a:rPr lang="cs-CZ" sz="2000" b="1" dirty="0" smtClean="0"/>
              <a:t> – Vy - vykání</a:t>
            </a:r>
          </a:p>
          <a:p>
            <a:r>
              <a:rPr lang="cs-CZ" sz="2000" dirty="0" smtClean="0"/>
              <a:t>Například: Dělejte !, Běžte !</a:t>
            </a:r>
          </a:p>
          <a:p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803293" y="1052736"/>
            <a:ext cx="547432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Rozkazovací způsob - Imperativ</a:t>
            </a:r>
            <a:endParaRPr lang="cs-CZ" sz="32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835696" y="3212976"/>
          <a:ext cx="576064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7105"/>
                <a:gridCol w="260353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Převrácené časování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Rozkaz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machen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Machen </a:t>
                      </a:r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! – Dělejte!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laufen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Laufen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! </a:t>
                      </a:r>
                      <a:r>
                        <a:rPr lang="cs-CZ" smtClean="0"/>
                        <a:t>– Běžte</a:t>
                      </a:r>
                      <a:r>
                        <a:rPr lang="cs-CZ" dirty="0" smtClean="0"/>
                        <a:t>!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Vytvoř rozkazy:</a:t>
            </a:r>
          </a:p>
          <a:p>
            <a:r>
              <a:rPr lang="cs-CZ" sz="2000" dirty="0" smtClean="0"/>
              <a:t>Monika </a:t>
            </a:r>
            <a:r>
              <a:rPr lang="cs-CZ" sz="2000" dirty="0" err="1" smtClean="0"/>
              <a:t>muss</a:t>
            </a:r>
            <a:r>
              <a:rPr lang="cs-CZ" sz="2000" dirty="0" smtClean="0"/>
              <a:t> </a:t>
            </a:r>
            <a:r>
              <a:rPr lang="cs-CZ" sz="2000" dirty="0" err="1" smtClean="0"/>
              <a:t>lernen</a:t>
            </a:r>
            <a:r>
              <a:rPr lang="cs-CZ" sz="2000" dirty="0" smtClean="0"/>
              <a:t>. Moniko uč se!</a:t>
            </a:r>
          </a:p>
          <a:p>
            <a:r>
              <a:rPr lang="cs-CZ" sz="2000" dirty="0" smtClean="0"/>
              <a:t>……………………………………………………………………………………………………….</a:t>
            </a:r>
          </a:p>
          <a:p>
            <a:r>
              <a:rPr lang="cs-CZ" sz="2000" dirty="0" err="1" smtClean="0"/>
              <a:t>Wir</a:t>
            </a:r>
            <a:r>
              <a:rPr lang="cs-CZ" sz="2000" dirty="0" smtClean="0"/>
              <a:t> </a:t>
            </a:r>
            <a:r>
              <a:rPr lang="cs-CZ" sz="2000" dirty="0" err="1" smtClean="0"/>
              <a:t>müssen</a:t>
            </a:r>
            <a:r>
              <a:rPr lang="cs-CZ" sz="2000" dirty="0" smtClean="0"/>
              <a:t> </a:t>
            </a:r>
            <a:r>
              <a:rPr lang="cs-CZ" sz="2000" dirty="0" err="1" smtClean="0"/>
              <a:t>die</a:t>
            </a:r>
            <a:r>
              <a:rPr lang="cs-CZ" sz="2000" dirty="0" smtClean="0"/>
              <a:t> </a:t>
            </a:r>
            <a:r>
              <a:rPr lang="cs-CZ" sz="2000" dirty="0" err="1" smtClean="0"/>
              <a:t>Vokabeln</a:t>
            </a:r>
            <a:r>
              <a:rPr lang="cs-CZ" sz="2000" dirty="0" smtClean="0"/>
              <a:t> </a:t>
            </a:r>
            <a:r>
              <a:rPr lang="cs-CZ" sz="2000" dirty="0" err="1" smtClean="0"/>
              <a:t>wiederholen</a:t>
            </a:r>
            <a:r>
              <a:rPr lang="cs-CZ" sz="2000" dirty="0" smtClean="0"/>
              <a:t>. Opakujme slovíčka!</a:t>
            </a:r>
          </a:p>
          <a:p>
            <a:r>
              <a:rPr lang="cs-CZ" sz="2000" dirty="0" smtClean="0"/>
              <a:t>……………………………………………………………………………………………………….</a:t>
            </a:r>
          </a:p>
          <a:p>
            <a:r>
              <a:rPr lang="cs-CZ" sz="2000" dirty="0" err="1" smtClean="0"/>
              <a:t>Silke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Thomas </a:t>
            </a:r>
            <a:r>
              <a:rPr lang="cs-CZ" sz="2000" dirty="0" err="1" smtClean="0"/>
              <a:t>sprechen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viel</a:t>
            </a:r>
            <a:r>
              <a:rPr lang="cs-CZ" sz="2000" dirty="0" smtClean="0"/>
              <a:t>. Nemluvte!</a:t>
            </a:r>
          </a:p>
          <a:p>
            <a:r>
              <a:rPr lang="cs-CZ" sz="2000" dirty="0" smtClean="0"/>
              <a:t>……………………………………………………………………………………………………….</a:t>
            </a:r>
          </a:p>
          <a:p>
            <a:r>
              <a:rPr lang="cs-CZ" sz="2000" dirty="0" smtClean="0"/>
              <a:t>Paul </a:t>
            </a:r>
            <a:r>
              <a:rPr lang="cs-CZ" sz="2000" dirty="0" err="1" smtClean="0"/>
              <a:t>muss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Hause</a:t>
            </a:r>
            <a:r>
              <a:rPr lang="cs-CZ" sz="2000" dirty="0" smtClean="0"/>
              <a:t> </a:t>
            </a:r>
            <a:r>
              <a:rPr lang="cs-CZ" sz="2000" dirty="0" err="1" smtClean="0"/>
              <a:t>warten</a:t>
            </a:r>
            <a:r>
              <a:rPr lang="cs-CZ" sz="2000" dirty="0" smtClean="0"/>
              <a:t>. Pavle, čekej doma!</a:t>
            </a:r>
          </a:p>
          <a:p>
            <a:r>
              <a:rPr lang="cs-CZ" sz="2000" dirty="0" smtClean="0"/>
              <a:t>……………………………………………………………………………………………………….</a:t>
            </a:r>
          </a:p>
          <a:p>
            <a:r>
              <a:rPr lang="cs-CZ" sz="2000" dirty="0" smtClean="0"/>
              <a:t>Paní Wolfová, kupte mi prosím chléb a vajíčka.</a:t>
            </a:r>
          </a:p>
          <a:p>
            <a:r>
              <a:rPr lang="cs-CZ" sz="2000" dirty="0" smtClean="0"/>
              <a:t>……………………………………………………………………………………………………….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=""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916832"/>
            <a:ext cx="76328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Vlastní tvorba.</a:t>
            </a:r>
          </a:p>
        </p:txBody>
      </p:sp>
    </p:spTree>
    <p:extLst>
      <p:ext uri="{BB962C8B-B14F-4D97-AF65-F5344CB8AC3E}">
        <p14:creationId xmlns=""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447</Words>
  <Application>Microsoft Office PowerPoint</Application>
  <PresentationFormat>Předvádění na obrazovce (4:3)</PresentationFormat>
  <Paragraphs>108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Pracovna</cp:lastModifiedBy>
  <cp:revision>46</cp:revision>
  <dcterms:created xsi:type="dcterms:W3CDTF">2010-11-01T23:40:31Z</dcterms:created>
  <dcterms:modified xsi:type="dcterms:W3CDTF">2013-08-09T11:56:34Z</dcterms:modified>
</cp:coreProperties>
</file>