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4"/>
  </p:notesMasterIdLst>
  <p:sldIdLst>
    <p:sldId id="256" r:id="rId3"/>
    <p:sldId id="262" r:id="rId4"/>
    <p:sldId id="278" r:id="rId5"/>
    <p:sldId id="260" r:id="rId6"/>
    <p:sldId id="264" r:id="rId7"/>
    <p:sldId id="279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80" r:id="rId16"/>
    <p:sldId id="281" r:id="rId17"/>
    <p:sldId id="271" r:id="rId18"/>
    <p:sldId id="273" r:id="rId19"/>
    <p:sldId id="274" r:id="rId20"/>
    <p:sldId id="282" r:id="rId21"/>
    <p:sldId id="283" r:id="rId22"/>
    <p:sldId id="284" r:id="rId23"/>
    <p:sldId id="285" r:id="rId24"/>
    <p:sldId id="286" r:id="rId25"/>
    <p:sldId id="288" r:id="rId26"/>
    <p:sldId id="289" r:id="rId27"/>
    <p:sldId id="287" r:id="rId28"/>
    <p:sldId id="290" r:id="rId29"/>
    <p:sldId id="291" r:id="rId30"/>
    <p:sldId id="275" r:id="rId31"/>
    <p:sldId id="277" r:id="rId32"/>
    <p:sldId id="292" r:id="rId3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851B"/>
    <a:srgbClr val="000000"/>
    <a:srgbClr val="66FFFF"/>
    <a:srgbClr val="0228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115" autoAdjust="0"/>
  </p:normalViewPr>
  <p:slideViewPr>
    <p:cSldViewPr>
      <p:cViewPr>
        <p:scale>
          <a:sx n="120" d="100"/>
          <a:sy n="120" d="100"/>
        </p:scale>
        <p:origin x="-71" y="132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2.9.2013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2.9.2013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2.9.2013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2.9.2013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2.9.2013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2.9.2013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2.9.2013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2.9.2013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2.9.2013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2.9.2013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2.9.2013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2.9.2013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2.9.2013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596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2.9.2013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9517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2.9.2013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5562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2.9.2013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8959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2.9.2013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18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2.9.2013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0214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2.9.2013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9724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2.9.2013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596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2.9.2013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164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2.9.2013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194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2.9.2013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8248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2.9.2013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2.9.2013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513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png"/><Relationship Id="rId4" Type="http://schemas.openxmlformats.org/officeDocument/2006/relationships/image" Target="../media/image42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4" Type="http://schemas.openxmlformats.org/officeDocument/2006/relationships/hyperlink" Target="http://en.wikipedia.org/wiki/File:FardierdeCugnot20050111.jpg" TargetMode="Externa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saomoravany.cz/editor/image/stranky3/Image/skrine/01_v.jpg" TargetMode="External"/><Relationship Id="rId13" Type="http://schemas.openxmlformats.org/officeDocument/2006/relationships/hyperlink" Target="http://www.tmw.cz/data/img/vyrobni_program/lesotech/big/lesotechnika_1.jpg" TargetMode="External"/><Relationship Id="rId3" Type="http://schemas.openxmlformats.org/officeDocument/2006/relationships/image" Target="../media/image2.jpg"/><Relationship Id="rId7" Type="http://schemas.openxmlformats.org/officeDocument/2006/relationships/hyperlink" Target="http://www.glocar.cz/galery/euro/104-0469_IMG.jpg" TargetMode="External"/><Relationship Id="rId12" Type="http://schemas.openxmlformats.org/officeDocument/2006/relationships/hyperlink" Target="https://www.google.cz/search?q=Maloktraktor&amp;ie=utf-8&amp;oe=utf-8&amp;aq=t&amp;rls=org.mozilla:cs:official&amp;client=firefox-a" TargetMode="External"/><Relationship Id="rId2" Type="http://schemas.openxmlformats.org/officeDocument/2006/relationships/image" Target="../media/image1.png"/><Relationship Id="rId16" Type="http://schemas.openxmlformats.org/officeDocument/2006/relationships/hyperlink" Target="http://galerie.albumfotek.cz/2467/?page=view&amp;foto=73476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praha.mercedes-benz.cz/dodavkova-vozidla/karta-vozidla/sprinter/valnik/" TargetMode="External"/><Relationship Id="rId11" Type="http://schemas.openxmlformats.org/officeDocument/2006/relationships/hyperlink" Target="http://cs.wikipedia.org/wiki/Kamion" TargetMode="External"/><Relationship Id="rId5" Type="http://schemas.openxmlformats.org/officeDocument/2006/relationships/hyperlink" Target="http://cs.wikipedia.org/wiki/Autobus" TargetMode="External"/><Relationship Id="rId15" Type="http://schemas.openxmlformats.org/officeDocument/2006/relationships/hyperlink" Target="http://www.schwarzmueller.com/typo3temp/pics/J_PSanh3ASP_PIC1_528632efba.jpg" TargetMode="External"/><Relationship Id="rId10" Type="http://schemas.openxmlformats.org/officeDocument/2006/relationships/hyperlink" Target="http://cs.wikipedia.org/wiki/Soubor:Scania_124L-Galliker_(B)-2003..jpg" TargetMode="External"/><Relationship Id="rId4" Type="http://schemas.openxmlformats.org/officeDocument/2006/relationships/hyperlink" Target="http://en.wikipedia.org/wiki/File:FardierdeCugnot20050111.jpg" TargetMode="External"/><Relationship Id="rId9" Type="http://schemas.openxmlformats.org/officeDocument/2006/relationships/hyperlink" Target="http://p-z.cz/online-katalog/stavebni-stroje-caterpillar/dampry/pevne-dampry" TargetMode="External"/><Relationship Id="rId14" Type="http://schemas.openxmlformats.org/officeDocument/2006/relationships/hyperlink" Target="http://forum.valka.cz/attachments/1945/P50N_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2829314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13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Druhy vozidel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automobil, motor,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skupina, hmotnost</a:t>
                      </a:r>
                      <a:r>
                        <a:rPr lang="cs-CZ" sz="1200" kern="12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, označení.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Automobily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Bc. Ladislav Hajný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 - Mechanik opravář motorových vozidel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Druhy vozidel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97597"/>
            <a:ext cx="756084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/>
              <a:t>VY </a:t>
            </a:r>
            <a:r>
              <a:rPr lang="cs-CZ" sz="2000" b="1" smtClean="0"/>
              <a:t>32 INOVACE_13_246</a:t>
            </a:r>
            <a:endParaRPr lang="cs-CZ" sz="20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noFill/>
          <a:ln w="28575"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>
            <a:noAutofit/>
          </a:bodyPr>
          <a:lstStyle/>
          <a:p>
            <a:r>
              <a:rPr lang="cs-CZ" sz="3600" dirty="0" smtClean="0">
                <a:latin typeface="Castellar" pitchFamily="18" charset="0"/>
              </a:rPr>
              <a:t/>
            </a:r>
            <a:br>
              <a:rPr lang="cs-CZ" sz="3600" dirty="0" smtClean="0">
                <a:latin typeface="Castellar" pitchFamily="18" charset="0"/>
              </a:rPr>
            </a:b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dirty="0" smtClean="0"/>
              <a:t>Motocykly</a:t>
            </a:r>
          </a:p>
          <a:p>
            <a:pPr marL="0" indent="0" algn="ctr">
              <a:buNone/>
            </a:pPr>
            <a:r>
              <a:rPr lang="cs-CZ" sz="2000" dirty="0" smtClean="0"/>
              <a:t>Kategorie „L“</a:t>
            </a:r>
            <a:endParaRPr lang="cs-CZ" sz="2000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>
          <a:xfrm>
            <a:off x="4647677" y="1556792"/>
            <a:ext cx="4038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dirty="0" smtClean="0"/>
              <a:t>Osobní automobily</a:t>
            </a:r>
          </a:p>
          <a:p>
            <a:pPr marL="0" indent="0" algn="ctr">
              <a:buNone/>
            </a:pPr>
            <a:r>
              <a:rPr lang="cs-CZ" sz="2000" dirty="0" smtClean="0"/>
              <a:t>Kategorie „M“</a:t>
            </a:r>
            <a:endParaRPr lang="cs-CZ" sz="20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11560" y="404664"/>
            <a:ext cx="7920880" cy="523220"/>
          </a:xfrm>
          <a:prstGeom prst="rect">
            <a:avLst/>
          </a:prstGeom>
          <a:solidFill>
            <a:srgbClr val="EA851B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Druhy silničních vozidel</a:t>
            </a:r>
            <a:endParaRPr lang="cs-CZ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541" y="2852936"/>
            <a:ext cx="4056451" cy="304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4277" y="3140968"/>
            <a:ext cx="4032000" cy="2691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9701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dirty="0" smtClean="0"/>
              <a:t>Nákladní automobily</a:t>
            </a:r>
          </a:p>
          <a:p>
            <a:pPr marL="0" indent="0" algn="ctr">
              <a:buNone/>
            </a:pPr>
            <a:r>
              <a:rPr lang="cs-CZ" sz="2000" dirty="0" smtClean="0"/>
              <a:t>Kategorie „N“</a:t>
            </a:r>
            <a:endParaRPr lang="cs-CZ" sz="20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 smtClean="0"/>
              <a:t>Přípojná vozidla</a:t>
            </a:r>
          </a:p>
          <a:p>
            <a:pPr marL="0" indent="0" algn="ctr">
              <a:buNone/>
            </a:pPr>
            <a:r>
              <a:rPr lang="cs-CZ" sz="2000" dirty="0" smtClean="0"/>
              <a:t>Kategorie „O“</a:t>
            </a:r>
          </a:p>
          <a:p>
            <a:pPr marL="0" indent="0" algn="ctr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936104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r>
              <a:rPr lang="cs-CZ" sz="2800" dirty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cs-CZ" sz="2800" dirty="0">
                <a:solidFill>
                  <a:prstClr val="black"/>
                </a:solidFill>
                <a:ea typeface="+mn-ea"/>
                <a:cs typeface="+mn-cs"/>
              </a:rPr>
            </a:b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67544" y="332656"/>
            <a:ext cx="8280920" cy="523220"/>
          </a:xfrm>
          <a:prstGeom prst="rect">
            <a:avLst/>
          </a:prstGeom>
          <a:solidFill>
            <a:srgbClr val="EA851B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dirty="0"/>
              <a:t>Druhy silničních vozidel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814" y="3140968"/>
            <a:ext cx="4032000" cy="2691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6197" y="2931394"/>
            <a:ext cx="4002275" cy="290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3310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  <a:solidFill>
            <a:srgbClr val="EA851B"/>
          </a:solidFill>
        </p:spPr>
        <p:txBody>
          <a:bodyPr>
            <a:noAutofit/>
          </a:bodyPr>
          <a:lstStyle/>
          <a:p>
            <a:r>
              <a:rPr lang="cs-CZ" sz="2800" dirty="0"/>
              <a:t>Druhy silničních vozidel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 smtClean="0"/>
              <a:t>Traktory</a:t>
            </a:r>
          </a:p>
          <a:p>
            <a:pPr marL="0" indent="0" algn="ctr">
              <a:buNone/>
            </a:pPr>
            <a:r>
              <a:rPr lang="cs-CZ" sz="2000" dirty="0" smtClean="0"/>
              <a:t>Kategorie „T“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 smtClean="0"/>
              <a:t>Ostatní vozidla</a:t>
            </a:r>
          </a:p>
          <a:p>
            <a:pPr marL="0" indent="0" algn="ctr">
              <a:buNone/>
            </a:pPr>
            <a:r>
              <a:rPr lang="cs-CZ" sz="2000" dirty="0" smtClean="0"/>
              <a:t>Kategorie „R“</a:t>
            </a:r>
          </a:p>
          <a:p>
            <a:pPr marL="0" indent="0">
              <a:buNone/>
            </a:pPr>
            <a:endParaRPr lang="cs-CZ" sz="2000" dirty="0" smtClean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9638" y="3576638"/>
            <a:ext cx="9525" cy="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433763"/>
            <a:ext cx="4021401" cy="2686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140968"/>
            <a:ext cx="4050568" cy="297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548680"/>
            <a:ext cx="79208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000" dirty="0"/>
          </a:p>
          <a:p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360000"/>
            <a:ext cx="7920880" cy="523220"/>
          </a:xfrm>
          <a:prstGeom prst="rect">
            <a:avLst/>
          </a:prstGeom>
          <a:solidFill>
            <a:srgbClr val="EA851B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dirty="0"/>
              <a:t>Základní pojmy vozidel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48000" y="1152000"/>
            <a:ext cx="7848872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000" dirty="0" smtClean="0"/>
          </a:p>
          <a:p>
            <a:r>
              <a:rPr lang="cs-CZ" sz="2000" dirty="0" smtClean="0"/>
              <a:t>Vozidlo </a:t>
            </a:r>
            <a:r>
              <a:rPr lang="cs-CZ" sz="2000" dirty="0"/>
              <a:t>je dopravní prostředek a jeho provoz je vymezen podmínkami </a:t>
            </a:r>
            <a:endParaRPr lang="cs-CZ" sz="2000" dirty="0" smtClean="0"/>
          </a:p>
          <a:p>
            <a:r>
              <a:rPr lang="cs-CZ" sz="2000" dirty="0" smtClean="0"/>
              <a:t>Zákona </a:t>
            </a:r>
            <a:r>
              <a:rPr lang="cs-CZ" sz="2000" dirty="0"/>
              <a:t>č. 56/2001 Sb</a:t>
            </a:r>
            <a:r>
              <a:rPr lang="cs-CZ" sz="2000" dirty="0" smtClean="0"/>
              <a:t>. </a:t>
            </a:r>
            <a:r>
              <a:rPr lang="pl-PL" sz="2000" dirty="0"/>
              <a:t>o podmínkách provozu vozidel na pozemních </a:t>
            </a:r>
            <a:r>
              <a:rPr lang="pl-PL" sz="2000" dirty="0" smtClean="0"/>
              <a:t>komunikacích.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Vyhláška </a:t>
            </a:r>
            <a:r>
              <a:rPr lang="cs-CZ" sz="2000" dirty="0"/>
              <a:t>MDS </a:t>
            </a:r>
            <a:r>
              <a:rPr lang="cs-CZ" sz="2000" dirty="0" smtClean="0"/>
              <a:t>č.341/2002, o </a:t>
            </a:r>
            <a:r>
              <a:rPr lang="cs-CZ" sz="2000" dirty="0"/>
              <a:t>schvalování technické způsobilosti a o </a:t>
            </a:r>
            <a:r>
              <a:rPr lang="cs-CZ" sz="2000" dirty="0" smtClean="0"/>
              <a:t>techn. </a:t>
            </a:r>
            <a:r>
              <a:rPr lang="cs-CZ" sz="2000" dirty="0"/>
              <a:t>podmínkách provozu vozidel na pozemních </a:t>
            </a:r>
            <a:r>
              <a:rPr lang="cs-CZ" sz="2000" dirty="0" smtClean="0"/>
              <a:t>komunikacích.</a:t>
            </a:r>
          </a:p>
          <a:p>
            <a:endParaRPr lang="cs-CZ" sz="2000" dirty="0" smtClean="0">
              <a:solidFill>
                <a:srgbClr val="FF0000"/>
              </a:solidFill>
            </a:endParaRPr>
          </a:p>
          <a:p>
            <a:endParaRPr lang="cs-CZ" sz="2000" dirty="0" smtClean="0">
              <a:solidFill>
                <a:srgbClr val="FF0000"/>
              </a:solidFill>
            </a:endParaRPr>
          </a:p>
          <a:p>
            <a:r>
              <a:rPr lang="cs-CZ" sz="2000" dirty="0" smtClean="0">
                <a:solidFill>
                  <a:srgbClr val="FF0000"/>
                </a:solidFill>
              </a:rPr>
              <a:t>Silniční </a:t>
            </a:r>
            <a:r>
              <a:rPr lang="cs-CZ" sz="2000" dirty="0">
                <a:solidFill>
                  <a:srgbClr val="FF0000"/>
                </a:solidFill>
              </a:rPr>
              <a:t>vozidla </a:t>
            </a:r>
            <a:r>
              <a:rPr lang="cs-CZ" sz="2000" dirty="0" smtClean="0">
                <a:solidFill>
                  <a:srgbClr val="FF0000"/>
                </a:solidFill>
              </a:rPr>
              <a:t>- </a:t>
            </a:r>
            <a:r>
              <a:rPr lang="cs-CZ" sz="2000" dirty="0" smtClean="0"/>
              <a:t>jsou </a:t>
            </a:r>
            <a:r>
              <a:rPr lang="cs-CZ" sz="2000" dirty="0"/>
              <a:t>motorová nebo nemotorová vozidla </a:t>
            </a:r>
            <a:r>
              <a:rPr lang="cs-CZ" sz="2000" dirty="0" smtClean="0"/>
              <a:t>určená k </a:t>
            </a:r>
            <a:r>
              <a:rPr lang="cs-CZ" sz="2000" dirty="0"/>
              <a:t>provozu na pozemních komunikacích pro přepravu osob, zvířat nebo </a:t>
            </a:r>
            <a:r>
              <a:rPr lang="cs-CZ" sz="2000" dirty="0" smtClean="0"/>
              <a:t>věci</a:t>
            </a:r>
            <a:r>
              <a:rPr lang="cs-CZ" sz="2000" dirty="0"/>
              <a:t>.</a:t>
            </a:r>
          </a:p>
          <a:p>
            <a:endParaRPr lang="cs-CZ" sz="2000" dirty="0"/>
          </a:p>
          <a:p>
            <a:endParaRPr lang="cs-CZ" sz="2000" dirty="0" smtClean="0">
              <a:solidFill>
                <a:srgbClr val="FF0000"/>
              </a:solidFill>
            </a:endParaRPr>
          </a:p>
          <a:p>
            <a:r>
              <a:rPr lang="cs-CZ" sz="2000" dirty="0" smtClean="0">
                <a:solidFill>
                  <a:srgbClr val="FF0000"/>
                </a:solidFill>
              </a:rPr>
              <a:t>Zvláštní </a:t>
            </a:r>
            <a:r>
              <a:rPr lang="cs-CZ" sz="2000" dirty="0">
                <a:solidFill>
                  <a:srgbClr val="FF0000"/>
                </a:solidFill>
              </a:rPr>
              <a:t>vozidla </a:t>
            </a:r>
            <a:r>
              <a:rPr lang="cs-CZ" sz="2000" dirty="0" smtClean="0">
                <a:solidFill>
                  <a:srgbClr val="FF0000"/>
                </a:solidFill>
              </a:rPr>
              <a:t>-</a:t>
            </a:r>
            <a:r>
              <a:rPr lang="cs-CZ" sz="2000" dirty="0" smtClean="0"/>
              <a:t>jsou vozidla určená </a:t>
            </a:r>
            <a:r>
              <a:rPr lang="cs-CZ" sz="2000" dirty="0"/>
              <a:t>k jiném účelům než k provozu na PK, ale může být k provozu na PK schváleno.</a:t>
            </a:r>
          </a:p>
          <a:p>
            <a:endParaRPr lang="cs-CZ" sz="2000" dirty="0"/>
          </a:p>
          <a:p>
            <a:endParaRPr lang="cs-CZ" sz="2000" dirty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46612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332656"/>
            <a:ext cx="7920880" cy="461665"/>
          </a:xfrm>
          <a:prstGeom prst="rect">
            <a:avLst/>
          </a:prstGeom>
          <a:solidFill>
            <a:srgbClr val="EA851B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Základní rozdělení vozidel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196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736" y="1124744"/>
            <a:ext cx="7348928" cy="4986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8143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Nadpis 14"/>
          <p:cNvSpPr>
            <a:spLocks noGrp="1"/>
          </p:cNvSpPr>
          <p:nvPr>
            <p:ph type="title"/>
          </p:nvPr>
        </p:nvSpPr>
        <p:spPr>
          <a:xfrm>
            <a:off x="468000" y="360000"/>
            <a:ext cx="8219256" cy="562074"/>
          </a:xfrm>
          <a:solidFill>
            <a:srgbClr val="EA851B"/>
          </a:solidFill>
        </p:spPr>
        <p:txBody>
          <a:bodyPr>
            <a:normAutofit fontScale="90000"/>
          </a:bodyPr>
          <a:lstStyle/>
          <a:p>
            <a:r>
              <a:rPr lang="cs-CZ" sz="3100" dirty="0">
                <a:solidFill>
                  <a:srgbClr val="000000"/>
                </a:solidFill>
              </a:rPr>
              <a:t/>
            </a:r>
            <a:br>
              <a:rPr lang="cs-CZ" sz="3100" dirty="0">
                <a:solidFill>
                  <a:srgbClr val="000000"/>
                </a:solidFill>
              </a:rPr>
            </a:br>
            <a:r>
              <a:rPr lang="cs-CZ" sz="3100" dirty="0">
                <a:solidFill>
                  <a:srgbClr val="000000"/>
                </a:solidFill>
              </a:rPr>
              <a:t>Základní </a:t>
            </a:r>
            <a:r>
              <a:rPr lang="cs-CZ" sz="3100" dirty="0" smtClean="0">
                <a:solidFill>
                  <a:srgbClr val="000000"/>
                </a:solidFill>
              </a:rPr>
              <a:t>druhy vozidel</a:t>
            </a:r>
            <a:r>
              <a:rPr lang="cs-CZ" sz="2400" dirty="0">
                <a:solidFill>
                  <a:srgbClr val="FF0000"/>
                </a:solidFill>
              </a:rPr>
              <a:t/>
            </a:r>
            <a:br>
              <a:rPr lang="cs-CZ" sz="2400" dirty="0">
                <a:solidFill>
                  <a:srgbClr val="FF0000"/>
                </a:solidFill>
              </a:rPr>
            </a:b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6" name="Zástupný symbol pro obsah 15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184576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cs-CZ" sz="3400" dirty="0" smtClean="0"/>
          </a:p>
          <a:p>
            <a:pPr marL="0" indent="0">
              <a:buNone/>
            </a:pPr>
            <a:r>
              <a:rPr lang="cs-CZ" sz="9600" dirty="0" smtClean="0"/>
              <a:t>Vozidla </a:t>
            </a:r>
            <a:r>
              <a:rPr lang="cs-CZ" sz="9600" dirty="0"/>
              <a:t>kategorie "L",L1,L3,L4,LM - motocykly,L2,L5 </a:t>
            </a:r>
            <a:r>
              <a:rPr lang="cs-CZ" sz="9600" dirty="0" smtClean="0"/>
              <a:t>– tříkolky</a:t>
            </a:r>
          </a:p>
          <a:p>
            <a:pPr marL="0" indent="0">
              <a:buNone/>
            </a:pPr>
            <a:r>
              <a:rPr lang="cs-CZ" sz="3600" dirty="0"/>
              <a:t>							</a:t>
            </a:r>
          </a:p>
          <a:p>
            <a:pPr marL="0" indent="0">
              <a:buNone/>
            </a:pPr>
            <a:endParaRPr lang="cs-CZ" sz="360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cs-CZ" sz="8000" dirty="0" smtClean="0">
                <a:solidFill>
                  <a:srgbClr val="C00000"/>
                </a:solidFill>
              </a:rPr>
              <a:t>Motocykl </a:t>
            </a:r>
            <a:r>
              <a:rPr lang="cs-CZ" sz="8000" dirty="0">
                <a:solidFill>
                  <a:srgbClr val="C00000"/>
                </a:solidFill>
              </a:rPr>
              <a:t>- </a:t>
            </a:r>
            <a:r>
              <a:rPr lang="cs-CZ" sz="8000" dirty="0"/>
              <a:t>MT </a:t>
            </a:r>
            <a:r>
              <a:rPr lang="cs-CZ" sz="8000" dirty="0" smtClean="0"/>
              <a:t>- 	je </a:t>
            </a:r>
            <a:r>
              <a:rPr lang="cs-CZ" sz="8000" dirty="0"/>
              <a:t>vozidlo určené pro dopravu jedné </a:t>
            </a:r>
            <a:r>
              <a:rPr lang="cs-CZ" sz="8000" dirty="0" smtClean="0"/>
              <a:t>nebo dvou </a:t>
            </a:r>
            <a:r>
              <a:rPr lang="cs-CZ" sz="8000" dirty="0"/>
              <a:t>osob za </a:t>
            </a:r>
            <a:r>
              <a:rPr lang="cs-CZ" sz="8000" dirty="0" smtClean="0"/>
              <a:t>		sebou </a:t>
            </a:r>
            <a:r>
              <a:rPr lang="cs-CZ" sz="8000" dirty="0"/>
              <a:t>s </a:t>
            </a:r>
            <a:r>
              <a:rPr lang="cs-CZ" sz="8000" dirty="0" smtClean="0"/>
              <a:t>oporou </a:t>
            </a:r>
            <a:r>
              <a:rPr lang="cs-CZ" sz="8000" dirty="0"/>
              <a:t>pro kolena řidiče</a:t>
            </a:r>
            <a:r>
              <a:rPr lang="cs-CZ" sz="8000" dirty="0" smtClean="0"/>
              <a:t>, bez </a:t>
            </a:r>
            <a:r>
              <a:rPr lang="cs-CZ" sz="8000" dirty="0"/>
              <a:t>šlapadel.							</a:t>
            </a:r>
          </a:p>
          <a:p>
            <a:pPr marL="0" indent="0">
              <a:buNone/>
            </a:pPr>
            <a:r>
              <a:rPr lang="cs-CZ" sz="8000" dirty="0" smtClean="0">
                <a:solidFill>
                  <a:srgbClr val="C00000"/>
                </a:solidFill>
              </a:rPr>
              <a:t>Skútr – </a:t>
            </a:r>
            <a:r>
              <a:rPr lang="cs-CZ" sz="8000" dirty="0" smtClean="0"/>
              <a:t>S - 	bez </a:t>
            </a:r>
            <a:r>
              <a:rPr lang="cs-CZ" sz="8000" dirty="0"/>
              <a:t>opory kolen</a:t>
            </a:r>
            <a:r>
              <a:rPr lang="cs-CZ" sz="8000" dirty="0" smtClean="0"/>
              <a:t>, bez </a:t>
            </a:r>
            <a:r>
              <a:rPr lang="cs-CZ" sz="8000" dirty="0"/>
              <a:t>šlapadel</a:t>
            </a:r>
            <a:r>
              <a:rPr lang="cs-CZ" sz="8000" dirty="0" smtClean="0"/>
              <a:t>, prostor </a:t>
            </a:r>
            <a:r>
              <a:rPr lang="cs-CZ" sz="8000" dirty="0"/>
              <a:t>pro nohy v nosné </a:t>
            </a:r>
            <a:r>
              <a:rPr lang="cs-CZ" sz="8000" dirty="0" smtClean="0"/>
              <a:t>		části ochrana přepravovaných osob</a:t>
            </a:r>
            <a:r>
              <a:rPr lang="cs-CZ" sz="8000" dirty="0"/>
              <a:t>.							</a:t>
            </a:r>
          </a:p>
          <a:p>
            <a:pPr marL="0" indent="0">
              <a:buNone/>
            </a:pPr>
            <a:r>
              <a:rPr lang="cs-CZ" sz="8000" dirty="0">
                <a:solidFill>
                  <a:srgbClr val="C00000"/>
                </a:solidFill>
              </a:rPr>
              <a:t>Mokik </a:t>
            </a:r>
            <a:r>
              <a:rPr lang="cs-CZ" sz="8000" dirty="0" smtClean="0">
                <a:solidFill>
                  <a:srgbClr val="C00000"/>
                </a:solidFill>
              </a:rPr>
              <a:t>– </a:t>
            </a:r>
            <a:r>
              <a:rPr lang="cs-CZ" sz="8000" dirty="0" smtClean="0"/>
              <a:t>MK</a:t>
            </a:r>
            <a:r>
              <a:rPr lang="cs-CZ" sz="8000" dirty="0" smtClean="0">
                <a:solidFill>
                  <a:srgbClr val="C00000"/>
                </a:solidFill>
              </a:rPr>
              <a:t> </a:t>
            </a:r>
            <a:r>
              <a:rPr lang="cs-CZ" sz="8000" dirty="0" smtClean="0"/>
              <a:t>-	malý </a:t>
            </a:r>
            <a:r>
              <a:rPr lang="cs-CZ" sz="8000" dirty="0"/>
              <a:t>motocykl</a:t>
            </a:r>
            <a:r>
              <a:rPr lang="cs-CZ" sz="8000" dirty="0" smtClean="0"/>
              <a:t>, největší </a:t>
            </a:r>
            <a:r>
              <a:rPr lang="cs-CZ" sz="8000" dirty="0"/>
              <a:t>rychlost do </a:t>
            </a:r>
            <a:r>
              <a:rPr lang="cs-CZ" sz="8000" dirty="0" smtClean="0"/>
              <a:t>50km/hod., objem 		nejvýše do 50ccm, stupačky </a:t>
            </a:r>
            <a:r>
              <a:rPr lang="cs-CZ" sz="8000" dirty="0"/>
              <a:t>a nožní startování (pákou).							</a:t>
            </a:r>
          </a:p>
          <a:p>
            <a:pPr marL="0" indent="0">
              <a:buNone/>
            </a:pPr>
            <a:r>
              <a:rPr lang="cs-CZ" sz="8000" dirty="0">
                <a:solidFill>
                  <a:srgbClr val="C00000"/>
                </a:solidFill>
              </a:rPr>
              <a:t>Moped </a:t>
            </a:r>
            <a:r>
              <a:rPr lang="cs-CZ" sz="8000" dirty="0" smtClean="0">
                <a:solidFill>
                  <a:srgbClr val="C00000"/>
                </a:solidFill>
              </a:rPr>
              <a:t>– </a:t>
            </a:r>
            <a:r>
              <a:rPr lang="cs-CZ" sz="8000" dirty="0" smtClean="0"/>
              <a:t>MP</a:t>
            </a:r>
            <a:r>
              <a:rPr lang="cs-CZ" sz="8000" dirty="0" smtClean="0">
                <a:solidFill>
                  <a:srgbClr val="C00000"/>
                </a:solidFill>
              </a:rPr>
              <a:t> </a:t>
            </a:r>
            <a:r>
              <a:rPr lang="cs-CZ" sz="8000" dirty="0" smtClean="0"/>
              <a:t>-	konstrukční rychlost </a:t>
            </a:r>
            <a:r>
              <a:rPr lang="cs-CZ" sz="8000" dirty="0"/>
              <a:t>do 50km/h</a:t>
            </a:r>
            <a:r>
              <a:rPr lang="cs-CZ" sz="8000" dirty="0" smtClean="0"/>
              <a:t>, objem </a:t>
            </a:r>
            <a:r>
              <a:rPr lang="cs-CZ" sz="8000" dirty="0"/>
              <a:t>nejvýše do </a:t>
            </a:r>
            <a:r>
              <a:rPr lang="cs-CZ" sz="8000" dirty="0" smtClean="0"/>
              <a:t>			50ccm, pro jednu </a:t>
            </a:r>
            <a:r>
              <a:rPr lang="cs-CZ" sz="8000" dirty="0"/>
              <a:t>osobu</a:t>
            </a:r>
            <a:r>
              <a:rPr lang="cs-CZ" sz="8000" dirty="0" smtClean="0"/>
              <a:t>, šlapadla </a:t>
            </a:r>
            <a:r>
              <a:rPr lang="cs-CZ" sz="8000" dirty="0"/>
              <a:t>pro startování</a:t>
            </a:r>
            <a:r>
              <a:rPr lang="cs-CZ" sz="8000" dirty="0" smtClean="0"/>
              <a:t>, která 		zároveň </a:t>
            </a:r>
            <a:r>
              <a:rPr lang="cs-CZ" sz="8000" dirty="0"/>
              <a:t>slouží </a:t>
            </a:r>
            <a:r>
              <a:rPr lang="cs-CZ" sz="8000" dirty="0" smtClean="0"/>
              <a:t>jako opora </a:t>
            </a:r>
            <a:r>
              <a:rPr lang="cs-CZ" sz="8000" dirty="0"/>
              <a:t>nohou.							</a:t>
            </a:r>
          </a:p>
          <a:p>
            <a:pPr marL="0" indent="0">
              <a:buNone/>
            </a:pPr>
            <a:r>
              <a:rPr lang="cs-CZ" sz="8000" dirty="0">
                <a:solidFill>
                  <a:srgbClr val="C00000"/>
                </a:solidFill>
              </a:rPr>
              <a:t>Motocykl </a:t>
            </a:r>
            <a:r>
              <a:rPr lang="cs-CZ" sz="8000" dirty="0" smtClean="0">
                <a:solidFill>
                  <a:srgbClr val="C00000"/>
                </a:solidFill>
              </a:rPr>
              <a:t>– </a:t>
            </a:r>
            <a:r>
              <a:rPr lang="cs-CZ" sz="8000" dirty="0" smtClean="0"/>
              <a:t>TS</a:t>
            </a:r>
            <a:r>
              <a:rPr lang="cs-CZ" sz="8000" dirty="0" smtClean="0">
                <a:solidFill>
                  <a:srgbClr val="C00000"/>
                </a:solidFill>
              </a:rPr>
              <a:t> </a:t>
            </a:r>
            <a:r>
              <a:rPr lang="cs-CZ" sz="8000" dirty="0" smtClean="0"/>
              <a:t>- 	pro </a:t>
            </a:r>
            <a:r>
              <a:rPr lang="cs-CZ" sz="8000" dirty="0"/>
              <a:t>sportovní účely							</a:t>
            </a:r>
          </a:p>
          <a:p>
            <a:pPr marL="0" indent="0">
              <a:buNone/>
            </a:pPr>
            <a:r>
              <a:rPr lang="cs-CZ" sz="8000" dirty="0">
                <a:solidFill>
                  <a:srgbClr val="C00000"/>
                </a:solidFill>
              </a:rPr>
              <a:t>Motokolo </a:t>
            </a:r>
            <a:r>
              <a:rPr lang="cs-CZ" sz="8000" dirty="0" smtClean="0">
                <a:solidFill>
                  <a:srgbClr val="C00000"/>
                </a:solidFill>
              </a:rPr>
              <a:t>– </a:t>
            </a:r>
            <a:r>
              <a:rPr lang="cs-CZ" sz="8000" dirty="0" smtClean="0"/>
              <a:t>ML</a:t>
            </a:r>
            <a:r>
              <a:rPr lang="cs-CZ" sz="8000" dirty="0" smtClean="0">
                <a:solidFill>
                  <a:srgbClr val="C00000"/>
                </a:solidFill>
              </a:rPr>
              <a:t> </a:t>
            </a:r>
            <a:r>
              <a:rPr lang="cs-CZ" sz="8000" dirty="0" smtClean="0"/>
              <a:t>-	jízdní </a:t>
            </a:r>
            <a:r>
              <a:rPr lang="cs-CZ" sz="8000" dirty="0"/>
              <a:t>kolo opatřené trvale připojeným hnacím motorem.	</a:t>
            </a:r>
            <a:r>
              <a:rPr lang="cs-CZ" sz="2000" dirty="0"/>
              <a:t>						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/>
              <a:t>							</a:t>
            </a:r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4496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2000" y="360000"/>
            <a:ext cx="792088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	</a:t>
            </a:r>
          </a:p>
          <a:p>
            <a:endParaRPr lang="cs-CZ" sz="2000" dirty="0" smtClean="0"/>
          </a:p>
          <a:p>
            <a:r>
              <a:rPr lang="cs-CZ" dirty="0" smtClean="0"/>
              <a:t>					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612000" y="360000"/>
            <a:ext cx="7920880" cy="569387"/>
          </a:xfrm>
          <a:prstGeom prst="rect">
            <a:avLst/>
          </a:prstGeom>
          <a:solidFill>
            <a:srgbClr val="EA851B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100" dirty="0">
                <a:solidFill>
                  <a:srgbClr val="000000"/>
                </a:solidFill>
                <a:ea typeface="+mj-ea"/>
                <a:cs typeface="+mj-cs"/>
              </a:rPr>
              <a:t>Základní </a:t>
            </a:r>
            <a:r>
              <a:rPr lang="cs-CZ" sz="3100" dirty="0" smtClean="0">
                <a:solidFill>
                  <a:srgbClr val="000000"/>
                </a:solidFill>
                <a:ea typeface="+mj-ea"/>
                <a:cs typeface="+mj-cs"/>
              </a:rPr>
              <a:t>druhy </a:t>
            </a:r>
            <a:r>
              <a:rPr lang="cs-CZ" sz="3100" dirty="0">
                <a:solidFill>
                  <a:srgbClr val="000000"/>
                </a:solidFill>
                <a:ea typeface="+mj-ea"/>
                <a:cs typeface="+mj-cs"/>
              </a:rPr>
              <a:t>vozidel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2000" y="1412776"/>
            <a:ext cx="7920880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O.A. - 	osobní </a:t>
            </a:r>
            <a:r>
              <a:rPr lang="cs-CZ" sz="2000" dirty="0"/>
              <a:t>automobily M1</a:t>
            </a:r>
            <a:r>
              <a:rPr lang="cs-CZ" sz="2000" dirty="0" smtClean="0"/>
              <a:t>, určené k </a:t>
            </a:r>
            <a:r>
              <a:rPr lang="cs-CZ" sz="2000" dirty="0"/>
              <a:t>přepravě nejvíce 9 osob </a:t>
            </a:r>
            <a:r>
              <a:rPr lang="cs-CZ" sz="2000" dirty="0" smtClean="0"/>
              <a:t>včetně 	řidiče </a:t>
            </a:r>
            <a:r>
              <a:rPr lang="cs-CZ" sz="2000" dirty="0"/>
              <a:t>a zavazadel</a:t>
            </a:r>
            <a:r>
              <a:rPr lang="cs-CZ" sz="2000" dirty="0" smtClean="0"/>
              <a:t>. Dle </a:t>
            </a:r>
            <a:r>
              <a:rPr lang="cs-CZ" sz="2000" dirty="0"/>
              <a:t>karoserie dělíme do tří skupin.</a:t>
            </a:r>
            <a:r>
              <a:rPr lang="cs-CZ" dirty="0"/>
              <a:t>							</a:t>
            </a:r>
          </a:p>
          <a:p>
            <a:r>
              <a:rPr lang="cs-CZ" sz="2000" dirty="0"/>
              <a:t>1</a:t>
            </a:r>
            <a:r>
              <a:rPr lang="cs-CZ" sz="2000" dirty="0" smtClean="0"/>
              <a:t>/ </a:t>
            </a:r>
            <a:r>
              <a:rPr lang="cs-CZ" sz="2000" u="sng" dirty="0" smtClean="0"/>
              <a:t>O.A</a:t>
            </a:r>
            <a:r>
              <a:rPr lang="cs-CZ" sz="2000" u="sng" dirty="0"/>
              <a:t>. s uzavřenou karoserií.</a:t>
            </a:r>
            <a:r>
              <a:rPr lang="cs-CZ" dirty="0"/>
              <a:t>				</a:t>
            </a:r>
            <a:endParaRPr lang="cs-CZ" dirty="0" smtClean="0"/>
          </a:p>
          <a:p>
            <a:endParaRPr lang="cs-CZ" sz="2000" dirty="0" smtClean="0">
              <a:solidFill>
                <a:srgbClr val="C00000"/>
              </a:solidFill>
            </a:endParaRPr>
          </a:p>
          <a:p>
            <a:r>
              <a:rPr lang="cs-CZ" sz="2000" dirty="0" smtClean="0">
                <a:solidFill>
                  <a:srgbClr val="C00000"/>
                </a:solidFill>
              </a:rPr>
              <a:t>Tudor</a:t>
            </a:r>
            <a:r>
              <a:rPr lang="cs-CZ" sz="2000" dirty="0" smtClean="0"/>
              <a:t> </a:t>
            </a:r>
            <a:r>
              <a:rPr lang="cs-CZ" sz="2000" dirty="0"/>
              <a:t>- </a:t>
            </a:r>
            <a:r>
              <a:rPr lang="cs-CZ" sz="2000" dirty="0" smtClean="0"/>
              <a:t>	dvoudveřová </a:t>
            </a:r>
            <a:r>
              <a:rPr lang="cs-CZ" sz="2000" dirty="0"/>
              <a:t>karoserie</a:t>
            </a:r>
            <a:r>
              <a:rPr lang="cs-CZ" sz="2000" dirty="0" smtClean="0"/>
              <a:t>, nejméně </a:t>
            </a:r>
            <a:r>
              <a:rPr lang="cs-CZ" sz="2000" dirty="0"/>
              <a:t>4místa ve dvou řadách </a:t>
            </a:r>
            <a:r>
              <a:rPr lang="cs-CZ" sz="2000" dirty="0" smtClean="0"/>
              <a:t>sedadel, 	již </a:t>
            </a:r>
            <a:r>
              <a:rPr lang="cs-CZ" sz="2000" dirty="0"/>
              <a:t>se </a:t>
            </a:r>
            <a:r>
              <a:rPr lang="cs-CZ" sz="2000" dirty="0" smtClean="0"/>
              <a:t>nevyrábí </a:t>
            </a:r>
            <a:r>
              <a:rPr lang="cs-CZ" sz="2000" dirty="0"/>
              <a:t>- není uveden ve vyhlášce</a:t>
            </a:r>
            <a:r>
              <a:rPr lang="cs-CZ" sz="2000" dirty="0" smtClean="0"/>
              <a:t>.</a:t>
            </a:r>
          </a:p>
          <a:p>
            <a:endParaRPr lang="cs-CZ" sz="2000" dirty="0"/>
          </a:p>
          <a:p>
            <a:r>
              <a:rPr lang="cs-CZ" sz="2000" dirty="0">
                <a:solidFill>
                  <a:srgbClr val="C00000"/>
                </a:solidFill>
              </a:rPr>
              <a:t>Sedan</a:t>
            </a:r>
            <a:r>
              <a:rPr lang="cs-CZ" sz="2000" dirty="0"/>
              <a:t> –„SE“  2 </a:t>
            </a:r>
            <a:r>
              <a:rPr lang="cs-CZ" sz="2000" dirty="0" smtClean="0"/>
              <a:t>- 4 </a:t>
            </a:r>
            <a:r>
              <a:rPr lang="cs-CZ" sz="2000" dirty="0"/>
              <a:t>dveře</a:t>
            </a:r>
            <a:r>
              <a:rPr lang="cs-CZ" sz="2000" dirty="0" smtClean="0"/>
              <a:t>, nejméně </a:t>
            </a:r>
            <a:r>
              <a:rPr lang="cs-CZ" sz="2000" dirty="0"/>
              <a:t>4místa ve dvou řadách s nerozděleným	</a:t>
            </a:r>
            <a:r>
              <a:rPr lang="cs-CZ" sz="2000" dirty="0" smtClean="0"/>
              <a:t>prostorem </a:t>
            </a:r>
            <a:r>
              <a:rPr lang="cs-CZ" sz="2000" dirty="0"/>
              <a:t>pro přepravované osoby</a:t>
            </a:r>
            <a:r>
              <a:rPr lang="cs-CZ" sz="2000" dirty="0" smtClean="0"/>
              <a:t>, uzavřená </a:t>
            </a:r>
            <a:r>
              <a:rPr lang="cs-CZ" sz="2000" dirty="0"/>
              <a:t>karoserie se </a:t>
            </a:r>
            <a:r>
              <a:rPr lang="cs-CZ" sz="2000" dirty="0" smtClean="0"/>
              <a:t>stupňo- </a:t>
            </a:r>
            <a:r>
              <a:rPr lang="cs-CZ" sz="2000" dirty="0"/>
              <a:t>	</a:t>
            </a:r>
            <a:r>
              <a:rPr lang="cs-CZ" sz="2000" dirty="0" smtClean="0"/>
              <a:t>vitou </a:t>
            </a:r>
            <a:r>
              <a:rPr lang="cs-CZ" sz="2000" dirty="0"/>
              <a:t>zádí</a:t>
            </a:r>
            <a:r>
              <a:rPr lang="cs-CZ" sz="2000" dirty="0" smtClean="0"/>
              <a:t>, tuhá </a:t>
            </a:r>
            <a:r>
              <a:rPr lang="cs-CZ" sz="2000" dirty="0"/>
              <a:t>střecha může mít </a:t>
            </a:r>
            <a:r>
              <a:rPr lang="cs-CZ" sz="2000" dirty="0" smtClean="0"/>
              <a:t>střešní okno </a:t>
            </a:r>
            <a:r>
              <a:rPr lang="cs-CZ" sz="2000" dirty="0"/>
              <a:t>nebo posuvný </a:t>
            </a:r>
            <a:r>
              <a:rPr lang="cs-CZ" sz="2000" dirty="0" smtClean="0"/>
              <a:t>	plátěný 	otevíratelný </a:t>
            </a:r>
            <a:r>
              <a:rPr lang="cs-CZ" sz="2000" dirty="0"/>
              <a:t>kryt. </a:t>
            </a:r>
            <a:endParaRPr lang="cs-CZ" sz="2000" dirty="0" smtClean="0"/>
          </a:p>
          <a:p>
            <a:endParaRPr lang="cs-CZ" sz="2000" dirty="0"/>
          </a:p>
          <a:p>
            <a:r>
              <a:rPr lang="cs-CZ" sz="2000" dirty="0">
                <a:solidFill>
                  <a:srgbClr val="C00000"/>
                </a:solidFill>
              </a:rPr>
              <a:t>Hatchback</a:t>
            </a:r>
            <a:r>
              <a:rPr lang="cs-CZ" sz="2000" dirty="0"/>
              <a:t> </a:t>
            </a:r>
            <a:r>
              <a:rPr lang="cs-CZ" sz="2000" dirty="0" smtClean="0"/>
              <a:t>– „H“  </a:t>
            </a:r>
            <a:r>
              <a:rPr lang="cs-CZ" sz="2000" dirty="0"/>
              <a:t>splývavá záď</a:t>
            </a:r>
            <a:r>
              <a:rPr lang="cs-CZ" sz="2000" dirty="0" smtClean="0"/>
              <a:t>, otevíratelné víko </a:t>
            </a:r>
            <a:r>
              <a:rPr lang="cs-CZ" sz="2000" dirty="0"/>
              <a:t>v </a:t>
            </a:r>
            <a:r>
              <a:rPr lang="cs-CZ" sz="2000" dirty="0" smtClean="0"/>
              <a:t>téměř  </a:t>
            </a:r>
            <a:r>
              <a:rPr lang="cs-CZ" sz="2000" dirty="0"/>
              <a:t>celé ploše</a:t>
            </a:r>
            <a:r>
              <a:rPr lang="cs-CZ" sz="2000" dirty="0" smtClean="0"/>
              <a:t>, 	zavěšení 3-5tých </a:t>
            </a:r>
            <a:r>
              <a:rPr lang="cs-CZ" sz="2000" dirty="0"/>
              <a:t>dveří u střechy vozidla</a:t>
            </a:r>
            <a:r>
              <a:rPr lang="cs-CZ" sz="2000" dirty="0" smtClean="0"/>
              <a:t>. Ford </a:t>
            </a:r>
            <a:r>
              <a:rPr lang="cs-CZ" sz="2000" dirty="0"/>
              <a:t>Ka</a:t>
            </a:r>
            <a:r>
              <a:rPr lang="cs-CZ" sz="2000" dirty="0" smtClean="0"/>
              <a:t>, Felicia apod.</a:t>
            </a:r>
            <a:r>
              <a:rPr lang="cs-CZ" sz="2000" dirty="0"/>
              <a:t>							</a:t>
            </a:r>
          </a:p>
          <a:p>
            <a:r>
              <a:rPr lang="cs-CZ" sz="2000" dirty="0"/>
              <a:t>		</a:t>
            </a:r>
            <a:r>
              <a:rPr lang="cs-CZ" dirty="0"/>
              <a:t>					</a:t>
            </a:r>
          </a:p>
          <a:p>
            <a:r>
              <a:rPr lang="cs-CZ" dirty="0"/>
              <a:t>							</a:t>
            </a:r>
          </a:p>
          <a:p>
            <a:r>
              <a:rPr lang="cs-CZ" dirty="0"/>
              <a:t>							</a:t>
            </a:r>
          </a:p>
        </p:txBody>
      </p:sp>
    </p:spTree>
    <p:extLst>
      <p:ext uri="{BB962C8B-B14F-4D97-AF65-F5344CB8AC3E}">
        <p14:creationId xmlns:p14="http://schemas.microsoft.com/office/powerpoint/2010/main" val="2549178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360000"/>
            <a:ext cx="7920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000" dirty="0"/>
          </a:p>
          <a:p>
            <a:pPr algn="ctr"/>
            <a:r>
              <a:rPr lang="cs-CZ" dirty="0"/>
              <a:t>	</a:t>
            </a:r>
          </a:p>
          <a:p>
            <a:r>
              <a:rPr lang="cs-CZ" dirty="0"/>
              <a:t>						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611560" y="360000"/>
            <a:ext cx="7920879" cy="569387"/>
          </a:xfrm>
          <a:prstGeom prst="rect">
            <a:avLst/>
          </a:prstGeom>
          <a:solidFill>
            <a:srgbClr val="EA851B"/>
          </a:solidFill>
        </p:spPr>
        <p:txBody>
          <a:bodyPr wrap="square" rtlCol="0">
            <a:spAutoFit/>
          </a:bodyPr>
          <a:lstStyle/>
          <a:p>
            <a:pPr lvl="0" algn="ctr"/>
            <a:r>
              <a:rPr lang="cs-CZ" sz="3100" dirty="0">
                <a:solidFill>
                  <a:srgbClr val="000000"/>
                </a:solidFill>
              </a:rPr>
              <a:t>Základní druhy vozidel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1560" y="1484784"/>
            <a:ext cx="7920879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>
                <a:solidFill>
                  <a:srgbClr val="C00000"/>
                </a:solidFill>
              </a:rPr>
              <a:t>Liftback</a:t>
            </a:r>
            <a:r>
              <a:rPr lang="cs-CZ" sz="2000" dirty="0"/>
              <a:t>   -  </a:t>
            </a:r>
            <a:r>
              <a:rPr lang="cs-CZ" sz="2000" dirty="0" smtClean="0"/>
              <a:t>„L“   	za </a:t>
            </a:r>
            <a:r>
              <a:rPr lang="cs-CZ" sz="2000" dirty="0"/>
              <a:t>spodní hranou okna 3-5tých dveří je vodorovná nebo 	</a:t>
            </a:r>
            <a:r>
              <a:rPr lang="cs-CZ" sz="2000" dirty="0" smtClean="0"/>
              <a:t>	téměř </a:t>
            </a:r>
            <a:r>
              <a:rPr lang="cs-CZ" sz="2000" dirty="0"/>
              <a:t>vodorovná plocha (odsazení</a:t>
            </a:r>
            <a:r>
              <a:rPr lang="cs-CZ" sz="2000" dirty="0" smtClean="0"/>
              <a:t>), zad. víko </a:t>
            </a:r>
            <a:r>
              <a:rPr lang="cs-CZ" sz="2000" dirty="0"/>
              <a:t>se </a:t>
            </a:r>
            <a:r>
              <a:rPr lang="cs-CZ" sz="2000" dirty="0" smtClean="0"/>
              <a:t>otvírá </a:t>
            </a:r>
            <a:r>
              <a:rPr lang="cs-CZ" sz="2000" dirty="0"/>
              <a:t>v </a:t>
            </a:r>
            <a:r>
              <a:rPr lang="cs-CZ" sz="2000" dirty="0" smtClean="0"/>
              <a:t>		celé </a:t>
            </a:r>
            <a:r>
              <a:rPr lang="cs-CZ" sz="2000" dirty="0"/>
              <a:t>ploše</a:t>
            </a:r>
            <a:r>
              <a:rPr lang="cs-CZ" sz="2000" dirty="0" smtClean="0"/>
              <a:t>, závěsy </a:t>
            </a:r>
            <a:r>
              <a:rPr lang="cs-CZ" sz="2000" dirty="0"/>
              <a:t>u střechy vozidla.(Opel Vectra</a:t>
            </a:r>
            <a:r>
              <a:rPr lang="cs-CZ" sz="2000" dirty="0" smtClean="0"/>
              <a:t>, Škoda 		(Octavia)</a:t>
            </a:r>
          </a:p>
          <a:p>
            <a:r>
              <a:rPr lang="cs-CZ" sz="2000" dirty="0" smtClean="0">
                <a:solidFill>
                  <a:srgbClr val="C00000"/>
                </a:solidFill>
              </a:rPr>
              <a:t>Limuzína</a:t>
            </a:r>
            <a:r>
              <a:rPr lang="cs-CZ" sz="2000" dirty="0" smtClean="0"/>
              <a:t>   </a:t>
            </a:r>
            <a:r>
              <a:rPr lang="cs-CZ" sz="2000" dirty="0"/>
              <a:t>- </a:t>
            </a:r>
            <a:r>
              <a:rPr lang="cs-CZ" sz="2000" dirty="0" smtClean="0"/>
              <a:t>„Li“  	rozměrná karoserie, dělitelná </a:t>
            </a:r>
            <a:r>
              <a:rPr lang="cs-CZ" sz="2000" dirty="0"/>
              <a:t>přepážka </a:t>
            </a:r>
            <a:r>
              <a:rPr lang="cs-CZ" sz="2000" dirty="0" smtClean="0"/>
              <a:t>prostoru </a:t>
            </a:r>
            <a:r>
              <a:rPr lang="cs-CZ" sz="2000" dirty="0"/>
              <a:t>pro </a:t>
            </a:r>
            <a:r>
              <a:rPr lang="cs-CZ" sz="2000" dirty="0" smtClean="0"/>
              <a:t>			cestující, 4 </a:t>
            </a:r>
            <a:r>
              <a:rPr lang="cs-CZ" sz="2000" dirty="0"/>
              <a:t>nebo více míst k sezení nejméně </a:t>
            </a:r>
            <a:r>
              <a:rPr lang="cs-CZ" sz="2000" dirty="0" smtClean="0"/>
              <a:t>ve dvou 			řadách, další </a:t>
            </a:r>
            <a:r>
              <a:rPr lang="cs-CZ" sz="2000" dirty="0"/>
              <a:t>sedadla mohou být sklápěcí</a:t>
            </a:r>
            <a:r>
              <a:rPr lang="cs-CZ" sz="2000" dirty="0" smtClean="0"/>
              <a:t>. 4-6 </a:t>
            </a:r>
            <a:r>
              <a:rPr lang="cs-CZ" sz="2000" dirty="0"/>
              <a:t>dveří</a:t>
            </a:r>
            <a:r>
              <a:rPr lang="cs-CZ" sz="2000" dirty="0" smtClean="0"/>
              <a:t>.</a:t>
            </a:r>
          </a:p>
          <a:p>
            <a:r>
              <a:rPr lang="cs-CZ" sz="2000" dirty="0" smtClean="0">
                <a:solidFill>
                  <a:srgbClr val="C00000"/>
                </a:solidFill>
              </a:rPr>
              <a:t>Kupé</a:t>
            </a:r>
            <a:r>
              <a:rPr lang="cs-CZ" sz="2000" dirty="0" smtClean="0"/>
              <a:t>  -   „KU“  	uzavřená </a:t>
            </a:r>
            <a:r>
              <a:rPr lang="cs-CZ" sz="2000" dirty="0"/>
              <a:t>karoserie</a:t>
            </a:r>
            <a:r>
              <a:rPr lang="cs-CZ" sz="2000" dirty="0" smtClean="0"/>
              <a:t>, omezený </a:t>
            </a:r>
            <a:r>
              <a:rPr lang="cs-CZ" sz="2000" dirty="0"/>
              <a:t>zadní prostor pro cestující,     		</a:t>
            </a:r>
            <a:r>
              <a:rPr lang="cs-CZ" sz="2000" dirty="0" smtClean="0"/>
              <a:t>2-3místa </a:t>
            </a:r>
            <a:r>
              <a:rPr lang="cs-CZ" sz="2000" dirty="0"/>
              <a:t>k sezení v předu</a:t>
            </a:r>
            <a:r>
              <a:rPr lang="cs-CZ" sz="2000" dirty="0" smtClean="0"/>
              <a:t>, pevná </a:t>
            </a:r>
            <a:r>
              <a:rPr lang="cs-CZ" sz="2000" dirty="0"/>
              <a:t>nebo sklopná </a:t>
            </a:r>
            <a:r>
              <a:rPr lang="cs-CZ" sz="2000" dirty="0" smtClean="0"/>
              <a:t>zadní</a:t>
            </a:r>
            <a:r>
              <a:rPr lang="cs-CZ" sz="2000" dirty="0"/>
              <a:t>		</a:t>
            </a:r>
            <a:r>
              <a:rPr lang="cs-CZ" sz="2000" dirty="0" smtClean="0"/>
              <a:t>	sedadla, 2 </a:t>
            </a:r>
            <a:r>
              <a:rPr lang="cs-CZ" sz="2000" dirty="0"/>
              <a:t>boční dveře</a:t>
            </a:r>
            <a:r>
              <a:rPr lang="cs-CZ" sz="2000" dirty="0" smtClean="0"/>
              <a:t>. Střecha </a:t>
            </a:r>
            <a:r>
              <a:rPr lang="cs-CZ" sz="2000" dirty="0"/>
              <a:t>se snižuje v zad</a:t>
            </a:r>
            <a:r>
              <a:rPr lang="cs-CZ" sz="2000" dirty="0" smtClean="0"/>
              <a:t>. části </a:t>
            </a:r>
            <a:r>
              <a:rPr lang="cs-CZ" sz="2000" dirty="0"/>
              <a:t>pro </a:t>
            </a:r>
            <a:r>
              <a:rPr lang="cs-CZ" sz="2000" dirty="0" smtClean="0"/>
              <a:t>		cestující</a:t>
            </a:r>
            <a:r>
              <a:rPr lang="cs-CZ" sz="2000" dirty="0"/>
              <a:t>.</a:t>
            </a:r>
            <a:r>
              <a:rPr lang="cs-CZ" dirty="0"/>
              <a:t>	</a:t>
            </a:r>
            <a:endParaRPr lang="cs-CZ" dirty="0" smtClean="0"/>
          </a:p>
          <a:p>
            <a:r>
              <a:rPr lang="cs-CZ" sz="2000" dirty="0">
                <a:solidFill>
                  <a:srgbClr val="C00000"/>
                </a:solidFill>
              </a:rPr>
              <a:t>Osobní	</a:t>
            </a:r>
            <a:r>
              <a:rPr lang="cs-CZ" sz="2000" dirty="0" smtClean="0">
                <a:solidFill>
                  <a:srgbClr val="C00000"/>
                </a:solidFill>
              </a:rPr>
              <a:t>Kombi </a:t>
            </a:r>
            <a:r>
              <a:rPr lang="cs-CZ" sz="2000" dirty="0" smtClean="0"/>
              <a:t>-	konstrukce </a:t>
            </a:r>
            <a:r>
              <a:rPr lang="cs-CZ" sz="2000" dirty="0"/>
              <a:t>zadní části oproti sedanu je zvětšena tak</a:t>
            </a:r>
            <a:r>
              <a:rPr lang="cs-CZ" sz="2000" dirty="0" smtClean="0"/>
              <a:t>, </a:t>
            </a:r>
            <a:r>
              <a:rPr lang="cs-CZ" sz="2000" dirty="0"/>
              <a:t>že </a:t>
            </a:r>
            <a:r>
              <a:rPr lang="cs-CZ" sz="2000" dirty="0" smtClean="0"/>
              <a:t>„KO“		vnitřní </a:t>
            </a:r>
            <a:r>
              <a:rPr lang="cs-CZ" sz="2000" dirty="0"/>
              <a:t>prosto </a:t>
            </a:r>
            <a:r>
              <a:rPr lang="cs-CZ" sz="2000" dirty="0" smtClean="0"/>
              <a:t>kombi </a:t>
            </a:r>
            <a:r>
              <a:rPr lang="cs-CZ" sz="2000" dirty="0"/>
              <a:t>je oproti sedanu větší - uspořádání </a:t>
            </a:r>
            <a:r>
              <a:rPr lang="cs-CZ" sz="2000" dirty="0" smtClean="0"/>
              <a:t>		sedadel </a:t>
            </a:r>
            <a:r>
              <a:rPr lang="cs-CZ" sz="2000" dirty="0"/>
              <a:t>- 2řady se sklopnými </a:t>
            </a:r>
            <a:r>
              <a:rPr lang="cs-CZ" sz="2000" dirty="0" smtClean="0"/>
              <a:t>zadními </a:t>
            </a:r>
            <a:r>
              <a:rPr lang="cs-CZ" sz="2000" dirty="0"/>
              <a:t>opěradly - zvětšení </a:t>
            </a:r>
            <a:r>
              <a:rPr lang="cs-CZ" sz="2000" dirty="0" smtClean="0"/>
              <a:t>		ložné </a:t>
            </a:r>
            <a:r>
              <a:rPr lang="cs-CZ" sz="2000" dirty="0"/>
              <a:t>plochy </a:t>
            </a:r>
            <a:r>
              <a:rPr lang="cs-CZ" sz="2000" dirty="0" smtClean="0"/>
              <a:t>– přístup - </a:t>
            </a:r>
            <a:r>
              <a:rPr lang="cs-CZ" sz="2000" dirty="0"/>
              <a:t>3tí nebo 5té výklopné dveře</a:t>
            </a:r>
            <a:r>
              <a:rPr lang="cs-CZ" dirty="0"/>
              <a:t>.							</a:t>
            </a:r>
          </a:p>
          <a:p>
            <a:r>
              <a:rPr lang="cs-CZ" dirty="0"/>
              <a:t>						</a:t>
            </a:r>
          </a:p>
          <a:p>
            <a:r>
              <a:rPr lang="cs-CZ" dirty="0"/>
              <a:t>							</a:t>
            </a:r>
          </a:p>
          <a:p>
            <a:r>
              <a:rPr lang="cs-CZ" dirty="0"/>
              <a:t>							</a:t>
            </a:r>
          </a:p>
        </p:txBody>
      </p:sp>
    </p:spTree>
    <p:extLst>
      <p:ext uri="{BB962C8B-B14F-4D97-AF65-F5344CB8AC3E}">
        <p14:creationId xmlns:p14="http://schemas.microsoft.com/office/powerpoint/2010/main" val="1840850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404664"/>
            <a:ext cx="799288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r>
              <a:rPr lang="pt-BR" dirty="0"/>
              <a:t>					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11560" y="360000"/>
            <a:ext cx="7928141" cy="461665"/>
          </a:xfrm>
          <a:prstGeom prst="rect">
            <a:avLst/>
          </a:prstGeom>
          <a:solidFill>
            <a:srgbClr val="EA851B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Základní druhy </a:t>
            </a:r>
            <a:r>
              <a:rPr lang="cs-CZ" sz="2400" dirty="0" smtClean="0"/>
              <a:t>vozidel</a:t>
            </a:r>
            <a:endParaRPr lang="cs-CZ" sz="2400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12964"/>
            <a:ext cx="1524000" cy="592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440566"/>
            <a:ext cx="1524000" cy="592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0398" y="1440566"/>
            <a:ext cx="1524000" cy="592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440566"/>
            <a:ext cx="1524000" cy="592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755576" y="2204864"/>
            <a:ext cx="75713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Sedan		        Kupé 	        Hatchback	              Liftback	</a:t>
            </a:r>
            <a:endParaRPr lang="cs-CZ" dirty="0"/>
          </a:p>
        </p:txBody>
      </p:sp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780928"/>
            <a:ext cx="1524000" cy="592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8352" y="2780928"/>
            <a:ext cx="1524000" cy="592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780928"/>
            <a:ext cx="1524000" cy="592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264" y="2784676"/>
            <a:ext cx="1524000" cy="592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611559" y="3645024"/>
            <a:ext cx="79281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Limuzína	</a:t>
            </a:r>
            <a:r>
              <a:rPr lang="cs-CZ" dirty="0"/>
              <a:t> </a:t>
            </a:r>
            <a:r>
              <a:rPr lang="cs-CZ" dirty="0" smtClean="0"/>
              <a:t>         Kombi	               MPV		Offroad</a:t>
            </a:r>
            <a:endParaRPr lang="cs-CZ" dirty="0"/>
          </a:p>
        </p:txBody>
      </p:sp>
      <p:pic>
        <p:nvPicPr>
          <p:cNvPr id="4108" name="Picture 1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369906"/>
            <a:ext cx="1524000" cy="592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1" name="Picture 15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369907"/>
            <a:ext cx="1524000" cy="592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2" name="Picture 16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6158" y="4334491"/>
            <a:ext cx="1524000" cy="592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3" name="Picture 17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419808"/>
            <a:ext cx="1080120" cy="492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755576" y="5301208"/>
            <a:ext cx="77841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Pick-up		      Skříň		          Wagon	        Grand Turismo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3510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1" y="1052736"/>
            <a:ext cx="799288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	</a:t>
            </a:r>
            <a:endParaRPr lang="cs-CZ" sz="2000" dirty="0" smtClean="0"/>
          </a:p>
          <a:p>
            <a:r>
              <a:rPr lang="cs-CZ" dirty="0"/>
              <a:t>						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611561" y="188640"/>
            <a:ext cx="7920879" cy="461665"/>
          </a:xfrm>
          <a:prstGeom prst="rect">
            <a:avLst/>
          </a:prstGeom>
          <a:solidFill>
            <a:srgbClr val="EA851B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Základní druhy vozidel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1" y="1052736"/>
            <a:ext cx="7920879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/>
              <a:t>2/ O.A. s měnitelnou </a:t>
            </a:r>
            <a:r>
              <a:rPr lang="cs-CZ" u="sng" dirty="0" smtClean="0"/>
              <a:t>karoserií</a:t>
            </a:r>
          </a:p>
          <a:p>
            <a:endParaRPr lang="cs-CZ" u="sng" dirty="0"/>
          </a:p>
          <a:p>
            <a:r>
              <a:rPr lang="cs-CZ" dirty="0">
                <a:solidFill>
                  <a:srgbClr val="C00000"/>
                </a:solidFill>
              </a:rPr>
              <a:t>Kabriolet</a:t>
            </a:r>
            <a:r>
              <a:rPr lang="cs-CZ" dirty="0"/>
              <a:t>  -  </a:t>
            </a:r>
            <a:r>
              <a:rPr lang="cs-CZ" dirty="0" smtClean="0"/>
              <a:t>„KA“	nejméně </a:t>
            </a:r>
            <a:r>
              <a:rPr lang="cs-CZ" dirty="0"/>
              <a:t>4místná karoserie - 2 řady sedadel - sklápěcí </a:t>
            </a:r>
            <a:r>
              <a:rPr lang="cs-CZ" dirty="0" smtClean="0"/>
              <a:t>			čalouněná </a:t>
            </a:r>
            <a:r>
              <a:rPr lang="cs-CZ" dirty="0"/>
              <a:t>střecha - rámy dveřních a bočních oken spouštěné </a:t>
            </a:r>
            <a:r>
              <a:rPr lang="cs-CZ" dirty="0" smtClean="0"/>
              <a:t>		se </a:t>
            </a:r>
            <a:r>
              <a:rPr lang="cs-CZ" dirty="0"/>
              <a:t>skly </a:t>
            </a:r>
            <a:r>
              <a:rPr lang="cs-CZ" dirty="0" smtClean="0"/>
              <a:t>nebo </a:t>
            </a:r>
            <a:r>
              <a:rPr lang="cs-CZ" dirty="0"/>
              <a:t>jsou </a:t>
            </a:r>
            <a:r>
              <a:rPr lang="cs-CZ" dirty="0" smtClean="0"/>
              <a:t>odnímatelné </a:t>
            </a:r>
            <a:r>
              <a:rPr lang="cs-CZ" dirty="0"/>
              <a:t>- čelní rám se sklem - pevný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>
                <a:solidFill>
                  <a:srgbClr val="C00000"/>
                </a:solidFill>
              </a:rPr>
              <a:t>Polo kabriolet</a:t>
            </a:r>
            <a:r>
              <a:rPr lang="cs-CZ" dirty="0"/>
              <a:t>	</a:t>
            </a:r>
            <a:r>
              <a:rPr lang="cs-CZ" dirty="0" smtClean="0"/>
              <a:t>nejméně </a:t>
            </a:r>
            <a:r>
              <a:rPr lang="cs-CZ" dirty="0"/>
              <a:t>4 místa - 2 řady sedadel - skládací čalouněná </a:t>
            </a:r>
            <a:r>
              <a:rPr lang="cs-CZ" dirty="0" smtClean="0"/>
              <a:t>střecha,</a:t>
            </a:r>
            <a:r>
              <a:rPr lang="cs-CZ" dirty="0"/>
              <a:t>		</a:t>
            </a:r>
            <a:r>
              <a:rPr lang="cs-CZ" dirty="0" smtClean="0"/>
              <a:t>pevný </a:t>
            </a:r>
            <a:r>
              <a:rPr lang="cs-CZ" dirty="0"/>
              <a:t>rám nad bočními dveřmi - čelní rám se sklem - pevný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>
                <a:solidFill>
                  <a:srgbClr val="C00000"/>
                </a:solidFill>
              </a:rPr>
              <a:t>Roadster</a:t>
            </a:r>
            <a:r>
              <a:rPr lang="cs-CZ" dirty="0"/>
              <a:t>		2-3 místa v jedné řadě sedadel - může mít nouzová místa </a:t>
            </a:r>
            <a:r>
              <a:rPr lang="cs-CZ" dirty="0" smtClean="0"/>
              <a:t>nebo</a:t>
            </a:r>
            <a:r>
              <a:rPr lang="cs-CZ" dirty="0">
                <a:solidFill>
                  <a:prstClr val="black"/>
                </a:solidFill>
              </a:rPr>
              <a:t> </a:t>
            </a:r>
            <a:r>
              <a:rPr lang="cs-CZ" dirty="0">
                <a:solidFill>
                  <a:srgbClr val="C00000"/>
                </a:solidFill>
              </a:rPr>
              <a:t>Kabriolet</a:t>
            </a:r>
            <a:r>
              <a:rPr lang="cs-CZ" dirty="0">
                <a:solidFill>
                  <a:prstClr val="black"/>
                </a:solidFill>
              </a:rPr>
              <a:t> </a:t>
            </a:r>
            <a:r>
              <a:rPr lang="cs-CZ" dirty="0"/>
              <a:t>		</a:t>
            </a:r>
            <a:r>
              <a:rPr lang="cs-CZ" dirty="0" smtClean="0"/>
              <a:t>zvětšený </a:t>
            </a:r>
            <a:r>
              <a:rPr lang="cs-CZ" dirty="0"/>
              <a:t>prostor pro zavazadla - skládací čalouněná střecha - </a:t>
            </a:r>
            <a:r>
              <a:rPr lang="cs-CZ" dirty="0" smtClean="0"/>
              <a:t>		rámy </a:t>
            </a:r>
            <a:r>
              <a:rPr lang="cs-CZ" dirty="0"/>
              <a:t>dveří se spouštějí spolu se skly </a:t>
            </a:r>
            <a:r>
              <a:rPr lang="cs-CZ" dirty="0" smtClean="0"/>
              <a:t>/ </a:t>
            </a:r>
            <a:r>
              <a:rPr lang="cs-CZ" dirty="0"/>
              <a:t>skládací </a:t>
            </a:r>
            <a:r>
              <a:rPr lang="cs-CZ" dirty="0" smtClean="0"/>
              <a:t>odnímatelné,</a:t>
            </a:r>
            <a:r>
              <a:rPr lang="cs-CZ" dirty="0"/>
              <a:t>		</a:t>
            </a:r>
            <a:r>
              <a:rPr lang="cs-CZ" dirty="0" smtClean="0"/>
              <a:t>čelní </a:t>
            </a:r>
            <a:r>
              <a:rPr lang="cs-CZ" dirty="0"/>
              <a:t>rám se sklem - pevný.						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/>
              <a:t>						</a:t>
            </a:r>
          </a:p>
          <a:p>
            <a:r>
              <a:rPr lang="cs-CZ" dirty="0"/>
              <a:t>						</a:t>
            </a:r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628" y="4653136"/>
            <a:ext cx="2047875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1" y="4941168"/>
            <a:ext cx="2097087" cy="79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578424"/>
            <a:ext cx="2047875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83568" y="6102424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Kabriolet		     Polo kabriolet		  Roadster (Spider)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51265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332656"/>
            <a:ext cx="792088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000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/>
              <a:t>							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611560" y="332656"/>
            <a:ext cx="7920880" cy="461665"/>
          </a:xfrm>
          <a:prstGeom prst="rect">
            <a:avLst/>
          </a:prstGeom>
          <a:solidFill>
            <a:srgbClr val="EA851B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Základní druhy vozidel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268760"/>
            <a:ext cx="792088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/>
              <a:t>3</a:t>
            </a:r>
            <a:r>
              <a:rPr lang="cs-CZ" u="sng" dirty="0" smtClean="0"/>
              <a:t>/ O.A</a:t>
            </a:r>
            <a:r>
              <a:rPr lang="cs-CZ" u="sng" dirty="0"/>
              <a:t>. s otevřenou karoserií</a:t>
            </a:r>
            <a:r>
              <a:rPr lang="cs-CZ" dirty="0"/>
              <a:t>								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Turer</a:t>
            </a:r>
            <a:r>
              <a:rPr lang="cs-CZ" dirty="0"/>
              <a:t>		nejméně </a:t>
            </a:r>
            <a:r>
              <a:rPr lang="cs-CZ" dirty="0" smtClean="0"/>
              <a:t>2 </a:t>
            </a:r>
            <a:r>
              <a:rPr lang="cs-CZ" dirty="0"/>
              <a:t>místa - sedadla ve dvou řadách - skládací </a:t>
            </a:r>
            <a:r>
              <a:rPr lang="cs-CZ" dirty="0" smtClean="0"/>
              <a:t>			jednoduchá plátěná </a:t>
            </a:r>
            <a:r>
              <a:rPr lang="cs-CZ" dirty="0"/>
              <a:t>střecha - dveřní a boční okna lze </a:t>
            </a:r>
            <a:r>
              <a:rPr lang="cs-CZ" dirty="0" smtClean="0"/>
              <a:t>			demontovat </a:t>
            </a:r>
            <a:r>
              <a:rPr lang="cs-CZ" dirty="0"/>
              <a:t>spolu s </a:t>
            </a:r>
            <a:r>
              <a:rPr lang="cs-CZ" dirty="0" smtClean="0"/>
              <a:t>rámem </a:t>
            </a:r>
            <a:r>
              <a:rPr lang="cs-CZ" dirty="0"/>
              <a:t>- čelní rám okna - sklopný</a:t>
            </a:r>
            <a:r>
              <a:rPr lang="cs-CZ" dirty="0" smtClean="0"/>
              <a:t>, 			odnímatelný</a:t>
            </a:r>
            <a:r>
              <a:rPr lang="cs-CZ" dirty="0"/>
              <a:t>.						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Roadster</a:t>
            </a:r>
            <a:r>
              <a:rPr lang="cs-CZ" dirty="0" smtClean="0"/>
              <a:t> - „RO“</a:t>
            </a:r>
            <a:r>
              <a:rPr lang="cs-CZ" dirty="0"/>
              <a:t>	</a:t>
            </a:r>
            <a:r>
              <a:rPr lang="cs-CZ" dirty="0" smtClean="0"/>
              <a:t>2-3 </a:t>
            </a:r>
            <a:r>
              <a:rPr lang="cs-CZ" dirty="0"/>
              <a:t>místa v jedné řadě sedadel - střecha jednoduchá plátěná  -		</a:t>
            </a:r>
            <a:r>
              <a:rPr lang="cs-CZ" dirty="0" smtClean="0"/>
              <a:t>dveřní </a:t>
            </a:r>
            <a:r>
              <a:rPr lang="cs-CZ" dirty="0"/>
              <a:t>a boční okna odnímatelné  - čelní sklo sklopné -použití </a:t>
            </a:r>
            <a:r>
              <a:rPr lang="cs-CZ" dirty="0" smtClean="0"/>
              <a:t>		pevné </a:t>
            </a:r>
            <a:r>
              <a:rPr lang="cs-CZ" dirty="0"/>
              <a:t>skořepinové střechy (Hard-top) možné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/>
              <a:t>						</a:t>
            </a:r>
          </a:p>
          <a:p>
            <a:r>
              <a:rPr lang="cs-CZ" dirty="0"/>
              <a:t>								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271516"/>
            <a:ext cx="2667000" cy="138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390578"/>
            <a:ext cx="2878137" cy="1262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611560" y="6021288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	Morgan  „Turer“				</a:t>
            </a:r>
            <a:r>
              <a:rPr lang="cs-CZ" dirty="0" err="1" smtClean="0"/>
              <a:t>Seven</a:t>
            </a:r>
            <a:r>
              <a:rPr lang="cs-CZ" dirty="0" smtClean="0"/>
              <a:t>  „Roadster“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13502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13</a:t>
            </a:fld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1" y="476672"/>
            <a:ext cx="7920880" cy="461665"/>
          </a:xfrm>
          <a:prstGeom prst="rect">
            <a:avLst/>
          </a:prstGeom>
          <a:solidFill>
            <a:srgbClr val="EA851B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Základní</a:t>
            </a:r>
            <a:r>
              <a:rPr lang="cs-CZ" dirty="0" smtClean="0"/>
              <a:t> </a:t>
            </a:r>
            <a:r>
              <a:rPr lang="cs-CZ" sz="2400" dirty="0" smtClean="0"/>
              <a:t>druhy vozidel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1" y="1412776"/>
            <a:ext cx="7920880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Kategorie vozidel M2; M3 – autobusy:</a:t>
            </a:r>
          </a:p>
          <a:p>
            <a:endParaRPr lang="cs-CZ" dirty="0" smtClean="0"/>
          </a:p>
          <a:p>
            <a:r>
              <a:rPr lang="cs-CZ" dirty="0"/>
              <a:t>Autobus- uzavřená karoserie - doprava více než 9 sedících osob včetně řidiče </a:t>
            </a:r>
            <a:r>
              <a:rPr lang="cs-CZ" dirty="0" smtClean="0"/>
              <a:t>popř..</a:t>
            </a:r>
            <a:r>
              <a:rPr lang="cs-CZ" dirty="0"/>
              <a:t>	dalších stojících osob a zavazadel</a:t>
            </a:r>
          </a:p>
          <a:p>
            <a:r>
              <a:rPr lang="cs-CZ" dirty="0">
                <a:solidFill>
                  <a:srgbClr val="FF0000"/>
                </a:solidFill>
              </a:rPr>
              <a:t>M2</a:t>
            </a:r>
            <a:r>
              <a:rPr lang="cs-CZ" dirty="0"/>
              <a:t> – </a:t>
            </a:r>
            <a:r>
              <a:rPr lang="cs-CZ" dirty="0" smtClean="0"/>
              <a:t>	přeprava </a:t>
            </a:r>
            <a:r>
              <a:rPr lang="cs-CZ" dirty="0"/>
              <a:t>osob s více jak 9 místy k sezení bez řidiče, </a:t>
            </a:r>
            <a:r>
              <a:rPr lang="cs-CZ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mc &lt; 5 </a:t>
            </a: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</a:t>
            </a:r>
            <a:endParaRPr lang="cs-CZ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M3</a:t>
            </a:r>
            <a:r>
              <a:rPr lang="cs-CZ" dirty="0" smtClean="0"/>
              <a:t> </a:t>
            </a:r>
            <a:r>
              <a:rPr lang="cs-CZ" dirty="0"/>
              <a:t>– </a:t>
            </a:r>
            <a:r>
              <a:rPr lang="cs-CZ" dirty="0" smtClean="0"/>
              <a:t>	přeprava </a:t>
            </a:r>
            <a:r>
              <a:rPr lang="cs-CZ" dirty="0"/>
              <a:t>osob s více jak 9 místy k sezení bez řidiče, </a:t>
            </a:r>
            <a:r>
              <a:rPr lang="cs-CZ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mc &gt; 5 </a:t>
            </a: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</a:t>
            </a:r>
          </a:p>
          <a:p>
            <a:endParaRPr lang="cs-CZ" dirty="0"/>
          </a:p>
          <a:p>
            <a:r>
              <a:rPr lang="cs-CZ" u="sng" dirty="0"/>
              <a:t>Dělení podle velikosti</a:t>
            </a:r>
            <a:r>
              <a:rPr lang="cs-CZ" dirty="0"/>
              <a:t>					</a:t>
            </a:r>
          </a:p>
          <a:p>
            <a:r>
              <a:rPr lang="cs-CZ" dirty="0">
                <a:solidFill>
                  <a:srgbClr val="C00000"/>
                </a:solidFill>
              </a:rPr>
              <a:t>velký autobus </a:t>
            </a:r>
            <a:r>
              <a:rPr lang="cs-CZ" dirty="0"/>
              <a:t>- </a:t>
            </a:r>
            <a:r>
              <a:rPr lang="cs-CZ" dirty="0" smtClean="0"/>
              <a:t>	obsaditelnost 	23 </a:t>
            </a:r>
            <a:r>
              <a:rPr lang="cs-CZ" dirty="0"/>
              <a:t>a více pasažérů		</a:t>
            </a:r>
            <a:endParaRPr lang="cs-CZ" dirty="0" smtClean="0"/>
          </a:p>
          <a:p>
            <a:r>
              <a:rPr lang="cs-CZ" dirty="0" smtClean="0">
                <a:solidFill>
                  <a:srgbClr val="C00000"/>
                </a:solidFill>
              </a:rPr>
              <a:t>malý </a:t>
            </a:r>
            <a:r>
              <a:rPr lang="cs-CZ" dirty="0">
                <a:solidFill>
                  <a:srgbClr val="C00000"/>
                </a:solidFill>
              </a:rPr>
              <a:t>autobus </a:t>
            </a:r>
            <a:r>
              <a:rPr lang="cs-CZ" dirty="0"/>
              <a:t>- </a:t>
            </a:r>
            <a:r>
              <a:rPr lang="cs-CZ" dirty="0" smtClean="0"/>
              <a:t>	obsaditelnost 	9 </a:t>
            </a:r>
            <a:r>
              <a:rPr lang="cs-CZ" dirty="0"/>
              <a:t>- 22 pasažérů			</a:t>
            </a:r>
            <a:endParaRPr lang="cs-CZ" dirty="0" smtClean="0"/>
          </a:p>
          <a:p>
            <a:r>
              <a:rPr lang="cs-CZ" dirty="0" smtClean="0">
                <a:solidFill>
                  <a:srgbClr val="C00000"/>
                </a:solidFill>
              </a:rPr>
              <a:t>minibus</a:t>
            </a:r>
            <a:r>
              <a:rPr lang="cs-CZ" dirty="0" smtClean="0"/>
              <a:t>          </a:t>
            </a:r>
            <a:r>
              <a:rPr lang="cs-CZ" dirty="0"/>
              <a:t>- </a:t>
            </a:r>
            <a:r>
              <a:rPr lang="cs-CZ" dirty="0" smtClean="0"/>
              <a:t>	obsaditelnost 	9 </a:t>
            </a:r>
            <a:r>
              <a:rPr lang="cs-CZ" dirty="0"/>
              <a:t>- 16 pasažérů			</a:t>
            </a:r>
            <a:endParaRPr lang="cs-CZ" dirty="0" smtClean="0"/>
          </a:p>
          <a:p>
            <a:r>
              <a:rPr lang="cs-CZ" dirty="0" smtClean="0">
                <a:solidFill>
                  <a:srgbClr val="C00000"/>
                </a:solidFill>
              </a:rPr>
              <a:t>midibus</a:t>
            </a:r>
            <a:r>
              <a:rPr lang="cs-CZ" dirty="0" smtClean="0"/>
              <a:t>          </a:t>
            </a:r>
            <a:r>
              <a:rPr lang="cs-CZ" dirty="0"/>
              <a:t>- </a:t>
            </a:r>
            <a:r>
              <a:rPr lang="cs-CZ" dirty="0" smtClean="0"/>
              <a:t>	obsaditelnost 	17 - 22pasažérů</a:t>
            </a:r>
          </a:p>
          <a:p>
            <a:endParaRPr lang="cs-CZ" dirty="0"/>
          </a:p>
          <a:p>
            <a:r>
              <a:rPr lang="cs-CZ" u="sng" dirty="0"/>
              <a:t>Třída I. </a:t>
            </a:r>
            <a:r>
              <a:rPr lang="cs-CZ" dirty="0" smtClean="0"/>
              <a:t>	- 	městský </a:t>
            </a:r>
            <a:r>
              <a:rPr lang="cs-CZ" dirty="0"/>
              <a:t>autobus </a:t>
            </a:r>
            <a:r>
              <a:rPr lang="cs-CZ" dirty="0" smtClean="0"/>
              <a:t>– „</a:t>
            </a:r>
            <a:r>
              <a:rPr lang="cs-CZ" dirty="0" smtClean="0">
                <a:solidFill>
                  <a:srgbClr val="FF0000"/>
                </a:solidFill>
              </a:rPr>
              <a:t>ME</a:t>
            </a:r>
            <a:r>
              <a:rPr lang="cs-CZ" dirty="0" smtClean="0"/>
              <a:t>“</a:t>
            </a:r>
            <a:r>
              <a:rPr lang="cs-CZ" dirty="0"/>
              <a:t>						</a:t>
            </a:r>
            <a:r>
              <a:rPr lang="cs-CZ" dirty="0" smtClean="0"/>
              <a:t>má </a:t>
            </a:r>
            <a:r>
              <a:rPr lang="cs-CZ" dirty="0"/>
              <a:t>potřebný počet dveří pro nástup a výstup pasažérů - místa k	</a:t>
            </a:r>
            <a:r>
              <a:rPr lang="cs-CZ" dirty="0" smtClean="0"/>
              <a:t>	sezení </a:t>
            </a:r>
            <a:r>
              <a:rPr lang="cs-CZ" dirty="0"/>
              <a:t>- </a:t>
            </a:r>
            <a:r>
              <a:rPr lang="cs-CZ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více míst pro stojící osoby</a:t>
            </a:r>
            <a:r>
              <a:rPr lang="cs-CZ" dirty="0"/>
              <a:t>						</a:t>
            </a:r>
          </a:p>
          <a:p>
            <a:r>
              <a:rPr lang="cs-CZ" dirty="0"/>
              <a:t>					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/>
              <a:t>								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74537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14</a:t>
            </a:fld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1" y="476672"/>
            <a:ext cx="7920880" cy="461665"/>
          </a:xfrm>
          <a:prstGeom prst="rect">
            <a:avLst/>
          </a:prstGeom>
          <a:solidFill>
            <a:srgbClr val="EA851B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Základní</a:t>
            </a:r>
            <a:r>
              <a:rPr lang="cs-CZ" dirty="0" smtClean="0"/>
              <a:t> </a:t>
            </a:r>
            <a:r>
              <a:rPr lang="cs-CZ" sz="2400" dirty="0" smtClean="0"/>
              <a:t>druhy vozidel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1561" y="1052736"/>
            <a:ext cx="7920880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Třída II. </a:t>
            </a:r>
            <a:r>
              <a:rPr lang="cs-CZ" dirty="0" smtClean="0"/>
              <a:t>-	meziměstský </a:t>
            </a:r>
            <a:r>
              <a:rPr lang="cs-CZ" dirty="0"/>
              <a:t>autobus </a:t>
            </a:r>
            <a:r>
              <a:rPr lang="cs-CZ" dirty="0" smtClean="0"/>
              <a:t>– „</a:t>
            </a:r>
            <a:r>
              <a:rPr lang="cs-CZ" dirty="0" smtClean="0">
                <a:solidFill>
                  <a:srgbClr val="FF0000"/>
                </a:solidFill>
              </a:rPr>
              <a:t>MM</a:t>
            </a:r>
            <a:r>
              <a:rPr lang="cs-CZ" dirty="0" smtClean="0"/>
              <a:t>“</a:t>
            </a:r>
            <a:r>
              <a:rPr lang="cs-CZ" dirty="0"/>
              <a:t>						</a:t>
            </a:r>
            <a:r>
              <a:rPr lang="cs-CZ" dirty="0" smtClean="0"/>
              <a:t>jedny / dvoje - dveře </a:t>
            </a:r>
            <a:r>
              <a:rPr lang="cs-CZ" dirty="0"/>
              <a:t>- dvoumístná sedadla ve směru jízdy po </a:t>
            </a:r>
            <a:r>
              <a:rPr lang="cs-CZ" dirty="0" smtClean="0"/>
              <a:t>		obou stranách </a:t>
            </a:r>
            <a:r>
              <a:rPr lang="cs-CZ" dirty="0"/>
              <a:t>- </a:t>
            </a:r>
            <a:r>
              <a:rPr lang="cs-CZ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více sedadel k sezení než k stání</a:t>
            </a: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</a:t>
            </a:r>
          </a:p>
          <a:p>
            <a:endParaRPr lang="cs-CZ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dirty="0"/>
              <a:t>Třída III. - dálkový autobus - autokar </a:t>
            </a:r>
            <a:r>
              <a:rPr lang="cs-CZ" dirty="0" smtClean="0"/>
              <a:t>– „</a:t>
            </a:r>
            <a:r>
              <a:rPr lang="cs-CZ" dirty="0" smtClean="0">
                <a:solidFill>
                  <a:srgbClr val="FF0000"/>
                </a:solidFill>
              </a:rPr>
              <a:t>DA</a:t>
            </a:r>
            <a:r>
              <a:rPr lang="cs-CZ" dirty="0" smtClean="0"/>
              <a:t>“</a:t>
            </a:r>
            <a:r>
              <a:rPr lang="cs-CZ" dirty="0"/>
              <a:t>					</a:t>
            </a:r>
            <a:r>
              <a:rPr lang="cs-CZ" dirty="0" smtClean="0"/>
              <a:t>autobus </a:t>
            </a:r>
            <a:r>
              <a:rPr lang="cs-CZ" dirty="0"/>
              <a:t>jen pro sedící </a:t>
            </a:r>
            <a:r>
              <a:rPr lang="cs-CZ" dirty="0" smtClean="0"/>
              <a:t>pasažéry </a:t>
            </a:r>
            <a:r>
              <a:rPr lang="cs-CZ" dirty="0"/>
              <a:t>s prostorem pro zavazadla - </a:t>
            </a:r>
            <a:r>
              <a:rPr lang="cs-CZ" dirty="0" smtClean="0"/>
              <a:t>sedadla - 	pohodlnější </a:t>
            </a:r>
            <a:r>
              <a:rPr lang="cs-CZ" dirty="0"/>
              <a:t>s </a:t>
            </a:r>
            <a:r>
              <a:rPr lang="cs-CZ" dirty="0" smtClean="0"/>
              <a:t>loketními opěrkami – </a:t>
            </a: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místa pouze k sezení</a:t>
            </a:r>
          </a:p>
          <a:p>
            <a:endParaRPr lang="cs-CZ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u="sng" dirty="0"/>
              <a:t>Zvláštní konstrukce autobusů</a:t>
            </a:r>
            <a:r>
              <a:rPr lang="cs-CZ" dirty="0"/>
              <a:t>								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Poschoďový  autobus </a:t>
            </a:r>
            <a:r>
              <a:rPr lang="cs-CZ" dirty="0" smtClean="0"/>
              <a:t>-	přepravované </a:t>
            </a:r>
            <a:r>
              <a:rPr lang="cs-CZ" dirty="0"/>
              <a:t>osoby ve dvou podlažích.					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Kloubový </a:t>
            </a:r>
            <a:r>
              <a:rPr lang="cs-CZ" dirty="0">
                <a:solidFill>
                  <a:srgbClr val="C00000"/>
                </a:solidFill>
              </a:rPr>
              <a:t>autobus</a:t>
            </a:r>
            <a:r>
              <a:rPr lang="cs-CZ" dirty="0"/>
              <a:t>	</a:t>
            </a:r>
            <a:r>
              <a:rPr lang="cs-CZ" dirty="0" smtClean="0"/>
              <a:t>-	dva </a:t>
            </a:r>
            <a:r>
              <a:rPr lang="cs-CZ" dirty="0"/>
              <a:t>díly - spojené kloubem nebo točnicí - díly </a:t>
            </a:r>
            <a:r>
              <a:rPr lang="cs-CZ" dirty="0" smtClean="0"/>
              <a:t>				karoserie</a:t>
            </a:r>
            <a:r>
              <a:rPr lang="cs-CZ" dirty="0"/>
              <a:t>	</a:t>
            </a:r>
            <a:r>
              <a:rPr lang="cs-CZ" dirty="0" smtClean="0"/>
              <a:t>spojené </a:t>
            </a:r>
            <a:r>
              <a:rPr lang="cs-CZ" dirty="0"/>
              <a:t>měchem - samostatně se díly </a:t>
            </a:r>
            <a:r>
              <a:rPr lang="cs-CZ" dirty="0" smtClean="0"/>
              <a:t>				nedají provozovat </a:t>
            </a:r>
            <a:r>
              <a:rPr lang="cs-CZ" dirty="0"/>
              <a:t>ani s jinými vozidly v (soupravě).					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Trolejbus</a:t>
            </a:r>
            <a:r>
              <a:rPr lang="cs-CZ" dirty="0">
                <a:solidFill>
                  <a:srgbClr val="C00000"/>
                </a:solidFill>
              </a:rPr>
              <a:t>	</a:t>
            </a:r>
            <a:r>
              <a:rPr lang="cs-CZ" dirty="0"/>
              <a:t>		používá se k přepravě více než 9ti osob včetně </a:t>
            </a:r>
            <a:r>
              <a:rPr lang="cs-CZ" dirty="0" smtClean="0"/>
              <a:t>				obsluhy a </a:t>
            </a:r>
            <a:r>
              <a:rPr lang="cs-CZ" dirty="0"/>
              <a:t>dalších stojících pasažérů včetně jejich </a:t>
            </a:r>
            <a:r>
              <a:rPr lang="cs-CZ" dirty="0" smtClean="0"/>
              <a:t>				zavazadel. Jedná se o drážní vozidlo, které má výjimku</a:t>
            </a:r>
          </a:p>
          <a:p>
            <a:r>
              <a:rPr lang="cs-CZ" dirty="0"/>
              <a:t>	</a:t>
            </a:r>
            <a:r>
              <a:rPr lang="cs-CZ" dirty="0" smtClean="0"/>
              <a:t>		k provozu na pozemních komunikacích.</a:t>
            </a:r>
            <a:r>
              <a:rPr lang="cs-CZ" dirty="0"/>
              <a:t>					</a:t>
            </a:r>
          </a:p>
          <a:p>
            <a:r>
              <a:rPr lang="cs-CZ" dirty="0"/>
              <a:t>						</a:t>
            </a:r>
          </a:p>
          <a:p>
            <a:r>
              <a:rPr lang="cs-CZ" dirty="0"/>
              <a:t>						</a:t>
            </a:r>
          </a:p>
        </p:txBody>
      </p:sp>
    </p:spTree>
    <p:extLst>
      <p:ext uri="{BB962C8B-B14F-4D97-AF65-F5344CB8AC3E}">
        <p14:creationId xmlns:p14="http://schemas.microsoft.com/office/powerpoint/2010/main" val="170741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15</a:t>
            </a:fld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1" y="476672"/>
            <a:ext cx="7920880" cy="461665"/>
          </a:xfrm>
          <a:prstGeom prst="rect">
            <a:avLst/>
          </a:prstGeom>
          <a:solidFill>
            <a:srgbClr val="EA851B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Základní</a:t>
            </a:r>
            <a:r>
              <a:rPr lang="cs-CZ" dirty="0" smtClean="0"/>
              <a:t> </a:t>
            </a:r>
            <a:r>
              <a:rPr lang="cs-CZ" sz="2400" dirty="0" smtClean="0"/>
              <a:t>druhy vozidel</a:t>
            </a:r>
            <a:endParaRPr lang="cs-CZ" sz="2400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1" y="1089329"/>
            <a:ext cx="3048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2454" y="1196752"/>
            <a:ext cx="3048000" cy="195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11561" y="3375329"/>
            <a:ext cx="73885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    Kloubový autobus ME			            Městský autobus ME</a:t>
            </a:r>
            <a:endParaRPr lang="cs-CZ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1" y="3789040"/>
            <a:ext cx="3048000" cy="194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 descr="C:\Users\LH\Documents\DUM\40878_highres_07669-00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736558"/>
            <a:ext cx="2858334" cy="1996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11561" y="5949280"/>
            <a:ext cx="78988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Dálkový autobus DA			          Meziměstský autobus MM	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62050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16</a:t>
            </a:fld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404664"/>
            <a:ext cx="7920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dirty="0"/>
          </a:p>
          <a:p>
            <a:r>
              <a:rPr lang="cs-CZ" dirty="0"/>
              <a:t>			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11560" y="22768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404664"/>
            <a:ext cx="7920880" cy="461665"/>
          </a:xfrm>
          <a:prstGeom prst="rect">
            <a:avLst/>
          </a:prstGeom>
          <a:solidFill>
            <a:srgbClr val="EA851B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Základní druhy vozidel</a:t>
            </a:r>
            <a:endParaRPr lang="cs-CZ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19647"/>
            <a:ext cx="3048000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9" y="1500221"/>
            <a:ext cx="2412271" cy="21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231" y="4005064"/>
            <a:ext cx="3048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509120"/>
            <a:ext cx="2884470" cy="21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5436099" y="1050995"/>
            <a:ext cx="2412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Midibus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611560" y="1235661"/>
            <a:ext cx="3048000" cy="383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Minibus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611560" y="3573016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Trolejbus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076056" y="4005064"/>
            <a:ext cx="2884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Poschoďový autobus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37216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17</a:t>
            </a:fld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97052" y="764704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	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597052" y="404664"/>
            <a:ext cx="7920880" cy="461665"/>
          </a:xfrm>
          <a:prstGeom prst="rect">
            <a:avLst/>
          </a:prstGeom>
          <a:solidFill>
            <a:srgbClr val="EA851B"/>
          </a:solidFill>
        </p:spPr>
        <p:txBody>
          <a:bodyPr wrap="square" rtlCol="0">
            <a:spAutoFit/>
          </a:bodyPr>
          <a:lstStyle/>
          <a:p>
            <a:pPr lvl="0" algn="ctr"/>
            <a:r>
              <a:rPr lang="cs-CZ" sz="2400" dirty="0">
                <a:solidFill>
                  <a:prstClr val="black"/>
                </a:solidFill>
              </a:rPr>
              <a:t>Základní druhy vozidel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97052" y="949370"/>
            <a:ext cx="7920880" cy="621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u="sng" dirty="0"/>
              <a:t>Nákladní automobily kategorie  N1 - N3</a:t>
            </a:r>
            <a:r>
              <a:rPr lang="cs-CZ" dirty="0"/>
              <a:t>								</a:t>
            </a:r>
          </a:p>
          <a:p>
            <a:r>
              <a:rPr lang="cs-CZ" dirty="0" smtClean="0"/>
              <a:t>1</a:t>
            </a:r>
            <a:r>
              <a:rPr lang="cs-CZ" dirty="0"/>
              <a:t>/ </a:t>
            </a:r>
            <a:r>
              <a:rPr lang="cs-CZ" dirty="0" smtClean="0"/>
              <a:t>	do </a:t>
            </a:r>
            <a:r>
              <a:rPr lang="cs-CZ" dirty="0"/>
              <a:t>této </a:t>
            </a:r>
            <a:r>
              <a:rPr lang="cs-CZ" dirty="0" smtClean="0"/>
              <a:t>kategorie </a:t>
            </a:r>
            <a:r>
              <a:rPr lang="cs-CZ" dirty="0"/>
              <a:t>patří také i dříve uváděné </a:t>
            </a:r>
            <a:r>
              <a:rPr lang="cs-CZ" dirty="0" smtClean="0"/>
              <a:t>dodávkové </a:t>
            </a:r>
            <a:r>
              <a:rPr lang="cs-CZ" dirty="0"/>
              <a:t>automobily - jsou </a:t>
            </a:r>
            <a:r>
              <a:rPr lang="cs-CZ" dirty="0" smtClean="0"/>
              <a:t>	určeny k dopravě </a:t>
            </a:r>
            <a:r>
              <a:rPr lang="cs-CZ" dirty="0"/>
              <a:t>nákladů - do celkové užitečného zatížení 1 500 kg. </a:t>
            </a:r>
            <a:r>
              <a:rPr lang="cs-CZ" dirty="0" smtClean="0">
                <a:solidFill>
                  <a:srgbClr val="FF0000"/>
                </a:solidFill>
              </a:rPr>
              <a:t>(DA)</a:t>
            </a:r>
            <a:r>
              <a:rPr lang="cs-CZ" dirty="0"/>
              <a:t>							</a:t>
            </a:r>
          </a:p>
          <a:p>
            <a:r>
              <a:rPr lang="cs-CZ" dirty="0" smtClean="0"/>
              <a:t>a/ </a:t>
            </a:r>
            <a:r>
              <a:rPr lang="cs-CZ" u="sng" dirty="0" smtClean="0">
                <a:solidFill>
                  <a:srgbClr val="C00000"/>
                </a:solidFill>
              </a:rPr>
              <a:t>Pick - up</a:t>
            </a:r>
            <a:r>
              <a:rPr lang="cs-CZ" dirty="0" smtClean="0">
                <a:solidFill>
                  <a:srgbClr val="C00000"/>
                </a:solidFill>
              </a:rPr>
              <a:t>  </a:t>
            </a:r>
            <a:r>
              <a:rPr lang="cs-CZ" dirty="0" smtClean="0"/>
              <a:t>	D.A</a:t>
            </a:r>
            <a:r>
              <a:rPr lang="cs-CZ" dirty="0"/>
              <a:t>. s otevřeným ložným prostorem - ohraničen pevnými boky </a:t>
            </a:r>
            <a:r>
              <a:rPr lang="cs-CZ" dirty="0" smtClean="0"/>
              <a:t>		a zadními </a:t>
            </a:r>
            <a:r>
              <a:rPr lang="cs-CZ" dirty="0"/>
              <a:t>výklopnými dveřmi - kabina řidiče je uzavřená</a:t>
            </a:r>
            <a:r>
              <a:rPr lang="cs-CZ" dirty="0" smtClean="0"/>
              <a:t>. Může 		být vybaven </a:t>
            </a:r>
            <a:r>
              <a:rPr lang="cs-CZ" dirty="0"/>
              <a:t>plachtou s oblouky - demontovatelné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/>
              <a:t>b</a:t>
            </a:r>
            <a:r>
              <a:rPr lang="cs-CZ" dirty="0" smtClean="0"/>
              <a:t>/ </a:t>
            </a:r>
            <a:r>
              <a:rPr lang="cs-CZ" u="sng" dirty="0" smtClean="0">
                <a:solidFill>
                  <a:srgbClr val="C00000"/>
                </a:solidFill>
              </a:rPr>
              <a:t>Valníkový </a:t>
            </a:r>
            <a:r>
              <a:rPr lang="cs-CZ" u="sng" dirty="0">
                <a:solidFill>
                  <a:srgbClr val="C00000"/>
                </a:solidFill>
              </a:rPr>
              <a:t>dodávkový </a:t>
            </a:r>
            <a:r>
              <a:rPr lang="cs-CZ" u="sng" dirty="0" smtClean="0">
                <a:solidFill>
                  <a:srgbClr val="C00000"/>
                </a:solidFill>
              </a:rPr>
              <a:t>automobil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smtClean="0"/>
              <a:t>- otevřený </a:t>
            </a:r>
            <a:r>
              <a:rPr lang="cs-CZ" dirty="0"/>
              <a:t>ložný prostor s odnímatelnými </a:t>
            </a:r>
            <a:r>
              <a:rPr lang="cs-CZ" dirty="0" smtClean="0"/>
              <a:t>			bočnicemi </a:t>
            </a:r>
            <a:r>
              <a:rPr lang="cs-CZ" dirty="0"/>
              <a:t>a </a:t>
            </a:r>
            <a:r>
              <a:rPr lang="cs-CZ" dirty="0" smtClean="0"/>
              <a:t>zadním čelem, budka </a:t>
            </a:r>
            <a:r>
              <a:rPr lang="cs-CZ" dirty="0"/>
              <a:t>řidiče a </a:t>
            </a:r>
            <a:r>
              <a:rPr lang="cs-CZ" dirty="0" smtClean="0"/>
              <a:t>spolujezdce</a:t>
            </a:r>
            <a:r>
              <a:rPr lang="cs-CZ" dirty="0"/>
              <a:t>			</a:t>
            </a:r>
            <a:r>
              <a:rPr lang="cs-CZ" dirty="0" smtClean="0"/>
              <a:t>uzavřená, může </a:t>
            </a:r>
            <a:r>
              <a:rPr lang="cs-CZ" dirty="0"/>
              <a:t>být  s odnímatelnými oblouky s plachtou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/>
              <a:t>c</a:t>
            </a:r>
            <a:r>
              <a:rPr lang="cs-CZ" dirty="0" smtClean="0"/>
              <a:t>/ </a:t>
            </a:r>
            <a:r>
              <a:rPr lang="cs-CZ" u="sng" dirty="0" smtClean="0">
                <a:solidFill>
                  <a:srgbClr val="C00000"/>
                </a:solidFill>
              </a:rPr>
              <a:t>Skříňový </a:t>
            </a:r>
            <a:r>
              <a:rPr lang="cs-CZ" u="sng" dirty="0">
                <a:solidFill>
                  <a:srgbClr val="C00000"/>
                </a:solidFill>
              </a:rPr>
              <a:t>dodávkový </a:t>
            </a:r>
            <a:r>
              <a:rPr lang="cs-CZ" u="sng" dirty="0" smtClean="0">
                <a:solidFill>
                  <a:srgbClr val="C00000"/>
                </a:solidFill>
              </a:rPr>
              <a:t>automobil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smtClean="0"/>
              <a:t>- má </a:t>
            </a:r>
            <a:r>
              <a:rPr lang="cs-CZ" dirty="0"/>
              <a:t>uzavřenou kabinu pro obsluhu i pro </a:t>
            </a:r>
            <a:r>
              <a:rPr lang="cs-CZ" dirty="0" smtClean="0"/>
              <a:t>			přepravu </a:t>
            </a:r>
            <a:r>
              <a:rPr lang="cs-CZ" dirty="0"/>
              <a:t>nákladu</a:t>
            </a:r>
            <a:r>
              <a:rPr lang="cs-CZ" dirty="0" smtClean="0"/>
              <a:t>, s </a:t>
            </a:r>
            <a:r>
              <a:rPr lang="cs-CZ" dirty="0"/>
              <a:t>přepážkou nebo bez.		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Kategorie vozidel N1 se i přes podobnost odlišuje od kategorie M1 tím, že prostor pro náklad je vždy </a:t>
            </a: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větší</a:t>
            </a:r>
            <a:r>
              <a:rPr lang="cs-CZ" dirty="0" smtClean="0"/>
              <a:t> než prostor pro cestující (posádku). U kategorie M1 platí obráceně.</a:t>
            </a:r>
            <a:r>
              <a:rPr lang="cs-CZ" dirty="0"/>
              <a:t>					</a:t>
            </a:r>
          </a:p>
          <a:p>
            <a:r>
              <a:rPr lang="cs-CZ" dirty="0"/>
              <a:t>								</a:t>
            </a:r>
          </a:p>
          <a:p>
            <a:endParaRPr lang="cs-CZ" dirty="0"/>
          </a:p>
          <a:p>
            <a:r>
              <a:rPr lang="cs-CZ" dirty="0"/>
              <a:t>						</a:t>
            </a:r>
          </a:p>
        </p:txBody>
      </p:sp>
    </p:spTree>
    <p:extLst>
      <p:ext uri="{BB962C8B-B14F-4D97-AF65-F5344CB8AC3E}">
        <p14:creationId xmlns:p14="http://schemas.microsoft.com/office/powerpoint/2010/main" val="3856409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18</a:t>
            </a:fld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1" y="1844824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	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97297" y="383849"/>
            <a:ext cx="7920880" cy="400110"/>
          </a:xfrm>
          <a:prstGeom prst="rect">
            <a:avLst/>
          </a:prstGeom>
          <a:solidFill>
            <a:srgbClr val="EA851B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Základní druhy vozidel</a:t>
            </a:r>
            <a:endParaRPr lang="cs-CZ" sz="2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297" y="1556793"/>
            <a:ext cx="3048000" cy="1800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8164" y="1557032"/>
            <a:ext cx="3200011" cy="21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916" y="4149080"/>
            <a:ext cx="3200010" cy="21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11561" y="1268760"/>
            <a:ext cx="3033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Pick - up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18165" y="1268760"/>
            <a:ext cx="32000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Valník – dvojitá kabina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97297" y="3717032"/>
            <a:ext cx="3199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Skříňový dodávkový</a:t>
            </a:r>
            <a:endParaRPr lang="cs-CZ" dirty="0"/>
          </a:p>
        </p:txBody>
      </p:sp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441" y="4221088"/>
            <a:ext cx="2880000" cy="21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5652441" y="3789040"/>
            <a:ext cx="2865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Valník s plachtou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62206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19</a:t>
            </a:fld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1" y="1844824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	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97297" y="383849"/>
            <a:ext cx="7920880" cy="400110"/>
          </a:xfrm>
          <a:prstGeom prst="rect">
            <a:avLst/>
          </a:prstGeom>
          <a:solidFill>
            <a:srgbClr val="EA851B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Základní druhy vozidel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97297" y="908720"/>
            <a:ext cx="792088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dirty="0" smtClean="0"/>
              <a:t>2/ 	Nákladní automobily pro přepravu nákladů všeho druhu – maximální 	užitečné 	zatížení od 1 500 kg výše.								</a:t>
            </a:r>
          </a:p>
          <a:p>
            <a:r>
              <a:rPr lang="cs-CZ" sz="2000" b="1" u="sng" dirty="0" smtClean="0"/>
              <a:t>Kategorie N.A.se dělí podle celkové hmotnosti -</a:t>
            </a:r>
            <a:r>
              <a:rPr lang="cs-CZ" dirty="0" smtClean="0"/>
              <a:t>								</a:t>
            </a:r>
          </a:p>
          <a:p>
            <a:r>
              <a:rPr lang="cs-CZ" sz="2000" b="1" dirty="0" smtClean="0"/>
              <a:t>Lehké</a:t>
            </a:r>
            <a:r>
              <a:rPr lang="cs-CZ" sz="2000" dirty="0" smtClean="0"/>
              <a:t>	- 	N1 - 1 500 - 3 500 kg</a:t>
            </a:r>
            <a:r>
              <a:rPr lang="cs-CZ" dirty="0" smtClean="0"/>
              <a:t>	</a:t>
            </a:r>
            <a:r>
              <a:rPr lang="pt-BR" dirty="0" smtClean="0"/>
              <a:t>N1 – vozidlo, jehož mc &lt; 3,5 t</a:t>
            </a:r>
            <a:r>
              <a:rPr lang="cs-CZ" dirty="0" smtClean="0"/>
              <a:t>							</a:t>
            </a:r>
          </a:p>
          <a:p>
            <a:r>
              <a:rPr lang="cs-CZ" sz="2000" b="1" dirty="0" smtClean="0"/>
              <a:t>Střední </a:t>
            </a:r>
            <a:r>
              <a:rPr lang="cs-CZ" sz="2000" dirty="0" smtClean="0"/>
              <a:t>	- 	N2 - 3 500 - 12 000 kg</a:t>
            </a:r>
            <a:r>
              <a:rPr lang="cs-CZ" dirty="0" smtClean="0"/>
              <a:t>	</a:t>
            </a:r>
            <a:r>
              <a:rPr lang="pt-BR" dirty="0" smtClean="0"/>
              <a:t>N2 – vozidlo, jehož 3,5 &lt; mc ≤ 12 t</a:t>
            </a:r>
            <a:r>
              <a:rPr lang="cs-CZ" dirty="0" smtClean="0"/>
              <a:t>							</a:t>
            </a:r>
          </a:p>
          <a:p>
            <a:r>
              <a:rPr lang="cs-CZ" sz="2000" b="1" dirty="0" smtClean="0"/>
              <a:t>Těžké</a:t>
            </a:r>
            <a:r>
              <a:rPr lang="cs-CZ" sz="2000" dirty="0" smtClean="0"/>
              <a:t>  	-  	N3 - 12 000 kg →</a:t>
            </a:r>
            <a:r>
              <a:rPr lang="cs-CZ" dirty="0" smtClean="0"/>
              <a:t>		</a:t>
            </a:r>
            <a:r>
              <a:rPr lang="pt-BR" dirty="0" smtClean="0"/>
              <a:t>N3 – vozidlo, jehož mc &gt; 12 t</a:t>
            </a:r>
            <a:r>
              <a:rPr lang="cs-CZ" dirty="0" smtClean="0"/>
              <a:t>	</a:t>
            </a:r>
          </a:p>
          <a:p>
            <a:endParaRPr lang="cs-CZ" dirty="0" smtClean="0"/>
          </a:p>
          <a:p>
            <a:endParaRPr lang="pl-PL" sz="2000" u="sng" dirty="0" smtClean="0"/>
          </a:p>
          <a:p>
            <a:r>
              <a:rPr lang="pl-PL" sz="2000" u="sng" dirty="0" smtClean="0"/>
              <a:t>Kategorie N.A. podle ložného prostoru</a:t>
            </a:r>
            <a:r>
              <a:rPr lang="pl-PL" dirty="0" smtClean="0"/>
              <a:t> – </a:t>
            </a:r>
          </a:p>
          <a:p>
            <a:endParaRPr lang="pl-PL" dirty="0" smtClean="0"/>
          </a:p>
          <a:p>
            <a:r>
              <a:rPr lang="pl-PL" dirty="0"/>
              <a:t>a</a:t>
            </a:r>
            <a:r>
              <a:rPr lang="pl-PL" dirty="0" smtClean="0"/>
              <a:t>/ </a:t>
            </a:r>
            <a:r>
              <a:rPr lang="pl-PL" dirty="0" smtClean="0">
                <a:solidFill>
                  <a:srgbClr val="C00000"/>
                </a:solidFill>
              </a:rPr>
              <a:t>Valníkové </a:t>
            </a:r>
            <a:r>
              <a:rPr lang="pl-PL" dirty="0">
                <a:solidFill>
                  <a:srgbClr val="C00000"/>
                </a:solidFill>
              </a:rPr>
              <a:t>automobily </a:t>
            </a:r>
            <a:r>
              <a:rPr lang="pl-PL" dirty="0" smtClean="0"/>
              <a:t>„V”-	mají </a:t>
            </a:r>
            <a:r>
              <a:rPr lang="pl-PL" dirty="0"/>
              <a:t>otevřený ložný prostor</a:t>
            </a:r>
            <a:r>
              <a:rPr lang="pl-PL" dirty="0" smtClean="0"/>
              <a:t>, odnímatelné </a:t>
            </a:r>
            <a:r>
              <a:rPr lang="pl-PL" dirty="0"/>
              <a:t>bočnice a </a:t>
            </a:r>
            <a:r>
              <a:rPr lang="pl-PL" dirty="0" smtClean="0"/>
              <a:t>		čela </a:t>
            </a:r>
            <a:r>
              <a:rPr lang="pl-PL" dirty="0"/>
              <a:t>- plachta s oblouky </a:t>
            </a:r>
            <a:r>
              <a:rPr lang="pl-PL" dirty="0" smtClean="0"/>
              <a:t>odnímatelné, uzavřená </a:t>
            </a:r>
            <a:r>
              <a:rPr lang="pl-PL" dirty="0"/>
              <a:t>budka pro </a:t>
            </a:r>
            <a:r>
              <a:rPr lang="pl-PL" dirty="0" smtClean="0"/>
              <a:t>			obsluhu</a:t>
            </a:r>
            <a:r>
              <a:rPr lang="pl-PL" dirty="0"/>
              <a:t>								</a:t>
            </a:r>
          </a:p>
          <a:p>
            <a:endParaRPr lang="pl-PL" dirty="0" smtClean="0"/>
          </a:p>
          <a:p>
            <a:r>
              <a:rPr lang="pl-PL" dirty="0" smtClean="0"/>
              <a:t>				</a:t>
            </a:r>
          </a:p>
          <a:p>
            <a:r>
              <a:rPr lang="cs-CZ" dirty="0" smtClean="0"/>
              <a:t>					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3784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20</a:t>
            </a:fld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1" y="1844824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	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97297" y="383849"/>
            <a:ext cx="7920880" cy="400110"/>
          </a:xfrm>
          <a:prstGeom prst="rect">
            <a:avLst/>
          </a:prstGeom>
          <a:solidFill>
            <a:srgbClr val="EA851B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Základní druhy vozidel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97297" y="908720"/>
            <a:ext cx="7920880" cy="6771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solidFill>
                  <a:srgbClr val="C00000"/>
                </a:solidFill>
              </a:rPr>
              <a:t>b</a:t>
            </a:r>
            <a:r>
              <a:rPr lang="pl-PL" dirty="0" smtClean="0">
                <a:solidFill>
                  <a:srgbClr val="C00000"/>
                </a:solidFill>
              </a:rPr>
              <a:t>/ Sklápěčkové automobily </a:t>
            </a:r>
            <a:r>
              <a:rPr lang="pl-PL" dirty="0" smtClean="0"/>
              <a:t>„K”-</a:t>
            </a:r>
            <a:r>
              <a:rPr lang="pl-PL" dirty="0"/>
              <a:t>						</a:t>
            </a:r>
            <a:r>
              <a:rPr lang="pl-PL" dirty="0" smtClean="0"/>
              <a:t>sklápěcí </a:t>
            </a:r>
            <a:r>
              <a:rPr lang="pl-PL" dirty="0"/>
              <a:t>plošina nebo korba,uzavřená budka pro obsluhu,sklápění do </a:t>
            </a:r>
            <a:r>
              <a:rPr lang="pl-PL" dirty="0" smtClean="0"/>
              <a:t>	tří stran,zvláštní  sklapěč  </a:t>
            </a:r>
            <a:r>
              <a:rPr lang="pl-PL" dirty="0"/>
              <a:t>Dump-car</a:t>
            </a:r>
            <a:r>
              <a:rPr lang="pl-PL" dirty="0" smtClean="0"/>
              <a:t>, sklapění pouze dozadu </a:t>
            </a:r>
            <a:r>
              <a:rPr lang="pl-PL" dirty="0"/>
              <a:t>- ochranný </a:t>
            </a:r>
            <a:r>
              <a:rPr lang="pl-PL" dirty="0" smtClean="0"/>
              <a:t>	štít nad </a:t>
            </a:r>
            <a:r>
              <a:rPr lang="pl-PL" dirty="0"/>
              <a:t>budkou řidiče</a:t>
            </a:r>
            <a:r>
              <a:rPr lang="pl-PL" dirty="0" smtClean="0"/>
              <a:t>.</a:t>
            </a:r>
          </a:p>
          <a:p>
            <a:endParaRPr lang="pl-PL" dirty="0"/>
          </a:p>
          <a:p>
            <a:r>
              <a:rPr lang="pl-PL" dirty="0">
                <a:solidFill>
                  <a:srgbClr val="C00000"/>
                </a:solidFill>
              </a:rPr>
              <a:t>c/Skříňové automobily </a:t>
            </a:r>
            <a:r>
              <a:rPr lang="pl-PL" dirty="0" smtClean="0"/>
              <a:t>„S” -</a:t>
            </a:r>
            <a:r>
              <a:rPr lang="pl-PL" dirty="0"/>
              <a:t>							</a:t>
            </a:r>
            <a:r>
              <a:rPr lang="pl-PL" dirty="0" smtClean="0"/>
              <a:t>uzavřený </a:t>
            </a:r>
            <a:r>
              <a:rPr lang="pl-PL" dirty="0"/>
              <a:t>prostor pro náklad a obsluhu</a:t>
            </a:r>
            <a:r>
              <a:rPr lang="pl-PL" dirty="0" smtClean="0"/>
              <a:t>, přístup </a:t>
            </a:r>
            <a:r>
              <a:rPr lang="pl-PL" dirty="0"/>
              <a:t>otevíracími zadními - </a:t>
            </a:r>
            <a:r>
              <a:rPr lang="pl-PL" dirty="0" smtClean="0"/>
              <a:t>	bočními </a:t>
            </a:r>
            <a:r>
              <a:rPr lang="pl-PL" dirty="0"/>
              <a:t>dveřmi.								</a:t>
            </a:r>
          </a:p>
          <a:p>
            <a:r>
              <a:rPr lang="pl-PL" sz="2000" u="sng" dirty="0"/>
              <a:t>Tahače - kategorie </a:t>
            </a:r>
            <a:r>
              <a:rPr lang="pl-PL" sz="2000" u="sng" dirty="0" smtClean="0"/>
              <a:t>N1 - N3</a:t>
            </a:r>
            <a:r>
              <a:rPr lang="pl-PL" dirty="0"/>
              <a:t>								</a:t>
            </a:r>
          </a:p>
          <a:p>
            <a:r>
              <a:rPr lang="pl-PL" sz="2000" dirty="0" smtClean="0">
                <a:solidFill>
                  <a:srgbClr val="C00000"/>
                </a:solidFill>
              </a:rPr>
              <a:t>Tahač</a:t>
            </a:r>
            <a:r>
              <a:rPr lang="pl-PL" dirty="0" smtClean="0"/>
              <a:t> </a:t>
            </a:r>
            <a:r>
              <a:rPr lang="pl-PL" dirty="0"/>
              <a:t>- </a:t>
            </a:r>
            <a:r>
              <a:rPr lang="pl-PL" dirty="0" smtClean="0"/>
              <a:t>	motorové </a:t>
            </a:r>
            <a:r>
              <a:rPr lang="pl-PL" dirty="0"/>
              <a:t>vozidlo,které je určeno svou konstrukcí a vybavením k tažení </a:t>
            </a:r>
            <a:endParaRPr lang="pl-PL" dirty="0" smtClean="0"/>
          </a:p>
          <a:p>
            <a:r>
              <a:rPr lang="pl-PL" dirty="0" smtClean="0"/>
              <a:t>	přívěsů </a:t>
            </a:r>
            <a:r>
              <a:rPr lang="pl-PL" dirty="0"/>
              <a:t>a návěsů.								</a:t>
            </a:r>
          </a:p>
          <a:p>
            <a:r>
              <a:rPr lang="pl-PL" u="sng" dirty="0" smtClean="0"/>
              <a:t>Dělení </a:t>
            </a:r>
            <a:r>
              <a:rPr lang="pl-PL" u="sng" dirty="0"/>
              <a:t>podle použití </a:t>
            </a:r>
            <a:r>
              <a:rPr lang="pl-PL" dirty="0"/>
              <a:t>-								</a:t>
            </a:r>
          </a:p>
          <a:p>
            <a:r>
              <a:rPr lang="pl-PL" dirty="0"/>
              <a:t>a</a:t>
            </a:r>
            <a:r>
              <a:rPr lang="pl-PL" dirty="0" smtClean="0"/>
              <a:t>/ </a:t>
            </a:r>
            <a:r>
              <a:rPr lang="pl-PL" dirty="0" smtClean="0">
                <a:solidFill>
                  <a:srgbClr val="C00000"/>
                </a:solidFill>
              </a:rPr>
              <a:t>Tahač </a:t>
            </a:r>
            <a:r>
              <a:rPr lang="pl-PL" dirty="0">
                <a:solidFill>
                  <a:srgbClr val="C00000"/>
                </a:solidFill>
              </a:rPr>
              <a:t>přívěsů </a:t>
            </a:r>
            <a:r>
              <a:rPr lang="pl-PL" dirty="0" smtClean="0">
                <a:solidFill>
                  <a:srgbClr val="C00000"/>
                </a:solidFill>
              </a:rPr>
              <a:t> </a:t>
            </a:r>
            <a:r>
              <a:rPr lang="pl-PL" dirty="0" smtClean="0"/>
              <a:t>„TP” </a:t>
            </a:r>
            <a:r>
              <a:rPr lang="pl-PL" dirty="0"/>
              <a:t>- má závěsné zařízení pro přívěs								</a:t>
            </a:r>
          </a:p>
          <a:p>
            <a:r>
              <a:rPr lang="pl-PL" dirty="0"/>
              <a:t>b</a:t>
            </a:r>
            <a:r>
              <a:rPr lang="pl-PL" dirty="0" smtClean="0"/>
              <a:t>/ </a:t>
            </a:r>
            <a:r>
              <a:rPr lang="pl-PL" dirty="0" smtClean="0">
                <a:solidFill>
                  <a:srgbClr val="C00000"/>
                </a:solidFill>
              </a:rPr>
              <a:t>Tahač </a:t>
            </a:r>
            <a:r>
              <a:rPr lang="pl-PL" dirty="0">
                <a:solidFill>
                  <a:srgbClr val="C00000"/>
                </a:solidFill>
              </a:rPr>
              <a:t>návěsů </a:t>
            </a:r>
            <a:r>
              <a:rPr lang="pl-PL" dirty="0" smtClean="0">
                <a:solidFill>
                  <a:srgbClr val="C00000"/>
                </a:solidFill>
              </a:rPr>
              <a:t> </a:t>
            </a:r>
            <a:r>
              <a:rPr lang="pl-PL" dirty="0" smtClean="0"/>
              <a:t>„TH” </a:t>
            </a:r>
            <a:r>
              <a:rPr lang="pl-PL" dirty="0"/>
              <a:t>- vybaven </a:t>
            </a:r>
            <a:r>
              <a:rPr lang="pl-PL" dirty="0" smtClean="0"/>
              <a:t>točnicí </a:t>
            </a:r>
            <a:r>
              <a:rPr lang="pl-PL" dirty="0"/>
              <a:t>pro uložení návěsu.								</a:t>
            </a:r>
          </a:p>
          <a:p>
            <a:r>
              <a:rPr lang="pl-PL" dirty="0"/>
              <a:t>								</a:t>
            </a:r>
          </a:p>
          <a:p>
            <a:endParaRPr lang="pl-PL" dirty="0" smtClean="0"/>
          </a:p>
          <a:p>
            <a:r>
              <a:rPr lang="pl-PL" dirty="0" smtClean="0"/>
              <a:t>				</a:t>
            </a:r>
          </a:p>
          <a:p>
            <a:r>
              <a:rPr lang="cs-CZ" dirty="0" smtClean="0"/>
              <a:t>					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05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21</a:t>
            </a:fld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1" y="1844824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	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97297" y="383849"/>
            <a:ext cx="7920880" cy="400110"/>
          </a:xfrm>
          <a:prstGeom prst="rect">
            <a:avLst/>
          </a:prstGeom>
          <a:solidFill>
            <a:srgbClr val="EA851B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Základní druhy vozidel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97297" y="908720"/>
            <a:ext cx="79208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					</a:t>
            </a:r>
          </a:p>
          <a:p>
            <a:r>
              <a:rPr lang="pl-PL" dirty="0"/>
              <a:t>								</a:t>
            </a:r>
          </a:p>
          <a:p>
            <a:endParaRPr lang="pl-PL" dirty="0" smtClean="0"/>
          </a:p>
          <a:p>
            <a:r>
              <a:rPr lang="pl-PL" dirty="0" smtClean="0"/>
              <a:t>				</a:t>
            </a:r>
          </a:p>
          <a:p>
            <a:r>
              <a:rPr lang="cs-CZ" dirty="0" smtClean="0"/>
              <a:t>					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297" y="1306048"/>
            <a:ext cx="2880000" cy="21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3518" y="1306048"/>
            <a:ext cx="4138923" cy="21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0811" y="4149080"/>
            <a:ext cx="287163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060" y="4149080"/>
            <a:ext cx="2887710" cy="21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99060" y="908720"/>
            <a:ext cx="2878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Valník s plachtou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396691" y="908720"/>
            <a:ext cx="4063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Sklápěč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97297" y="3645024"/>
            <a:ext cx="28894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Skříňový valník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660811" y="3645024"/>
            <a:ext cx="2857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Dempr – 105 m</a:t>
            </a:r>
            <a:r>
              <a:rPr lang="cs-CZ" baseline="30000" dirty="0" smtClean="0"/>
              <a:t>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6365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22</a:t>
            </a:fld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1" y="1844824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	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97297" y="383849"/>
            <a:ext cx="7920880" cy="400110"/>
          </a:xfrm>
          <a:prstGeom prst="rect">
            <a:avLst/>
          </a:prstGeom>
          <a:solidFill>
            <a:srgbClr val="EA851B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Základní druhy vozidel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97297" y="908720"/>
            <a:ext cx="79208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					</a:t>
            </a:r>
          </a:p>
          <a:p>
            <a:r>
              <a:rPr lang="pl-PL" dirty="0"/>
              <a:t>								</a:t>
            </a:r>
          </a:p>
          <a:p>
            <a:endParaRPr lang="pl-PL" dirty="0" smtClean="0"/>
          </a:p>
          <a:p>
            <a:r>
              <a:rPr lang="pl-PL" dirty="0" smtClean="0"/>
              <a:t>				</a:t>
            </a:r>
          </a:p>
          <a:p>
            <a:r>
              <a:rPr lang="cs-CZ" dirty="0" smtClean="0"/>
              <a:t>					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297" y="1268760"/>
            <a:ext cx="3360000" cy="25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441" y="1261465"/>
            <a:ext cx="3360000" cy="25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297" y="4399958"/>
            <a:ext cx="3048000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441" y="4303191"/>
            <a:ext cx="3048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11561" y="783959"/>
            <a:ext cx="3345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Jízdní souprava s návěsem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932441" y="908720"/>
            <a:ext cx="3311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Jízdní souprava s přívěsem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97297" y="3933056"/>
            <a:ext cx="3048000" cy="370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Jízdní souprava s návěsem USA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244441" y="3933056"/>
            <a:ext cx="2999967" cy="370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Autovlak - Austrálie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44564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23</a:t>
            </a:fld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1" y="1844824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	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97297" y="383849"/>
            <a:ext cx="7920880" cy="400110"/>
          </a:xfrm>
          <a:prstGeom prst="rect">
            <a:avLst/>
          </a:prstGeom>
          <a:solidFill>
            <a:srgbClr val="EA851B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Základní druhy vozidel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97297" y="908720"/>
            <a:ext cx="79208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					</a:t>
            </a:r>
          </a:p>
          <a:p>
            <a:r>
              <a:rPr lang="pl-PL" dirty="0"/>
              <a:t>								</a:t>
            </a:r>
          </a:p>
          <a:p>
            <a:endParaRPr lang="pl-PL" dirty="0" smtClean="0"/>
          </a:p>
          <a:p>
            <a:r>
              <a:rPr lang="pl-PL" dirty="0" smtClean="0"/>
              <a:t>				</a:t>
            </a:r>
          </a:p>
          <a:p>
            <a:r>
              <a:rPr lang="cs-CZ" dirty="0" smtClean="0"/>
              <a:t>					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1" y="908720"/>
            <a:ext cx="7906616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rgbClr val="C00000"/>
                </a:solidFill>
              </a:rPr>
              <a:t>Traktory </a:t>
            </a:r>
            <a:r>
              <a:rPr lang="cs-CZ" dirty="0"/>
              <a:t> </a:t>
            </a:r>
            <a:r>
              <a:rPr lang="cs-CZ" dirty="0" smtClean="0"/>
              <a:t>„TR“ -</a:t>
            </a:r>
            <a:r>
              <a:rPr lang="cs-CZ" dirty="0"/>
              <a:t>							</a:t>
            </a:r>
            <a:r>
              <a:rPr lang="cs-CZ" dirty="0" smtClean="0"/>
              <a:t>	tažení, nesení </a:t>
            </a:r>
            <a:r>
              <a:rPr lang="cs-CZ" dirty="0"/>
              <a:t>a pohon hospodářského nářadí a strojů v zemědělství a </a:t>
            </a:r>
            <a:r>
              <a:rPr lang="cs-CZ" dirty="0" smtClean="0"/>
              <a:t>	lesnictví, pro vykonávání práci </a:t>
            </a:r>
            <a:r>
              <a:rPr lang="cs-CZ" dirty="0"/>
              <a:t>zejména tažnou silou.								</a:t>
            </a:r>
          </a:p>
          <a:p>
            <a:r>
              <a:rPr lang="cs-CZ" sz="2000" u="sng" dirty="0"/>
              <a:t>Rozdělení</a:t>
            </a:r>
            <a:r>
              <a:rPr lang="cs-CZ" dirty="0"/>
              <a:t> - </a:t>
            </a:r>
            <a:r>
              <a:rPr lang="cs-CZ" dirty="0" smtClean="0"/>
              <a:t>	</a:t>
            </a:r>
            <a:r>
              <a:rPr lang="cs-CZ" dirty="0" smtClean="0">
                <a:solidFill>
                  <a:srgbClr val="C00000"/>
                </a:solidFill>
              </a:rPr>
              <a:t>Kolový </a:t>
            </a:r>
            <a:r>
              <a:rPr lang="cs-CZ" dirty="0">
                <a:solidFill>
                  <a:srgbClr val="C00000"/>
                </a:solidFill>
              </a:rPr>
              <a:t>traktor </a:t>
            </a:r>
            <a:r>
              <a:rPr lang="cs-CZ" dirty="0"/>
              <a:t>- </a:t>
            </a:r>
            <a:r>
              <a:rPr lang="cs-CZ" dirty="0" smtClean="0"/>
              <a:t>	„KO“</a:t>
            </a:r>
            <a:r>
              <a:rPr lang="cs-CZ" dirty="0"/>
              <a:t>						</a:t>
            </a:r>
            <a:r>
              <a:rPr lang="cs-CZ" dirty="0" smtClean="0">
                <a:solidFill>
                  <a:srgbClr val="C00000"/>
                </a:solidFill>
              </a:rPr>
              <a:t>Pásový </a:t>
            </a:r>
            <a:r>
              <a:rPr lang="cs-CZ" dirty="0">
                <a:solidFill>
                  <a:srgbClr val="C00000"/>
                </a:solidFill>
              </a:rPr>
              <a:t>traktor </a:t>
            </a:r>
            <a:r>
              <a:rPr lang="cs-CZ" dirty="0"/>
              <a:t>- </a:t>
            </a:r>
            <a:r>
              <a:rPr lang="cs-CZ" dirty="0" smtClean="0"/>
              <a:t>	„PA“</a:t>
            </a:r>
            <a:r>
              <a:rPr lang="cs-CZ" dirty="0"/>
              <a:t>						</a:t>
            </a:r>
            <a:r>
              <a:rPr lang="cs-CZ" dirty="0" smtClean="0">
                <a:solidFill>
                  <a:srgbClr val="C00000"/>
                </a:solidFill>
              </a:rPr>
              <a:t>Malotraktor</a:t>
            </a:r>
            <a:r>
              <a:rPr lang="cs-CZ" dirty="0" smtClean="0"/>
              <a:t>  </a:t>
            </a:r>
            <a:r>
              <a:rPr lang="cs-CZ" dirty="0"/>
              <a:t>-  </a:t>
            </a:r>
            <a:r>
              <a:rPr lang="cs-CZ" dirty="0" smtClean="0"/>
              <a:t>	„MA“</a:t>
            </a:r>
            <a:r>
              <a:rPr lang="cs-CZ" dirty="0"/>
              <a:t>								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7786" y="1854317"/>
            <a:ext cx="2760391" cy="21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1" y="3058942"/>
            <a:ext cx="2880000" cy="21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4330867"/>
            <a:ext cx="2651927" cy="21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063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24</a:t>
            </a:fld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1" y="1844824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	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97297" y="383849"/>
            <a:ext cx="7920880" cy="400110"/>
          </a:xfrm>
          <a:prstGeom prst="rect">
            <a:avLst/>
          </a:prstGeom>
          <a:solidFill>
            <a:srgbClr val="EA851B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Základní druhy vozidel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97297" y="908720"/>
            <a:ext cx="79208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					</a:t>
            </a:r>
          </a:p>
          <a:p>
            <a:r>
              <a:rPr lang="pl-PL" dirty="0"/>
              <a:t>								</a:t>
            </a:r>
          </a:p>
          <a:p>
            <a:endParaRPr lang="pl-PL" dirty="0" smtClean="0"/>
          </a:p>
          <a:p>
            <a:r>
              <a:rPr lang="pl-PL" dirty="0" smtClean="0"/>
              <a:t>				</a:t>
            </a:r>
          </a:p>
          <a:p>
            <a:r>
              <a:rPr lang="cs-CZ" dirty="0" smtClean="0"/>
              <a:t>					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97297" y="908720"/>
            <a:ext cx="7920880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rgbClr val="C00000"/>
                </a:solidFill>
              </a:rPr>
              <a:t>Pracovní stroje </a:t>
            </a:r>
            <a:r>
              <a:rPr lang="cs-CZ" dirty="0" smtClean="0"/>
              <a:t> „S“</a:t>
            </a:r>
            <a:r>
              <a:rPr lang="cs-CZ" dirty="0"/>
              <a:t>						</a:t>
            </a:r>
            <a:endParaRPr lang="cs-CZ" dirty="0" smtClean="0"/>
          </a:p>
          <a:p>
            <a:r>
              <a:rPr lang="cs-CZ" dirty="0" smtClean="0"/>
              <a:t>a/ 	pracovní </a:t>
            </a:r>
            <a:r>
              <a:rPr lang="cs-CZ" dirty="0"/>
              <a:t>stroj </a:t>
            </a:r>
            <a:r>
              <a:rPr lang="cs-CZ" dirty="0" smtClean="0"/>
              <a:t>samojízdný může </a:t>
            </a:r>
            <a:r>
              <a:rPr lang="cs-CZ" dirty="0"/>
              <a:t>na komunikace-jeho konstrukce a </a:t>
            </a:r>
            <a:r>
              <a:rPr lang="cs-CZ" dirty="0" smtClean="0"/>
              <a:t>	vybavení </a:t>
            </a:r>
            <a:r>
              <a:rPr lang="cs-CZ" dirty="0"/>
              <a:t>je jen pro vykonávání </a:t>
            </a:r>
            <a:r>
              <a:rPr lang="cs-CZ" dirty="0" smtClean="0"/>
              <a:t>prací - vlastní zdroj </a:t>
            </a:r>
            <a:r>
              <a:rPr lang="cs-CZ" dirty="0"/>
              <a:t>pohonu - není určen </a:t>
            </a:r>
            <a:r>
              <a:rPr lang="cs-CZ" dirty="0" smtClean="0"/>
              <a:t>	pro </a:t>
            </a:r>
            <a:r>
              <a:rPr lang="cs-CZ" dirty="0"/>
              <a:t>přepravu nákladu - finišer</a:t>
            </a:r>
            <a:r>
              <a:rPr lang="cs-CZ" dirty="0" smtClean="0"/>
              <a:t>, parní </a:t>
            </a:r>
            <a:r>
              <a:rPr lang="cs-CZ" dirty="0"/>
              <a:t>válec</a:t>
            </a:r>
            <a:r>
              <a:rPr lang="cs-CZ" dirty="0" smtClean="0"/>
              <a:t>, rypadla apod.</a:t>
            </a:r>
          </a:p>
          <a:p>
            <a:r>
              <a:rPr lang="cs-CZ" dirty="0" smtClean="0"/>
              <a:t>b/	pracovní </a:t>
            </a:r>
            <a:r>
              <a:rPr lang="cs-CZ" dirty="0"/>
              <a:t>stroj </a:t>
            </a:r>
            <a:r>
              <a:rPr lang="cs-CZ" dirty="0" smtClean="0"/>
              <a:t>přípojný</a:t>
            </a:r>
          </a:p>
          <a:p>
            <a:endParaRPr lang="cs-CZ" dirty="0"/>
          </a:p>
          <a:p>
            <a:r>
              <a:rPr lang="cs-CZ" sz="2000" dirty="0">
                <a:solidFill>
                  <a:srgbClr val="C00000"/>
                </a:solidFill>
              </a:rPr>
              <a:t>Přípojná </a:t>
            </a:r>
            <a:r>
              <a:rPr lang="cs-CZ" sz="2000" dirty="0" smtClean="0">
                <a:solidFill>
                  <a:srgbClr val="C00000"/>
                </a:solidFill>
              </a:rPr>
              <a:t>vozidla </a:t>
            </a:r>
            <a:r>
              <a:rPr lang="cs-CZ" sz="2000" dirty="0" smtClean="0"/>
              <a:t>„</a:t>
            </a:r>
            <a:r>
              <a:rPr lang="cs-CZ" dirty="0" smtClean="0"/>
              <a:t>PV“    </a:t>
            </a:r>
            <a:r>
              <a:rPr lang="cs-CZ" dirty="0"/>
              <a:t>kategorie O1 - O4			</a:t>
            </a:r>
            <a:endParaRPr lang="cs-CZ" dirty="0" smtClean="0"/>
          </a:p>
          <a:p>
            <a:r>
              <a:rPr lang="cs-CZ" u="sng" dirty="0" smtClean="0"/>
              <a:t>podle </a:t>
            </a:r>
            <a:r>
              <a:rPr lang="cs-CZ" u="sng" dirty="0"/>
              <a:t>účelu </a:t>
            </a:r>
            <a:r>
              <a:rPr lang="cs-CZ" dirty="0"/>
              <a:t>- 							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1/ </a:t>
            </a:r>
            <a:r>
              <a:rPr lang="cs-CZ" dirty="0" smtClean="0">
                <a:solidFill>
                  <a:srgbClr val="C00000"/>
                </a:solidFill>
              </a:rPr>
              <a:t>Přívěsy</a:t>
            </a:r>
            <a:r>
              <a:rPr lang="cs-CZ" dirty="0" smtClean="0"/>
              <a:t>  </a:t>
            </a:r>
            <a:r>
              <a:rPr lang="cs-CZ" dirty="0"/>
              <a:t>								</a:t>
            </a:r>
            <a:r>
              <a:rPr lang="cs-CZ" dirty="0" smtClean="0"/>
              <a:t>připojují </a:t>
            </a:r>
            <a:r>
              <a:rPr lang="cs-CZ" dirty="0"/>
              <a:t>se za tažná vozidla</a:t>
            </a:r>
            <a:r>
              <a:rPr lang="cs-CZ" dirty="0" smtClean="0"/>
              <a:t>, která </a:t>
            </a:r>
            <a:r>
              <a:rPr lang="cs-CZ" dirty="0"/>
              <a:t>přenáší jeho nepodstatnou tíhu spoj </a:t>
            </a:r>
            <a:r>
              <a:rPr lang="cs-CZ" dirty="0" smtClean="0"/>
              <a:t>	tyč </a:t>
            </a:r>
            <a:r>
              <a:rPr lang="cs-CZ" dirty="0"/>
              <a:t>- oj.						</a:t>
            </a:r>
            <a:endParaRPr lang="cs-CZ" dirty="0" smtClean="0"/>
          </a:p>
          <a:p>
            <a:r>
              <a:rPr lang="cs-CZ" u="sng" dirty="0" smtClean="0"/>
              <a:t>Podle </a:t>
            </a:r>
            <a:r>
              <a:rPr lang="cs-CZ" u="sng" dirty="0"/>
              <a:t>dopravního účelu </a:t>
            </a:r>
            <a:r>
              <a:rPr lang="cs-CZ" dirty="0"/>
              <a:t>- 					</a:t>
            </a:r>
            <a:endParaRPr lang="cs-CZ" dirty="0" smtClean="0"/>
          </a:p>
          <a:p>
            <a:r>
              <a:rPr lang="cs-CZ" dirty="0" smtClean="0">
                <a:solidFill>
                  <a:srgbClr val="C00000"/>
                </a:solidFill>
              </a:rPr>
              <a:t>a/ autobusové </a:t>
            </a:r>
            <a:r>
              <a:rPr lang="cs-CZ" dirty="0">
                <a:solidFill>
                  <a:srgbClr val="C00000"/>
                </a:solidFill>
              </a:rPr>
              <a:t>přívěsy </a:t>
            </a:r>
            <a:r>
              <a:rPr lang="cs-CZ" dirty="0"/>
              <a:t>- </a:t>
            </a:r>
            <a:r>
              <a:rPr lang="cs-CZ" dirty="0" smtClean="0"/>
              <a:t>	doprava </a:t>
            </a:r>
            <a:r>
              <a:rPr lang="cs-CZ" dirty="0"/>
              <a:t>osob a jejich zavazadel	</a:t>
            </a:r>
            <a:endParaRPr lang="cs-CZ" dirty="0" smtClean="0"/>
          </a:p>
          <a:p>
            <a:r>
              <a:rPr lang="cs-CZ" dirty="0" smtClean="0">
                <a:solidFill>
                  <a:srgbClr val="C00000"/>
                </a:solidFill>
              </a:rPr>
              <a:t>b/ nákladní </a:t>
            </a:r>
            <a:r>
              <a:rPr lang="cs-CZ" dirty="0">
                <a:solidFill>
                  <a:srgbClr val="C00000"/>
                </a:solidFill>
              </a:rPr>
              <a:t>přívěsy </a:t>
            </a:r>
            <a:r>
              <a:rPr lang="cs-CZ" dirty="0"/>
              <a:t>- </a:t>
            </a:r>
            <a:r>
              <a:rPr lang="cs-CZ" dirty="0" smtClean="0"/>
              <a:t>	doprava </a:t>
            </a:r>
            <a:r>
              <a:rPr lang="cs-CZ" dirty="0"/>
              <a:t>nákladů všeho druhu - podle ložného </a:t>
            </a:r>
            <a:r>
              <a:rPr lang="cs-CZ" dirty="0" smtClean="0"/>
              <a:t>				prostoru </a:t>
            </a:r>
            <a:r>
              <a:rPr lang="cs-CZ" dirty="0"/>
              <a:t>se </a:t>
            </a:r>
            <a:r>
              <a:rPr lang="cs-CZ" dirty="0" smtClean="0"/>
              <a:t>dělí </a:t>
            </a:r>
            <a:r>
              <a:rPr lang="cs-CZ" dirty="0"/>
              <a:t>podobně jako N.A.	</a:t>
            </a:r>
            <a:endParaRPr lang="cs-CZ" dirty="0" smtClean="0"/>
          </a:p>
          <a:p>
            <a:r>
              <a:rPr lang="cs-CZ" dirty="0" smtClean="0">
                <a:solidFill>
                  <a:srgbClr val="C00000"/>
                </a:solidFill>
              </a:rPr>
              <a:t>c/podvalníky </a:t>
            </a:r>
            <a:r>
              <a:rPr lang="cs-CZ" dirty="0">
                <a:solidFill>
                  <a:srgbClr val="C00000"/>
                </a:solidFill>
              </a:rPr>
              <a:t>- přívěsy </a:t>
            </a:r>
            <a:r>
              <a:rPr lang="cs-CZ" dirty="0"/>
              <a:t>- </a:t>
            </a:r>
            <a:r>
              <a:rPr lang="cs-CZ" dirty="0" smtClean="0"/>
              <a:t>	nízko </a:t>
            </a:r>
            <a:r>
              <a:rPr lang="cs-CZ" dirty="0"/>
              <a:t>umístěná ložná plocha - doprava těžkých </a:t>
            </a:r>
            <a:r>
              <a:rPr lang="cs-CZ" dirty="0" smtClean="0"/>
              <a:t>				nákladů</a:t>
            </a:r>
            <a:r>
              <a:rPr lang="cs-CZ" dirty="0"/>
              <a:t>, </a:t>
            </a:r>
            <a:r>
              <a:rPr lang="cs-CZ" dirty="0" smtClean="0"/>
              <a:t>stavebních </a:t>
            </a:r>
            <a:r>
              <a:rPr lang="cs-CZ" dirty="0"/>
              <a:t>strojů </a:t>
            </a:r>
            <a:r>
              <a:rPr lang="cs-CZ" dirty="0" smtClean="0"/>
              <a:t>a rozměrných nákladů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d/ speciální </a:t>
            </a:r>
            <a:r>
              <a:rPr lang="cs-CZ" dirty="0">
                <a:solidFill>
                  <a:srgbClr val="C00000"/>
                </a:solidFill>
              </a:rPr>
              <a:t>přívěsy </a:t>
            </a:r>
            <a:r>
              <a:rPr lang="cs-CZ" dirty="0"/>
              <a:t>- </a:t>
            </a:r>
            <a:r>
              <a:rPr lang="cs-CZ" dirty="0" smtClean="0"/>
              <a:t>	doprava </a:t>
            </a:r>
            <a:r>
              <a:rPr lang="cs-CZ" dirty="0"/>
              <a:t>osob nebo věcí - zvláštní účely - oplen</a:t>
            </a:r>
            <a:r>
              <a:rPr lang="cs-CZ" dirty="0" smtClean="0"/>
              <a:t>, 				cisterna apod</a:t>
            </a:r>
            <a:r>
              <a:rPr lang="cs-CZ" dirty="0"/>
              <a:t>.								</a:t>
            </a:r>
          </a:p>
          <a:p>
            <a:r>
              <a:rPr lang="cs-CZ" dirty="0"/>
              <a:t>		</a:t>
            </a:r>
          </a:p>
          <a:p>
            <a:r>
              <a:rPr lang="cs-CZ" dirty="0"/>
              <a:t>								</a:t>
            </a:r>
          </a:p>
        </p:txBody>
      </p:sp>
    </p:spTree>
    <p:extLst>
      <p:ext uri="{BB962C8B-B14F-4D97-AF65-F5344CB8AC3E}">
        <p14:creationId xmlns:p14="http://schemas.microsoft.com/office/powerpoint/2010/main" val="2934575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25</a:t>
            </a:fld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1" y="1844824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	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97297" y="383849"/>
            <a:ext cx="7920880" cy="400110"/>
          </a:xfrm>
          <a:prstGeom prst="rect">
            <a:avLst/>
          </a:prstGeom>
          <a:solidFill>
            <a:srgbClr val="EA851B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Základní druhy vozidel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97297" y="908720"/>
            <a:ext cx="79208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					</a:t>
            </a:r>
          </a:p>
          <a:p>
            <a:r>
              <a:rPr lang="pl-PL" dirty="0"/>
              <a:t>								</a:t>
            </a:r>
          </a:p>
          <a:p>
            <a:endParaRPr lang="pl-PL" dirty="0" smtClean="0"/>
          </a:p>
          <a:p>
            <a:r>
              <a:rPr lang="pl-PL" dirty="0" smtClean="0"/>
              <a:t>				</a:t>
            </a:r>
          </a:p>
          <a:p>
            <a:r>
              <a:rPr lang="cs-CZ" dirty="0" smtClean="0"/>
              <a:t>					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97297" y="908720"/>
            <a:ext cx="792088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rgbClr val="C00000"/>
                </a:solidFill>
              </a:rPr>
              <a:t>2</a:t>
            </a:r>
            <a:r>
              <a:rPr lang="cs-CZ" dirty="0" smtClean="0">
                <a:solidFill>
                  <a:srgbClr val="C00000"/>
                </a:solidFill>
              </a:rPr>
              <a:t>/ Návěsy </a:t>
            </a:r>
            <a:r>
              <a:rPr lang="cs-CZ" dirty="0"/>
              <a:t>- 								</a:t>
            </a:r>
            <a:r>
              <a:rPr lang="cs-CZ" dirty="0" smtClean="0"/>
              <a:t>nesamostatná </a:t>
            </a:r>
            <a:r>
              <a:rPr lang="cs-CZ" dirty="0"/>
              <a:t>přípojná vozidla - připojení k točnici tahače nebo návěsný </a:t>
            </a:r>
            <a:r>
              <a:rPr lang="cs-CZ" dirty="0" smtClean="0"/>
              <a:t>	čep </a:t>
            </a:r>
            <a:r>
              <a:rPr lang="cs-CZ" dirty="0"/>
              <a:t>- </a:t>
            </a:r>
            <a:r>
              <a:rPr lang="cs-CZ" dirty="0" smtClean="0"/>
              <a:t>přenáší </a:t>
            </a:r>
            <a:r>
              <a:rPr lang="cs-CZ" dirty="0"/>
              <a:t>podstatnou část celkového </a:t>
            </a:r>
            <a:r>
              <a:rPr lang="cs-CZ" dirty="0" smtClean="0"/>
              <a:t>zatížení. Rozdělení </a:t>
            </a:r>
            <a:r>
              <a:rPr lang="cs-CZ" dirty="0"/>
              <a:t>podobné jako </a:t>
            </a:r>
            <a:r>
              <a:rPr lang="cs-CZ" dirty="0" smtClean="0"/>
              <a:t>	přívěsy.</a:t>
            </a:r>
          </a:p>
          <a:p>
            <a:endParaRPr lang="cs-CZ" dirty="0"/>
          </a:p>
          <a:p>
            <a:r>
              <a:rPr lang="cs-CZ" dirty="0">
                <a:solidFill>
                  <a:srgbClr val="C00000"/>
                </a:solidFill>
              </a:rPr>
              <a:t>3</a:t>
            </a:r>
            <a:r>
              <a:rPr lang="cs-CZ" dirty="0" smtClean="0">
                <a:solidFill>
                  <a:srgbClr val="C00000"/>
                </a:solidFill>
              </a:rPr>
              <a:t>/ Postranní </a:t>
            </a:r>
            <a:r>
              <a:rPr lang="cs-CZ" dirty="0">
                <a:solidFill>
                  <a:srgbClr val="C00000"/>
                </a:solidFill>
              </a:rPr>
              <a:t>vozík </a:t>
            </a:r>
            <a:r>
              <a:rPr lang="cs-CZ" dirty="0"/>
              <a:t>- </a:t>
            </a:r>
            <a:r>
              <a:rPr lang="cs-CZ" dirty="0" smtClean="0"/>
              <a:t>	nesamostatné </a:t>
            </a:r>
            <a:r>
              <a:rPr lang="cs-CZ" dirty="0"/>
              <a:t>přípojné vozidlo s jedním kolem</a:t>
            </a:r>
            <a:r>
              <a:rPr lang="cs-CZ" dirty="0" smtClean="0"/>
              <a:t>, které </a:t>
            </a:r>
            <a:r>
              <a:rPr lang="cs-CZ" dirty="0"/>
              <a:t>se </a:t>
            </a:r>
            <a:endParaRPr lang="cs-CZ" dirty="0" smtClean="0"/>
          </a:p>
          <a:p>
            <a:r>
              <a:rPr lang="cs-CZ" dirty="0"/>
              <a:t>	</a:t>
            </a:r>
            <a:r>
              <a:rPr lang="cs-CZ" dirty="0" smtClean="0"/>
              <a:t>	připojuje </a:t>
            </a:r>
            <a:r>
              <a:rPr lang="cs-CZ" dirty="0"/>
              <a:t>po straně k motocyklu nebo </a:t>
            </a:r>
            <a:r>
              <a:rPr lang="cs-CZ" dirty="0" smtClean="0"/>
              <a:t>skútru.</a:t>
            </a:r>
          </a:p>
          <a:p>
            <a:endParaRPr lang="cs-CZ" dirty="0"/>
          </a:p>
          <a:p>
            <a:r>
              <a:rPr lang="cs-CZ" dirty="0">
                <a:solidFill>
                  <a:srgbClr val="C00000"/>
                </a:solidFill>
              </a:rPr>
              <a:t>4</a:t>
            </a:r>
            <a:r>
              <a:rPr lang="cs-CZ" dirty="0" smtClean="0">
                <a:solidFill>
                  <a:srgbClr val="C00000"/>
                </a:solidFill>
              </a:rPr>
              <a:t>/ Přípojné </a:t>
            </a:r>
            <a:r>
              <a:rPr lang="cs-CZ" dirty="0">
                <a:solidFill>
                  <a:srgbClr val="C00000"/>
                </a:solidFill>
              </a:rPr>
              <a:t>pracovní stroje </a:t>
            </a:r>
            <a:r>
              <a:rPr lang="cs-CZ" dirty="0"/>
              <a:t>- </a:t>
            </a:r>
            <a:r>
              <a:rPr lang="cs-CZ" dirty="0" smtClean="0"/>
              <a:t>	tvoří </a:t>
            </a:r>
            <a:r>
              <a:rPr lang="cs-CZ" dirty="0"/>
              <a:t>celek se strojem - určeno pro vykonávání určité			</a:t>
            </a:r>
            <a:r>
              <a:rPr lang="cs-CZ" dirty="0" smtClean="0"/>
              <a:t>práce </a:t>
            </a:r>
            <a:r>
              <a:rPr lang="cs-CZ" dirty="0"/>
              <a:t>- kompresor</a:t>
            </a:r>
            <a:r>
              <a:rPr lang="cs-CZ" dirty="0" smtClean="0"/>
              <a:t>, drtič </a:t>
            </a:r>
            <a:r>
              <a:rPr lang="cs-CZ" dirty="0"/>
              <a:t>větví </a:t>
            </a:r>
            <a:r>
              <a:rPr lang="cs-CZ" dirty="0" smtClean="0"/>
              <a:t>apod.</a:t>
            </a:r>
          </a:p>
          <a:p>
            <a:r>
              <a:rPr lang="cs-CZ" dirty="0"/>
              <a:t>				</a:t>
            </a:r>
          </a:p>
          <a:p>
            <a:r>
              <a:rPr lang="cs-CZ" dirty="0"/>
              <a:t>					</a:t>
            </a:r>
            <a:endParaRPr lang="cs-CZ" dirty="0" smtClean="0"/>
          </a:p>
          <a:p>
            <a:r>
              <a:rPr lang="cs-CZ" dirty="0">
                <a:solidFill>
                  <a:srgbClr val="C00000"/>
                </a:solidFill>
              </a:rPr>
              <a:t>Jízdní souprava </a:t>
            </a:r>
            <a:r>
              <a:rPr lang="cs-CZ" dirty="0"/>
              <a:t>- </a:t>
            </a:r>
            <a:r>
              <a:rPr lang="cs-CZ" dirty="0" smtClean="0"/>
              <a:t>	skládá </a:t>
            </a:r>
            <a:r>
              <a:rPr lang="cs-CZ" dirty="0"/>
              <a:t>se z tažného automobilu + jeden nebo několik přívěsů.		</a:t>
            </a:r>
            <a:r>
              <a:rPr lang="cs-CZ" dirty="0" smtClean="0"/>
              <a:t>Autobusová, nákladní </a:t>
            </a:r>
            <a:r>
              <a:rPr lang="cs-CZ" dirty="0"/>
              <a:t>a speciální.								</a:t>
            </a:r>
          </a:p>
          <a:p>
            <a:endParaRPr lang="cs-CZ" dirty="0" smtClean="0"/>
          </a:p>
          <a:p>
            <a:r>
              <a:rPr lang="cs-CZ" dirty="0" smtClean="0"/>
              <a:t>"</a:t>
            </a:r>
            <a:r>
              <a:rPr lang="cs-CZ" dirty="0"/>
              <a:t>R" ostatní vozidla, která nelze zařadit jinam.			</a:t>
            </a:r>
          </a:p>
          <a:p>
            <a:r>
              <a:rPr lang="cs-CZ" dirty="0"/>
              <a:t>								</a:t>
            </a:r>
          </a:p>
          <a:p>
            <a:r>
              <a:rPr lang="cs-CZ" dirty="0"/>
              <a:t>								</a:t>
            </a:r>
          </a:p>
        </p:txBody>
      </p:sp>
    </p:spTree>
    <p:extLst>
      <p:ext uri="{BB962C8B-B14F-4D97-AF65-F5344CB8AC3E}">
        <p14:creationId xmlns:p14="http://schemas.microsoft.com/office/powerpoint/2010/main" val="217701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26</a:t>
            </a:fld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1" y="1844824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	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97297" y="383849"/>
            <a:ext cx="7920880" cy="400110"/>
          </a:xfrm>
          <a:prstGeom prst="rect">
            <a:avLst/>
          </a:prstGeom>
          <a:solidFill>
            <a:srgbClr val="EA851B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Základní druhy vozidel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97297" y="908720"/>
            <a:ext cx="79208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					</a:t>
            </a:r>
          </a:p>
          <a:p>
            <a:r>
              <a:rPr lang="pl-PL" dirty="0"/>
              <a:t>								</a:t>
            </a:r>
          </a:p>
          <a:p>
            <a:endParaRPr lang="pl-PL" dirty="0" smtClean="0"/>
          </a:p>
          <a:p>
            <a:r>
              <a:rPr lang="pl-PL" dirty="0" smtClean="0"/>
              <a:t>				</a:t>
            </a:r>
          </a:p>
          <a:p>
            <a:r>
              <a:rPr lang="cs-CZ" dirty="0" smtClean="0"/>
              <a:t>					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947" y="1257300"/>
            <a:ext cx="4547762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1718" y="1120161"/>
            <a:ext cx="3286459" cy="21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291" y="4077072"/>
            <a:ext cx="2880000" cy="21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1718" y="3789040"/>
            <a:ext cx="2880000" cy="21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12291" y="3057300"/>
            <a:ext cx="2951597" cy="3717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Finišer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231718" y="3280161"/>
            <a:ext cx="3286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Zhutňovač (parní válec)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12291" y="3717032"/>
            <a:ext cx="288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Pracovní stroj - bagr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231718" y="6093296"/>
            <a:ext cx="288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Přípojný stroj (kompresor)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94737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27</a:t>
            </a:fld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1" y="1844824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	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97297" y="383849"/>
            <a:ext cx="7920880" cy="400110"/>
          </a:xfrm>
          <a:prstGeom prst="rect">
            <a:avLst/>
          </a:prstGeom>
          <a:solidFill>
            <a:srgbClr val="EA851B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Základní druhy vozidel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97297" y="908720"/>
            <a:ext cx="79208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					</a:t>
            </a:r>
          </a:p>
          <a:p>
            <a:r>
              <a:rPr lang="pl-PL" dirty="0"/>
              <a:t>								</a:t>
            </a:r>
          </a:p>
          <a:p>
            <a:endParaRPr lang="pl-PL" dirty="0" smtClean="0"/>
          </a:p>
          <a:p>
            <a:r>
              <a:rPr lang="pl-PL" dirty="0" smtClean="0"/>
              <a:t>				</a:t>
            </a:r>
          </a:p>
          <a:p>
            <a:r>
              <a:rPr lang="cs-CZ" dirty="0" smtClean="0"/>
              <a:t>					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264" y="1052736"/>
            <a:ext cx="2880000" cy="21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3167" y="1052736"/>
            <a:ext cx="4885010" cy="21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297" y="3789040"/>
            <a:ext cx="2885493" cy="21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441" y="3789040"/>
            <a:ext cx="2880000" cy="21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97297" y="3284984"/>
            <a:ext cx="2871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Přívěs „Oplen“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633167" y="3284984"/>
            <a:ext cx="48850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Přívěs podvalník pro dopravu pracovních strojů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11561" y="6021288"/>
            <a:ext cx="28577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Přívěs cisterna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652441" y="6021288"/>
            <a:ext cx="2865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Přívěs za traktor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05727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28</a:t>
            </a:fld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1" y="1844824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	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97297" y="383849"/>
            <a:ext cx="7920880" cy="400110"/>
          </a:xfrm>
          <a:prstGeom prst="rect">
            <a:avLst/>
          </a:prstGeom>
          <a:solidFill>
            <a:srgbClr val="EA851B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Základní druhy vozidel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97297" y="908720"/>
            <a:ext cx="79208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					</a:t>
            </a:r>
          </a:p>
          <a:p>
            <a:r>
              <a:rPr lang="pl-PL" dirty="0"/>
              <a:t>								</a:t>
            </a:r>
          </a:p>
          <a:p>
            <a:endParaRPr lang="pl-PL" dirty="0" smtClean="0"/>
          </a:p>
          <a:p>
            <a:r>
              <a:rPr lang="pl-PL" dirty="0" smtClean="0"/>
              <a:t>				</a:t>
            </a:r>
          </a:p>
          <a:p>
            <a:r>
              <a:rPr lang="cs-CZ" dirty="0" smtClean="0"/>
              <a:t>					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297" y="1306048"/>
            <a:ext cx="2880000" cy="21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5316" y="1282851"/>
            <a:ext cx="3432861" cy="21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297" y="3870340"/>
            <a:ext cx="2880000" cy="21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55"/>
          <a:stretch/>
        </p:blipFill>
        <p:spPr bwMode="auto">
          <a:xfrm>
            <a:off x="5085315" y="3843282"/>
            <a:ext cx="3026959" cy="21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97297" y="3466048"/>
            <a:ext cx="288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Boční motocyklový vozík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085316" y="3501008"/>
            <a:ext cx="2655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Návěs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195736" y="6165304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	Jízdní návěsová souprava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548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29</a:t>
            </a:fld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620688"/>
            <a:ext cx="792088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Tato prezentace, ukazuje základní druhy vozidel jejich značení a rozdělení. Není možné ukázat všechny druhy vozidel </a:t>
            </a:r>
            <a:r>
              <a:rPr lang="cs-CZ" sz="2000" dirty="0"/>
              <a:t>dle </a:t>
            </a:r>
            <a:r>
              <a:rPr lang="cs-CZ" sz="2000" dirty="0" smtClean="0"/>
              <a:t>zákona č</a:t>
            </a:r>
            <a:r>
              <a:rPr lang="cs-CZ" sz="2000" dirty="0"/>
              <a:t>. 56/2001 Sb.  </a:t>
            </a:r>
            <a:r>
              <a:rPr lang="cs-CZ" sz="2000" dirty="0" smtClean="0"/>
              <a:t>a </a:t>
            </a:r>
            <a:r>
              <a:rPr lang="cs-CZ" sz="2000" dirty="0"/>
              <a:t>vyhlášky  MDS </a:t>
            </a:r>
            <a:r>
              <a:rPr lang="cs-CZ" sz="2000" dirty="0" smtClean="0"/>
              <a:t>č.341/2002 a přiřadit k nim fotografie.</a:t>
            </a:r>
          </a:p>
          <a:p>
            <a:endParaRPr lang="cs-CZ" sz="2000" dirty="0" smtClean="0"/>
          </a:p>
          <a:p>
            <a:r>
              <a:rPr lang="cs-CZ" sz="2000" dirty="0" smtClean="0"/>
              <a:t>Cvičení:</a:t>
            </a:r>
          </a:p>
          <a:p>
            <a:endParaRPr lang="cs-CZ" sz="2000" dirty="0"/>
          </a:p>
          <a:p>
            <a:r>
              <a:rPr lang="cs-CZ" sz="2000" dirty="0" smtClean="0"/>
              <a:t>Při chůzi po městě nebo po silnici se pokuste zařadit jednotlivá vozidla ke druhům a kategoriím vozidel uvedené v této prezentaci.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pPr algn="ctr"/>
            <a:r>
              <a:rPr lang="cs-CZ" sz="4400" i="1" dirty="0" smtClean="0">
                <a:solidFill>
                  <a:schemeClr val="accent6">
                    <a:lumMod val="75000"/>
                  </a:schemeClr>
                </a:solidFill>
              </a:rPr>
              <a:t>Děkuji za pozornost</a:t>
            </a:r>
            <a:endParaRPr lang="cs-CZ" sz="4400" i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1087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30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>
                <a:solidFill>
                  <a:prstClr val="black"/>
                </a:solidFill>
              </a:rPr>
              <a:t>Použité zdroje</a:t>
            </a:r>
            <a:endParaRPr lang="cs-CZ" sz="3200" b="1" dirty="0">
              <a:solidFill>
                <a:prstClr val="black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55576" y="1628800"/>
            <a:ext cx="7632848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prstClr val="black"/>
                </a:solidFill>
              </a:rPr>
              <a:t>Publikace:</a:t>
            </a:r>
          </a:p>
          <a:p>
            <a:r>
              <a:rPr lang="cs-CZ" sz="1600" dirty="0" smtClean="0">
                <a:solidFill>
                  <a:prstClr val="black"/>
                </a:solidFill>
              </a:rPr>
              <a:t>M. Pilárik, J. Pabst  -  Automobily I. Informatorium</a:t>
            </a:r>
          </a:p>
          <a:p>
            <a:r>
              <a:rPr lang="cs-CZ" sz="2000" dirty="0" smtClean="0">
                <a:solidFill>
                  <a:prstClr val="black"/>
                </a:solidFill>
              </a:rPr>
              <a:t>Zákon </a:t>
            </a:r>
            <a:r>
              <a:rPr lang="cs-CZ" sz="2000" dirty="0">
                <a:solidFill>
                  <a:prstClr val="black"/>
                </a:solidFill>
              </a:rPr>
              <a:t>č. 56/2001 Sb. </a:t>
            </a:r>
            <a:endParaRPr lang="cs-CZ" sz="2000" dirty="0" smtClean="0">
              <a:solidFill>
                <a:prstClr val="black"/>
              </a:solidFill>
            </a:endParaRPr>
          </a:p>
          <a:p>
            <a:r>
              <a:rPr lang="cs-CZ" sz="2000" dirty="0">
                <a:solidFill>
                  <a:prstClr val="black"/>
                </a:solidFill>
              </a:rPr>
              <a:t>Vyhláška MDS č.341/2002 </a:t>
            </a:r>
            <a:endParaRPr lang="cs-CZ" sz="2000" dirty="0" smtClean="0">
              <a:solidFill>
                <a:prstClr val="black"/>
              </a:solidFill>
            </a:endParaRPr>
          </a:p>
          <a:p>
            <a:endParaRPr lang="cs-CZ" sz="1600" dirty="0" smtClean="0">
              <a:solidFill>
                <a:prstClr val="black"/>
              </a:solidFill>
            </a:endParaRPr>
          </a:p>
          <a:p>
            <a:r>
              <a:rPr lang="cs-CZ" sz="1600" dirty="0" smtClean="0">
                <a:solidFill>
                  <a:prstClr val="black"/>
                </a:solidFill>
              </a:rPr>
              <a:t>V prezentaci použity vlastní citace, vyjma fotografií z volně dostupných zdrojů:</a:t>
            </a:r>
          </a:p>
          <a:p>
            <a:endParaRPr lang="cs-CZ" sz="1400" u="sng" dirty="0" smtClean="0">
              <a:hlinkClick r:id="rId4"/>
            </a:endParaRPr>
          </a:p>
          <a:p>
            <a:r>
              <a:rPr lang="cs-CZ" sz="1400" u="sng" dirty="0">
                <a:hlinkClick r:id="rId4"/>
              </a:rPr>
              <a:t>http://hdwpapers.com/ducati_multistrada_620_2006_wallpaper-wallpapers.html</a:t>
            </a:r>
          </a:p>
          <a:p>
            <a:r>
              <a:rPr lang="cs-CZ" sz="1400" u="sng" dirty="0">
                <a:hlinkClick r:id="rId4"/>
              </a:rPr>
              <a:t>http://www.autoforum.cz/predstaveni/skoda-octavia-iii-combi-ceske-ceny-od-364-900-kc-za-kombi-priplatite-30-tisic/obrazek/22</a:t>
            </a:r>
          </a:p>
          <a:p>
            <a:r>
              <a:rPr lang="cs-CZ" sz="1400" u="sng" dirty="0">
                <a:hlinkClick r:id="rId4"/>
              </a:rPr>
              <a:t>http://www.tatra.cz/nakladni-automobily/odvetvovy-katalog/stavebnictvi/</a:t>
            </a:r>
          </a:p>
          <a:p>
            <a:r>
              <a:rPr lang="cs-CZ" sz="1400" u="sng" dirty="0">
                <a:hlinkClick r:id="rId4"/>
              </a:rPr>
              <a:t>http://www.auto.cz/krone-skrinove-navesy-dvoji-provedeni-3838</a:t>
            </a:r>
          </a:p>
          <a:p>
            <a:r>
              <a:rPr lang="cs-CZ" sz="1400" u="sng" dirty="0">
                <a:hlinkClick r:id="rId4"/>
              </a:rPr>
              <a:t>http://www.deingarten.de/wp-content/uploads/2012/03/traktor.jpg</a:t>
            </a:r>
          </a:p>
          <a:p>
            <a:r>
              <a:rPr lang="cs-CZ" sz="1400" u="sng" dirty="0">
                <a:hlinkClick r:id="rId4"/>
              </a:rPr>
              <a:t>http://www.tatra.cz/cache/images/galleryPreviewBig/tatra_7z0r9t_vyprostovak.jpg</a:t>
            </a:r>
          </a:p>
          <a:p>
            <a:r>
              <a:rPr lang="cs-CZ" sz="1400" u="sng" dirty="0">
                <a:hlinkClick r:id="rId4"/>
              </a:rPr>
              <a:t>http://www.benzin.sk/index.php?selected_id=101&amp;article_id=1425</a:t>
            </a:r>
          </a:p>
          <a:p>
            <a:r>
              <a:rPr lang="cs-CZ" sz="1400" u="sng" dirty="0">
                <a:hlinkClick r:id="rId4"/>
              </a:rPr>
              <a:t>http://www.marcopolochina.com/html_products/MIDI-BUS-62.html</a:t>
            </a:r>
          </a:p>
          <a:p>
            <a:endParaRPr lang="cs-CZ" sz="1400" u="sng" dirty="0" smtClean="0">
              <a:hlinkClick r:id="rId4"/>
            </a:endParaRPr>
          </a:p>
          <a:p>
            <a:endParaRPr lang="cs-CZ" sz="1400" dirty="0">
              <a:solidFill>
                <a:prstClr val="black"/>
              </a:solidFill>
            </a:endParaRPr>
          </a:p>
          <a:p>
            <a:r>
              <a:rPr lang="cs-CZ" sz="2000" dirty="0">
                <a:solidFill>
                  <a:prstClr val="black"/>
                </a:solidFill>
              </a:rPr>
              <a:t>			  </a:t>
            </a:r>
          </a:p>
        </p:txBody>
      </p:sp>
    </p:spTree>
    <p:extLst>
      <p:ext uri="{BB962C8B-B14F-4D97-AF65-F5344CB8AC3E}">
        <p14:creationId xmlns:p14="http://schemas.microsoft.com/office/powerpoint/2010/main" val="2715732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>
                <a:solidFill>
                  <a:prstClr val="black"/>
                </a:solidFill>
              </a:rPr>
              <a:t>Použité zdroje</a:t>
            </a:r>
            <a:endParaRPr lang="cs-CZ" sz="3200" b="1" dirty="0">
              <a:solidFill>
                <a:prstClr val="black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55576" y="1628800"/>
            <a:ext cx="763284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1400" u="sng" dirty="0" smtClean="0">
              <a:hlinkClick r:id="rId4"/>
            </a:endParaRPr>
          </a:p>
          <a:p>
            <a:r>
              <a:rPr lang="cs-CZ" sz="1400" u="sng" dirty="0">
                <a:hlinkClick r:id="rId5"/>
              </a:rPr>
              <a:t>http://cs.wikipedia.org/wiki/Autobus</a:t>
            </a:r>
            <a:endParaRPr lang="cs-CZ" sz="1400" dirty="0"/>
          </a:p>
          <a:p>
            <a:r>
              <a:rPr lang="cs-CZ" sz="1400" u="sng" dirty="0">
                <a:hlinkClick r:id="rId6"/>
              </a:rPr>
              <a:t>http://www.praha.mercedes-benz.cz/dodavkova-vozidla/karta-vozidla/sprinter/valnik/#</a:t>
            </a:r>
            <a:endParaRPr lang="cs-CZ" sz="1400" dirty="0"/>
          </a:p>
          <a:p>
            <a:r>
              <a:rPr lang="cs-CZ" sz="1400" u="sng" dirty="0">
                <a:hlinkClick r:id="rId7"/>
              </a:rPr>
              <a:t>http://www.glocar.cz/galery/euro/104-0469_IMG.jpg</a:t>
            </a:r>
            <a:endParaRPr lang="cs-CZ" sz="1400" dirty="0"/>
          </a:p>
          <a:p>
            <a:r>
              <a:rPr lang="cs-CZ" sz="1400" u="sng" dirty="0">
                <a:hlinkClick r:id="rId8"/>
              </a:rPr>
              <a:t>http://www.csaomoravany.cz/editor/image/stranky3/Image/skrine/01_v.jpg</a:t>
            </a:r>
            <a:endParaRPr lang="cs-CZ" sz="1400" dirty="0"/>
          </a:p>
          <a:p>
            <a:r>
              <a:rPr lang="cs-CZ" sz="1400" u="sng" dirty="0">
                <a:hlinkClick r:id="rId9"/>
              </a:rPr>
              <a:t>http://p-z.cz/online-katalog/stavebni-stroje-caterpillar/dampry/pevne-dampry</a:t>
            </a:r>
            <a:endParaRPr lang="cs-CZ" sz="1400" dirty="0"/>
          </a:p>
          <a:p>
            <a:r>
              <a:rPr lang="cs-CZ" sz="1400" u="sng" dirty="0">
                <a:hlinkClick r:id="rId10"/>
              </a:rPr>
              <a:t>http://cs.wikipedia.org/wiki/Soubor:Scania_124L-Galliker_%28B%29-2003..jpg</a:t>
            </a:r>
            <a:endParaRPr lang="cs-CZ" sz="1400" dirty="0"/>
          </a:p>
          <a:p>
            <a:r>
              <a:rPr lang="cs-CZ" sz="1400" u="sng" dirty="0">
                <a:hlinkClick r:id="rId11"/>
              </a:rPr>
              <a:t>http://cs.wikipedia.org/wiki/Kamion</a:t>
            </a:r>
            <a:endParaRPr lang="cs-CZ" sz="1400" dirty="0"/>
          </a:p>
          <a:p>
            <a:r>
              <a:rPr lang="cs-CZ" sz="1400" u="sng" dirty="0">
                <a:hlinkClick r:id="rId12"/>
              </a:rPr>
              <a:t>https://www.google.cz/search?q=Maloktraktor&amp;ie=utf-8&amp;oe=utf-8&amp;aq=t&amp;rls=org.mozilla:cs:official&amp;client=firefox-a</a:t>
            </a:r>
            <a:endParaRPr lang="cs-CZ" sz="1400" dirty="0"/>
          </a:p>
          <a:p>
            <a:r>
              <a:rPr lang="cs-CZ" sz="1400" u="sng" dirty="0">
                <a:hlinkClick r:id="rId13"/>
              </a:rPr>
              <a:t>http://www.tmw.cz/data/img/vyrobni_program/lesotech/big/lesotechnika_1.jpg</a:t>
            </a:r>
            <a:endParaRPr lang="cs-CZ" sz="1400" dirty="0"/>
          </a:p>
          <a:p>
            <a:r>
              <a:rPr lang="cs-CZ" sz="1400" u="sng" dirty="0">
                <a:hlinkClick r:id="rId14"/>
              </a:rPr>
              <a:t>http://forum.valka.cz/attachments/1945/P50N_1.JPG</a:t>
            </a:r>
            <a:endParaRPr lang="cs-CZ" sz="1400" dirty="0"/>
          </a:p>
          <a:p>
            <a:r>
              <a:rPr lang="cs-CZ" sz="1400" u="sng" dirty="0">
                <a:hlinkClick r:id="rId15"/>
              </a:rPr>
              <a:t>http://www.schwarzmueller.com/typo3temp/pics/J_PSanh3ASP_PIC1_528632efba.jpg</a:t>
            </a:r>
            <a:endParaRPr lang="cs-CZ" sz="1400" dirty="0"/>
          </a:p>
          <a:p>
            <a:r>
              <a:rPr lang="cs-CZ" sz="1400" u="sng" dirty="0">
                <a:hlinkClick r:id="rId16"/>
              </a:rPr>
              <a:t>http://galerie.albumfotek.cz/2467/?page=view&amp;foto=73476</a:t>
            </a:r>
            <a:endParaRPr lang="cs-CZ" sz="1400" dirty="0"/>
          </a:p>
          <a:p>
            <a:endParaRPr lang="cs-CZ" sz="1400" dirty="0">
              <a:solidFill>
                <a:prstClr val="black"/>
              </a:solidFill>
            </a:endParaRPr>
          </a:p>
          <a:p>
            <a:r>
              <a:rPr lang="cs-CZ" sz="2000" dirty="0">
                <a:solidFill>
                  <a:prstClr val="black"/>
                </a:solidFill>
              </a:rPr>
              <a:t>			  </a:t>
            </a:r>
          </a:p>
        </p:txBody>
      </p:sp>
    </p:spTree>
    <p:extLst>
      <p:ext uri="{BB962C8B-B14F-4D97-AF65-F5344CB8AC3E}">
        <p14:creationId xmlns:p14="http://schemas.microsoft.com/office/powerpoint/2010/main" val="4097920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2259</TotalTime>
  <Words>693</Words>
  <Application>Microsoft Office PowerPoint</Application>
  <PresentationFormat>Předvádění na obrazovce (4:3)</PresentationFormat>
  <Paragraphs>419</Paragraphs>
  <Slides>31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31</vt:i4>
      </vt:variant>
    </vt:vector>
  </HeadingPairs>
  <TitlesOfParts>
    <vt:vector size="33" baseType="lpstr">
      <vt:lpstr>Motiv systému Office</vt:lpstr>
      <vt:lpstr>1_Motiv systému Office</vt:lpstr>
      <vt:lpstr>STŘEDNÍ ŠKOLA STAVEBNÍ A TECHNICKÁ Ústí nad Labem, Čelakovského 5, příspěvková organizace Páteřní škola Ústeckého kraje</vt:lpstr>
      <vt:lpstr> </vt:lpstr>
      <vt:lpstr> </vt:lpstr>
      <vt:lpstr>Druhy silničních vozidel</vt:lpstr>
      <vt:lpstr>Prezentace aplikace PowerPoint</vt:lpstr>
      <vt:lpstr>Prezentace aplikace PowerPoint</vt:lpstr>
      <vt:lpstr> Základní druhy vozidel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Ladislav Hajný</cp:lastModifiedBy>
  <cp:revision>154</cp:revision>
  <dcterms:created xsi:type="dcterms:W3CDTF">2010-11-01T23:40:31Z</dcterms:created>
  <dcterms:modified xsi:type="dcterms:W3CDTF">2013-09-02T06:44:42Z</dcterms:modified>
</cp:coreProperties>
</file>