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56" r:id="rId3"/>
    <p:sldId id="262" r:id="rId4"/>
    <p:sldId id="278" r:id="rId5"/>
    <p:sldId id="280" r:id="rId6"/>
    <p:sldId id="279" r:id="rId7"/>
    <p:sldId id="263" r:id="rId8"/>
    <p:sldId id="265" r:id="rId9"/>
    <p:sldId id="281" r:id="rId10"/>
    <p:sldId id="275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8884" autoAdjust="0"/>
  </p:normalViewPr>
  <p:slideViewPr>
    <p:cSldViewPr>
      <p:cViewPr>
        <p:scale>
          <a:sx n="120" d="100"/>
          <a:sy n="120" d="100"/>
        </p:scale>
        <p:origin x="-603" y="6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hyperlink" Target="http://cs.wikipedia.org/wiki/Automobi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albatrosmedia.sk/?p=actions&amp;action=download/file&amp;value=files&amp;id=86314" TargetMode="External"/><Relationship Id="rId5" Type="http://schemas.openxmlformats.org/officeDocument/2006/relationships/hyperlink" Target="http://www.google.gr/url?sa=t&amp;rct=j&amp;q=&amp;esrc=s&amp;source=web&amp;cd=39&amp;ved=0CFEQFjAIOB4&amp;url=http://www.albatrosmedia.sk/?p=actions&amp;action=download/file&amp;value=files&amp;id=86314&amp;ei=tuv_UdPVIZSChQf55oBY&amp;usg=AFQjCNEOG_1jt8DlWkahFFUS7kp_O2_EoA" TargetMode="External"/><Relationship Id="rId4" Type="http://schemas.openxmlformats.org/officeDocument/2006/relationships/hyperlink" Target="http://en.wikipedia.org/wiki/File:FardierdeCugnot200501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855938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 pojmy,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rozměry a hmotnosti automobilů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Automobil, celkové rozměry,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hmotnost, výška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délka.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Bc. Ladislav </a:t>
                      </a:r>
                      <a:r>
                        <a:rPr lang="cs-CZ" sz="1200" dirty="0" smtClean="0">
                          <a:effectLst/>
                        </a:rPr>
                        <a:t>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Základní pojmy,rozměry a hmotnosti automobilů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 32 INOVACE_13_247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440160"/>
          </a:xfr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>
            <a:noAutofit/>
          </a:bodyPr>
          <a:lstStyle/>
          <a:p>
            <a:r>
              <a:rPr lang="cs-CZ" sz="2400" b="1" dirty="0" smtClean="0">
                <a:latin typeface="Batang" pitchFamily="18" charset="-127"/>
                <a:ea typeface="Batang" pitchFamily="18" charset="-127"/>
              </a:rPr>
              <a:t>ZÁKLADNÍ POJMY-ROZMĚRY A HMOTNOSTI  AUTOMOBILŮ</a:t>
            </a:r>
            <a:r>
              <a:rPr lang="cs-CZ" sz="2400" dirty="0" smtClean="0">
                <a:latin typeface="Batang" pitchFamily="18" charset="-127"/>
                <a:ea typeface="Batang" pitchFamily="18" charset="-127"/>
              </a:rPr>
              <a:t> </a:t>
            </a:r>
            <a:endParaRPr lang="cs-CZ" sz="2400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1800" dirty="0" smtClean="0"/>
              <a:t>	Určují se za několika předpokladů: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1400" dirty="0" smtClean="0"/>
              <a:t>vozidlo stojí na vodorovné ploše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1400" dirty="0" smtClean="0"/>
              <a:t>šířky a délky se měří s touto rovinou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výšky svisle -vozidlo zatížené na celkovou nosnost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pneumatiky nahuštěny na tlak předepsaný výrobcem pro celkovou nosnost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vozidlo je v klidu, kola a řídící mechanismus v poloze odpovídající přímé jízdě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příslušenství, výbava a výstroj dle výrobce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všechny rozměry jsou uvedeny v (mm) </a:t>
            </a:r>
          </a:p>
        </p:txBody>
      </p:sp>
      <p:pic>
        <p:nvPicPr>
          <p:cNvPr id="16390" name="Picture 6" descr="http://www.auto.cz/base/2005-25/rozmery_skoda_octavia_combi_42b69470756a6.gif?v=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717032"/>
            <a:ext cx="6950567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497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pl-PL" sz="2400" b="1" dirty="0" smtClean="0"/>
              <a:t>Rozměry strojového spodku automobilu a karoserie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257300" indent="-1257300">
              <a:buNone/>
            </a:pPr>
            <a:endParaRPr lang="cs-CZ" sz="1600" b="1" dirty="0" smtClean="0"/>
          </a:p>
          <a:p>
            <a:pPr marL="1257300" indent="-1257300">
              <a:buNone/>
            </a:pPr>
            <a:r>
              <a:rPr lang="cs-CZ" sz="1600" b="1" i="1" dirty="0" smtClean="0"/>
              <a:t>a/ rozchod kol:		</a:t>
            </a:r>
            <a:r>
              <a:rPr lang="cs-CZ" sz="1600" dirty="0" smtClean="0"/>
              <a:t>vzdálenost středních rovin pneumatik na nápravě, u </a:t>
            </a:r>
            <a:r>
              <a:rPr lang="cs-CZ" sz="1600" dirty="0" err="1" smtClean="0"/>
              <a:t>dvojmontáže</a:t>
            </a:r>
            <a:r>
              <a:rPr lang="cs-CZ" sz="1600" dirty="0" smtClean="0"/>
              <a:t> -	střední 	rovina mezi koly.( př. náprava (</a:t>
            </a:r>
            <a:r>
              <a:rPr lang="cs-CZ" sz="1600" b="1" dirty="0" smtClean="0"/>
              <a:t>e</a:t>
            </a:r>
            <a:r>
              <a:rPr lang="cs-CZ" sz="1600" dirty="0" smtClean="0"/>
              <a:t>), zadní (</a:t>
            </a:r>
            <a:r>
              <a:rPr lang="cs-CZ" sz="1600" b="1" dirty="0" smtClean="0"/>
              <a:t>f</a:t>
            </a:r>
            <a:r>
              <a:rPr lang="cs-CZ" sz="1600" dirty="0" smtClean="0"/>
              <a:t>)</a:t>
            </a:r>
          </a:p>
          <a:p>
            <a:pPr marL="1257300" indent="-1257300">
              <a:buNone/>
            </a:pPr>
            <a:r>
              <a:rPr lang="cs-CZ" sz="1600" b="1" i="1" dirty="0" smtClean="0"/>
              <a:t>b/ rozvor kol: </a:t>
            </a:r>
            <a:r>
              <a:rPr lang="cs-CZ" sz="1600" i="1" dirty="0" smtClean="0"/>
              <a:t> 		</a:t>
            </a:r>
            <a:r>
              <a:rPr lang="cs-CZ" sz="1600" dirty="0" smtClean="0"/>
              <a:t>vzdálenost středů náprav za sebou na téže straně vozidla, pokud má vozidlo 	více náprav vzdálenosti mezi nápravami se sčítají (</a:t>
            </a:r>
            <a:r>
              <a:rPr lang="cs-CZ" sz="1600" b="1" dirty="0" smtClean="0"/>
              <a:t>d</a:t>
            </a:r>
            <a:r>
              <a:rPr lang="cs-CZ" sz="1600" dirty="0" smtClean="0"/>
              <a:t>)</a:t>
            </a:r>
          </a:p>
          <a:p>
            <a:pPr>
              <a:buNone/>
            </a:pPr>
            <a:r>
              <a:rPr lang="cs-CZ" sz="1600" b="1" dirty="0" smtClean="0"/>
              <a:t>c/ </a:t>
            </a:r>
            <a:r>
              <a:rPr lang="cs-CZ" sz="1600" b="1" i="1" dirty="0" smtClean="0"/>
              <a:t>délka karoserie: </a:t>
            </a:r>
            <a:r>
              <a:rPr lang="cs-CZ" sz="1600" b="1" dirty="0" smtClean="0"/>
              <a:t> 	</a:t>
            </a:r>
            <a:r>
              <a:rPr lang="cs-CZ" sz="1600" dirty="0" smtClean="0"/>
              <a:t>O.A. se rovná délce - vzdálenost dvou svislých rovin kolmých k podélné 		střední rovině automobilu a dotýkajících se předního a 	zadního konce 		vozidla. N.A. + autobusy + trolejbusy začátek střechy po konec - 			nezapočítává se závěs, tažné háky ,nárazníky apod. Holá karoserie (</a:t>
            </a:r>
            <a:r>
              <a:rPr lang="cs-CZ" sz="1600" b="1" dirty="0" smtClean="0"/>
              <a:t>a</a:t>
            </a:r>
            <a:r>
              <a:rPr lang="cs-CZ" sz="1600" dirty="0" smtClean="0"/>
              <a:t>)</a:t>
            </a:r>
          </a:p>
          <a:p>
            <a:pPr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5" name="Picture 6" descr="http://www.auto.cz/base/2005-25/rozmery_skoda_octavia_combi_42b69470756a6.gif?v=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005064"/>
            <a:ext cx="6840761" cy="270623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pl-PL" sz="2400" b="1" dirty="0" smtClean="0"/>
              <a:t>Rozměry strojového spodku automobilu a karoserie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b="1" i="1" dirty="0" smtClean="0"/>
              <a:t>d/ šířka karoserie:		</a:t>
            </a:r>
            <a:r>
              <a:rPr lang="cs-CZ" sz="1800" dirty="0" smtClean="0"/>
              <a:t>Vzdálenost kolmic obrysu AUB tzn. dvou rovin 				rovnoběžných s podélnou střední rovinou automobilu, 			které se dotýkají automobilu na obou stranách této 			roviny, </a:t>
            </a:r>
            <a:r>
              <a:rPr lang="cs-CZ" sz="1800" i="1" dirty="0" smtClean="0"/>
              <a:t>m</a:t>
            </a:r>
            <a:r>
              <a:rPr lang="cs-CZ" sz="1800" dirty="0" smtClean="0"/>
              <a:t>ezi těmito rovinami leží všechny pevné části 			automobilu s výjimkou zpětných zrcátek, obrysových 			svítilen, směrových svítilen a vychýlených částí boků 			pneumatik (</a:t>
            </a:r>
            <a:r>
              <a:rPr lang="cs-CZ" sz="1800" b="1" dirty="0" smtClean="0"/>
              <a:t>b</a:t>
            </a:r>
            <a:r>
              <a:rPr lang="cs-CZ" sz="1800" dirty="0" smtClean="0"/>
              <a:t>)</a:t>
            </a:r>
          </a:p>
          <a:p>
            <a:pPr>
              <a:buNone/>
            </a:pPr>
            <a:r>
              <a:rPr lang="cs-CZ" sz="1800" b="1" i="1" dirty="0" smtClean="0"/>
              <a:t>e/ výška automobilu:	</a:t>
            </a:r>
            <a:r>
              <a:rPr lang="cs-CZ" sz="1800" dirty="0" smtClean="0"/>
              <a:t>vzdálenost mezi vodorovnou rovinou dotýkající se 			nejvyššího pevného bodu automobilu a základnou (</a:t>
            </a:r>
            <a:r>
              <a:rPr lang="cs-CZ" sz="1800" b="1" dirty="0" smtClean="0"/>
              <a:t>c</a:t>
            </a:r>
            <a:r>
              <a:rPr lang="cs-CZ" sz="1800" dirty="0" smtClean="0"/>
              <a:t>)</a:t>
            </a:r>
            <a:endParaRPr lang="cs-CZ" sz="1800" b="1" i="1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5" name="Picture 6" descr="http://www.auto.cz/base/2005-25/rozmery_skoda_octavia_combi_42b69470756a6.gif?v=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221088"/>
            <a:ext cx="6950567" cy="244827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pl-PL" sz="2400" b="1" dirty="0" smtClean="0"/>
              <a:t>Rozměry strojového spodku automobilu a karoserie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i="1" dirty="0" smtClean="0"/>
              <a:t>a/	 světlá výška:</a:t>
            </a:r>
            <a:r>
              <a:rPr lang="cs-CZ" sz="1600" dirty="0" smtClean="0"/>
              <a:t>   </a:t>
            </a:r>
          </a:p>
          <a:p>
            <a:pPr algn="just">
              <a:buNone/>
            </a:pPr>
            <a:r>
              <a:rPr lang="cs-CZ" sz="1600" dirty="0" smtClean="0"/>
              <a:t>	jednostopá vozidla - vzdálenost nejnižšího pevného bodu od  základny. dvoustopá - </a:t>
            </a:r>
            <a:r>
              <a:rPr lang="cs-CZ" sz="1600" dirty="0" err="1" smtClean="0"/>
              <a:t>vícestopá</a:t>
            </a:r>
            <a:r>
              <a:rPr lang="cs-CZ" sz="1600" dirty="0" smtClean="0"/>
              <a:t> - vzdálenost nejnižšího pevného bodu střední části vozidla od základny (kromě  prostor pro brzd.bubny nebo střední kolo trojkolek. (</a:t>
            </a:r>
            <a:r>
              <a:rPr lang="cs-CZ" sz="1600" b="1" dirty="0" smtClean="0"/>
              <a:t>J</a:t>
            </a:r>
            <a:r>
              <a:rPr lang="cs-CZ" sz="1600" dirty="0" smtClean="0"/>
              <a:t>)</a:t>
            </a:r>
          </a:p>
          <a:p>
            <a:pPr algn="just">
              <a:buNone/>
            </a:pPr>
            <a:r>
              <a:rPr lang="cs-CZ" sz="1600" i="1" dirty="0" smtClean="0"/>
              <a:t> </a:t>
            </a:r>
            <a:r>
              <a:rPr lang="cs-CZ" sz="1600" b="1" i="1" dirty="0" smtClean="0"/>
              <a:t>b/	převis vozidla: </a:t>
            </a:r>
          </a:p>
          <a:p>
            <a:pPr algn="just">
              <a:buNone/>
            </a:pPr>
            <a:r>
              <a:rPr lang="cs-CZ" sz="1600" b="1" dirty="0" smtClean="0"/>
              <a:t>	</a:t>
            </a:r>
            <a:r>
              <a:rPr lang="cs-CZ" sz="1600" dirty="0" smtClean="0"/>
              <a:t>přední a zadní - vzdálenost od středu náprav k nejvzdálenějšímu  bodu přední a zadní části karoserie, včetně nárazníků, značek apod.</a:t>
            </a:r>
          </a:p>
          <a:p>
            <a:pPr algn="just">
              <a:buNone/>
            </a:pPr>
            <a:r>
              <a:rPr lang="cs-CZ" sz="1600" b="1" i="1" dirty="0" smtClean="0"/>
              <a:t>c/	nájezdový úhel: </a:t>
            </a:r>
          </a:p>
          <a:p>
            <a:pPr algn="just">
              <a:buNone/>
            </a:pPr>
            <a:r>
              <a:rPr lang="cs-CZ" sz="1600" b="1" dirty="0" smtClean="0"/>
              <a:t>	</a:t>
            </a:r>
            <a:r>
              <a:rPr lang="cs-CZ" sz="1600" dirty="0" smtClean="0"/>
              <a:t>přední a zadní - úhel sevřený rovinou základny kde se dotýkají pneumatiky a nejbližšího pevného bodu přední-zadní části vozidla. (</a:t>
            </a:r>
            <a:r>
              <a:rPr lang="cs-CZ" sz="1600" b="1" dirty="0" smtClean="0"/>
              <a:t>K, L</a:t>
            </a:r>
            <a:r>
              <a:rPr lang="cs-CZ" sz="1600" dirty="0" smtClean="0"/>
              <a:t>)  </a:t>
            </a:r>
            <a:endParaRPr lang="cs-CZ" sz="16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1856074"/>
            <a:ext cx="4038600" cy="4237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pl-PL" sz="2400" b="1" dirty="0" smtClean="0"/>
              <a:t>Rozměry strojového spodku automobilu a karoserie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b="1" i="1" dirty="0" smtClean="0"/>
          </a:p>
          <a:p>
            <a:pPr marL="0" indent="0">
              <a:buNone/>
            </a:pPr>
            <a:r>
              <a:rPr lang="cs-CZ" sz="1800" b="1" i="1" dirty="0" smtClean="0"/>
              <a:t>a/ výška rámu:</a:t>
            </a:r>
            <a:r>
              <a:rPr lang="cs-CZ" sz="1800" b="1" dirty="0" smtClean="0"/>
              <a:t>	</a:t>
            </a:r>
            <a:r>
              <a:rPr lang="cs-CZ" sz="1800" dirty="0" smtClean="0"/>
              <a:t>vzdálenost od základny k hornímu povrchu rámu, měří se přední  a  		zadní část rámu a uprostřed </a:t>
            </a:r>
          </a:p>
          <a:p>
            <a:pPr marL="0" indent="0">
              <a:buNone/>
            </a:pPr>
            <a:endParaRPr lang="cs-CZ" sz="1800" b="1" i="1" dirty="0" smtClean="0"/>
          </a:p>
          <a:p>
            <a:pPr marL="0" indent="0">
              <a:buNone/>
            </a:pPr>
            <a:r>
              <a:rPr lang="cs-CZ" sz="1800" b="1" i="1" dirty="0" smtClean="0"/>
              <a:t>b/ vyložení tažného</a:t>
            </a:r>
            <a:r>
              <a:rPr lang="cs-CZ" sz="1800" i="1" dirty="0" smtClean="0"/>
              <a:t> </a:t>
            </a:r>
            <a:r>
              <a:rPr lang="cs-CZ" sz="1800" b="1" i="1" dirty="0" smtClean="0"/>
              <a:t>zařízení:</a:t>
            </a:r>
          </a:p>
          <a:p>
            <a:pPr marL="0" indent="0"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vzdálenost od středu závěsné koule nebo osy závěsného čepu pro 		přívěs od středu zadní nápravy (boční pohled)</a:t>
            </a:r>
          </a:p>
          <a:p>
            <a:pPr marL="0" indent="0">
              <a:buNone/>
            </a:pPr>
            <a:endParaRPr lang="cs-CZ" sz="1800" b="1" i="1" dirty="0" smtClean="0"/>
          </a:p>
          <a:p>
            <a:pPr marL="0" indent="0">
              <a:buNone/>
            </a:pPr>
            <a:r>
              <a:rPr lang="cs-CZ" sz="1800" b="1" i="1" dirty="0" smtClean="0"/>
              <a:t>c/ výška tažného zařízení:</a:t>
            </a:r>
          </a:p>
          <a:p>
            <a:pPr marL="0" indent="0"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vzdálenost střední roviny závěsu, koule nebo háku od základny 		</a:t>
            </a:r>
          </a:p>
          <a:p>
            <a:pPr marL="0" indent="0">
              <a:buNone/>
            </a:pPr>
            <a:r>
              <a:rPr lang="cs-CZ" sz="1800" b="1" i="1" dirty="0" smtClean="0"/>
              <a:t>d/ </a:t>
            </a:r>
            <a:r>
              <a:rPr lang="cs-CZ" sz="1800" b="1" i="1" dirty="0" err="1" smtClean="0"/>
              <a:t>zkřižitelnost</a:t>
            </a:r>
            <a:r>
              <a:rPr lang="cs-CZ" sz="1800" b="1" i="1" dirty="0" smtClean="0"/>
              <a:t> automobilu:</a:t>
            </a:r>
          </a:p>
          <a:p>
            <a:pPr marL="0" indent="0"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je výška od základny o níž se může zvednout jedno kolo vozidla 		aniž by zbylé tři kola ztratily kontakt se základnou (</a:t>
            </a:r>
            <a:r>
              <a:rPr lang="cs-CZ" sz="1800" b="1" dirty="0" smtClean="0"/>
              <a:t>mm</a:t>
            </a:r>
            <a:r>
              <a:rPr lang="cs-CZ" sz="1800" dirty="0" smtClean="0"/>
              <a:t>)</a:t>
            </a:r>
            <a:r>
              <a:rPr lang="cs-CZ" sz="2000" dirty="0"/>
              <a:t>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96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Ložné rozměry</a:t>
            </a:r>
            <a:endParaRPr lang="cs-CZ" sz="2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800" b="1" i="1" dirty="0" smtClean="0"/>
              <a:t>a/ hrubé ložné prostory:</a:t>
            </a:r>
          </a:p>
          <a:p>
            <a:pPr>
              <a:buNone/>
            </a:pPr>
            <a:r>
              <a:rPr lang="cs-CZ" sz="1800" dirty="0" smtClean="0"/>
              <a:t>		jsou rozměry ložné plochy, popř. ložného prostoru automobilu bez zřetele k 	vyčnívajícím částem - uvádí se zvlášť. V zakřivení plochy se měří k vrcholu 	plochy – délka, šířka, výška.</a:t>
            </a:r>
          </a:p>
          <a:p>
            <a:pPr marL="895350" indent="-895350">
              <a:buSzPct val="100000"/>
              <a:buNone/>
            </a:pPr>
            <a:r>
              <a:rPr lang="cs-CZ" sz="1800" b="1" i="1" dirty="0" smtClean="0"/>
              <a:t>b/ čisté ložné plochy:</a:t>
            </a:r>
          </a:p>
          <a:p>
            <a:pPr marL="895350" indent="-895350">
              <a:buSzPct val="100000"/>
              <a:buNone/>
            </a:pPr>
            <a:r>
              <a:rPr lang="cs-CZ" sz="1800" b="1" dirty="0" smtClean="0"/>
              <a:t>	</a:t>
            </a:r>
            <a:r>
              <a:rPr lang="cs-CZ" sz="1800" dirty="0" smtClean="0"/>
              <a:t>jsou rozměry ložné plochy se zřetelem k vyčnívajícím  k vyčnívajícím částem součástem – délka, šířka, výška.</a:t>
            </a:r>
          </a:p>
          <a:p>
            <a:pPr marL="895350" indent="-895350">
              <a:buSzPct val="100000"/>
              <a:buNone/>
            </a:pPr>
            <a:r>
              <a:rPr lang="cs-CZ" sz="1800" b="1" i="1" dirty="0" smtClean="0"/>
              <a:t>c/ ložný objem:</a:t>
            </a:r>
          </a:p>
          <a:p>
            <a:pPr marL="895350" indent="-895350">
              <a:buSzPct val="100000"/>
              <a:buNone/>
            </a:pPr>
            <a:r>
              <a:rPr lang="cs-CZ" sz="1800" b="1" dirty="0" smtClean="0"/>
              <a:t>	</a:t>
            </a:r>
            <a:r>
              <a:rPr lang="cs-CZ" sz="1800" dirty="0" smtClean="0"/>
              <a:t>objem sypkého/tekutého nákladu - speciální automobil - cisterna, kontejner apod. </a:t>
            </a:r>
            <a:r>
              <a:rPr lang="cs-CZ" sz="1800" b="1" dirty="0" smtClean="0"/>
              <a:t>(m³)</a:t>
            </a:r>
          </a:p>
          <a:p>
            <a:pPr marL="895350" indent="-895350">
              <a:buSzPct val="100000"/>
              <a:buNone/>
            </a:pPr>
            <a:r>
              <a:rPr lang="cs-CZ" sz="1800" b="1" i="1" dirty="0" smtClean="0"/>
              <a:t>d/ ložná výška:</a:t>
            </a:r>
          </a:p>
          <a:p>
            <a:pPr marL="895350" indent="-895350">
              <a:buSzPct val="100000"/>
              <a:buNone/>
            </a:pPr>
            <a:r>
              <a:rPr lang="cs-CZ" sz="1800" b="1" dirty="0" smtClean="0"/>
              <a:t>	</a:t>
            </a:r>
            <a:r>
              <a:rPr lang="cs-CZ" sz="1800" dirty="0" smtClean="0"/>
              <a:t>vzdálenost ložné plochy nezatíženého vozidla od základny silnice (pohotovostní hmotnost).</a:t>
            </a:r>
          </a:p>
          <a:p>
            <a:pPr marL="895350" indent="-895350">
              <a:buSzPct val="100000"/>
              <a:buNone/>
            </a:pPr>
            <a:r>
              <a:rPr lang="cs-CZ" sz="1800" b="1" i="1" dirty="0" smtClean="0"/>
              <a:t>e/ paletová místa:</a:t>
            </a:r>
            <a:r>
              <a:rPr lang="cs-CZ" sz="1800" b="1" dirty="0" smtClean="0"/>
              <a:t> </a:t>
            </a:r>
            <a:r>
              <a:rPr lang="cs-CZ" sz="1800" dirty="0" smtClean="0"/>
              <a:t>obsažitelná plocha počtem normalizovaných palet – návěs / 33 ks, valník - 8, 9, 15 ks. 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11561" y="620688"/>
            <a:ext cx="79208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</a:t>
            </a:r>
          </a:p>
          <a:p>
            <a:endParaRPr lang="cs-CZ" sz="2000" dirty="0" smtClean="0"/>
          </a:p>
          <a:p>
            <a:r>
              <a:rPr lang="cs-CZ" dirty="0" smtClean="0"/>
              <a:t>			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17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Hmotnosti automobilů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b="1" i="1" dirty="0" smtClean="0"/>
              <a:t>a/ celková hmotnost - </a:t>
            </a:r>
            <a:r>
              <a:rPr lang="cs-CZ" sz="1800" b="1" dirty="0" smtClean="0"/>
              <a:t>(Cm)</a:t>
            </a:r>
            <a:r>
              <a:rPr lang="cs-CZ" sz="1800" b="1" i="1" dirty="0" smtClean="0"/>
              <a:t>:</a:t>
            </a:r>
          </a:p>
          <a:p>
            <a:pPr>
              <a:buNone/>
            </a:pPr>
            <a:r>
              <a:rPr lang="cs-CZ" sz="1800" b="1" i="1" dirty="0" smtClean="0"/>
              <a:t>		</a:t>
            </a:r>
            <a:r>
              <a:rPr lang="cs-CZ" sz="1800" dirty="0" smtClean="0"/>
              <a:t>součet pohotovostní (statické) hmotnosti </a:t>
            </a:r>
            <a:r>
              <a:rPr lang="cs-CZ" sz="1800" b="1" dirty="0" smtClean="0"/>
              <a:t>(</a:t>
            </a:r>
            <a:r>
              <a:rPr lang="cs-CZ" sz="1800" b="1" dirty="0" err="1" smtClean="0"/>
              <a:t>Sm</a:t>
            </a:r>
            <a:r>
              <a:rPr lang="cs-CZ" sz="1800" b="1" dirty="0" smtClean="0"/>
              <a:t>)  </a:t>
            </a:r>
            <a:r>
              <a:rPr lang="cs-CZ" sz="1800" dirty="0" smtClean="0"/>
              <a:t>a hmotnosti užitečné 	(dynamické) - náklad </a:t>
            </a:r>
            <a:r>
              <a:rPr lang="cs-CZ" sz="1800" b="1" dirty="0" smtClean="0"/>
              <a:t>(Dm) →	Cm = </a:t>
            </a:r>
            <a:r>
              <a:rPr lang="cs-CZ" sz="1800" b="1" dirty="0" err="1" smtClean="0"/>
              <a:t>Sm</a:t>
            </a:r>
            <a:r>
              <a:rPr lang="cs-CZ" sz="1800" b="1" dirty="0" smtClean="0"/>
              <a:t> + Dm → (kg)</a:t>
            </a:r>
          </a:p>
          <a:p>
            <a:pPr>
              <a:buNone/>
            </a:pPr>
            <a:r>
              <a:rPr lang="cs-CZ" sz="1800" b="1" i="1" dirty="0" smtClean="0"/>
              <a:t>b/ pohotovostní hmotnost (statická) </a:t>
            </a:r>
            <a:r>
              <a:rPr lang="cs-CZ" sz="1800" b="1" dirty="0" smtClean="0"/>
              <a:t>- (</a:t>
            </a:r>
            <a:r>
              <a:rPr lang="cs-CZ" sz="1800" b="1" dirty="0" err="1" smtClean="0"/>
              <a:t>Sm</a:t>
            </a:r>
            <a:r>
              <a:rPr lang="cs-CZ" sz="1800" b="1" dirty="0" smtClean="0"/>
              <a:t>):</a:t>
            </a:r>
          </a:p>
          <a:p>
            <a:pPr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hmotnost prázdného vozidla bez nákladu s plnými náplněmi, výbavou a 	příslušenstvím, včetně řidiče</a:t>
            </a:r>
            <a:r>
              <a:rPr lang="cs-CZ" sz="1800" b="1" i="1" dirty="0" smtClean="0"/>
              <a:t> (kg</a:t>
            </a:r>
            <a:r>
              <a:rPr lang="cs-CZ" sz="1800" b="1" dirty="0" smtClean="0"/>
              <a:t>)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i="1" dirty="0" smtClean="0"/>
              <a:t> </a:t>
            </a:r>
            <a:r>
              <a:rPr lang="cs-CZ" sz="1800" b="1" i="1" dirty="0" smtClean="0"/>
              <a:t>c/ hmotnost (dynamická) užitečný náklad</a:t>
            </a:r>
            <a:r>
              <a:rPr lang="cs-CZ" sz="1800" b="1" dirty="0" smtClean="0"/>
              <a:t> (Dm):</a:t>
            </a:r>
          </a:p>
          <a:p>
            <a:pPr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hmotnost osob včetně zavazadel nebo jiného přepravovaného nákladu </a:t>
            </a:r>
            <a:r>
              <a:rPr lang="cs-CZ" sz="1800" b="1" dirty="0" smtClean="0"/>
              <a:t>(kg)</a:t>
            </a:r>
          </a:p>
          <a:p>
            <a:pPr>
              <a:buNone/>
            </a:pPr>
            <a:r>
              <a:rPr lang="cs-CZ" sz="1800" b="1" i="1" dirty="0" smtClean="0"/>
              <a:t>d/ přípojná hmotnost:</a:t>
            </a:r>
          </a:p>
          <a:p>
            <a:pPr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celkový součet hmotnosti všech přípojných vozidel, která mohou být tažena 	</a:t>
            </a:r>
            <a:r>
              <a:rPr lang="cs-CZ" sz="1800" dirty="0" err="1" smtClean="0"/>
              <a:t>mot</a:t>
            </a:r>
            <a:r>
              <a:rPr lang="cs-CZ" sz="1800" dirty="0" smtClean="0"/>
              <a:t>. vozidlem </a:t>
            </a:r>
            <a:r>
              <a:rPr lang="cs-CZ" sz="1800" b="1" dirty="0" smtClean="0"/>
              <a:t>(kg)</a:t>
            </a:r>
          </a:p>
          <a:p>
            <a:pPr>
              <a:buNone/>
            </a:pPr>
            <a:r>
              <a:rPr lang="cs-CZ" sz="1800" b="1" i="1" dirty="0" smtClean="0"/>
              <a:t>e/ celková hmotnost jízdní soupravy:</a:t>
            </a:r>
          </a:p>
          <a:p>
            <a:pPr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celková hmotnost všech plně naložených vozidel jízdní soupravy </a:t>
            </a:r>
            <a:r>
              <a:rPr lang="cs-CZ" sz="1800" b="1" dirty="0" smtClean="0"/>
              <a:t>(kg)</a:t>
            </a:r>
            <a:endParaRPr lang="cs-CZ" sz="1800" b="1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Domácí práce:</a:t>
            </a:r>
          </a:p>
          <a:p>
            <a:endParaRPr lang="cs-CZ" sz="2000" dirty="0" smtClean="0"/>
          </a:p>
          <a:p>
            <a:r>
              <a:rPr lang="cs-CZ" sz="2000" dirty="0" smtClean="0"/>
              <a:t>Zjistěte a ověřte si u Vašeho rodinného automobilu, pomocí </a:t>
            </a:r>
            <a:r>
              <a:rPr lang="cs-CZ" sz="2000" dirty="0" err="1" smtClean="0"/>
              <a:t>Tech</a:t>
            </a:r>
            <a:r>
              <a:rPr lang="cs-CZ" sz="2000" dirty="0" smtClean="0"/>
              <a:t>. průkazu a internetu všechna data - uvedená v této prezentaci.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</a:t>
            </a:r>
            <a:r>
              <a:rPr lang="cs-CZ" sz="1600" dirty="0" err="1" smtClean="0">
                <a:solidFill>
                  <a:prstClr val="black"/>
                </a:solidFill>
              </a:rPr>
              <a:t>Pilárik</a:t>
            </a:r>
            <a:r>
              <a:rPr lang="cs-CZ" sz="1600" dirty="0" smtClean="0">
                <a:solidFill>
                  <a:prstClr val="black"/>
                </a:solidFill>
              </a:rPr>
              <a:t>, J. </a:t>
            </a:r>
            <a:r>
              <a:rPr lang="cs-CZ" sz="1600" dirty="0" err="1" smtClean="0">
                <a:solidFill>
                  <a:prstClr val="black"/>
                </a:solidFill>
              </a:rPr>
              <a:t>Pabst</a:t>
            </a:r>
            <a:r>
              <a:rPr lang="cs-CZ" sz="1600" dirty="0" smtClean="0">
                <a:solidFill>
                  <a:prstClr val="black"/>
                </a:solidFill>
              </a:rPr>
              <a:t>  -  Automobily </a:t>
            </a:r>
            <a:r>
              <a:rPr lang="cs-CZ" sz="1600" dirty="0">
                <a:solidFill>
                  <a:prstClr val="black"/>
                </a:solidFill>
              </a:rPr>
              <a:t>I. </a:t>
            </a:r>
            <a:r>
              <a:rPr lang="cs-CZ" sz="1600" dirty="0" smtClean="0">
                <a:solidFill>
                  <a:prstClr val="black"/>
                </a:solidFill>
              </a:rPr>
              <a:t>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</a:t>
            </a:r>
            <a:r>
              <a:rPr lang="cs-CZ" sz="1600" dirty="0" err="1" smtClean="0">
                <a:solidFill>
                  <a:prstClr val="black"/>
                </a:solidFill>
              </a:rPr>
              <a:t>Gscheidle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- Příručka </a:t>
            </a:r>
            <a:r>
              <a:rPr lang="cs-CZ" sz="1600" dirty="0" smtClean="0">
                <a:solidFill>
                  <a:prstClr val="black"/>
                </a:solidFill>
              </a:rPr>
              <a:t>pro automechanika. </a:t>
            </a:r>
            <a:r>
              <a:rPr lang="cs-CZ" sz="1600" dirty="0" err="1" smtClean="0">
                <a:solidFill>
                  <a:prstClr val="black"/>
                </a:solidFill>
              </a:rPr>
              <a:t>Sabotáles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 a schémata, vyjma fotografií z volně dostupných zdrojů: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endParaRPr lang="cs-CZ" sz="1400" u="sng" dirty="0" smtClean="0">
              <a:hlinkClick r:id="rId4"/>
            </a:endParaRPr>
          </a:p>
          <a:p>
            <a:r>
              <a:rPr lang="cs-CZ" sz="1400" u="sng" dirty="0" smtClean="0">
                <a:hlinkClick r:id="rId5"/>
              </a:rPr>
              <a:t>http://www.</a:t>
            </a:r>
            <a:r>
              <a:rPr lang="cs-CZ" sz="1400" u="sng" dirty="0" err="1" smtClean="0">
                <a:hlinkClick r:id="rId5"/>
              </a:rPr>
              <a:t>google.gr</a:t>
            </a:r>
            <a:r>
              <a:rPr lang="cs-CZ" sz="1400" u="sng" dirty="0" smtClean="0">
                <a:hlinkClick r:id="rId5"/>
              </a:rPr>
              <a:t>/</a:t>
            </a:r>
            <a:r>
              <a:rPr lang="cs-CZ" sz="1400" u="sng" dirty="0" err="1" smtClean="0">
                <a:hlinkClick r:id="rId5"/>
              </a:rPr>
              <a:t>url</a:t>
            </a:r>
            <a:r>
              <a:rPr lang="cs-CZ" sz="1400" u="sng" dirty="0" smtClean="0">
                <a:hlinkClick r:id="rId5"/>
              </a:rPr>
              <a:t>?</a:t>
            </a:r>
            <a:r>
              <a:rPr lang="cs-CZ" sz="1400" u="sng" dirty="0" err="1" smtClean="0">
                <a:hlinkClick r:id="rId5"/>
              </a:rPr>
              <a:t>sa</a:t>
            </a:r>
            <a:r>
              <a:rPr lang="cs-CZ" sz="1400" u="sng" dirty="0" smtClean="0">
                <a:hlinkClick r:id="rId5"/>
              </a:rPr>
              <a:t>=t&amp;</a:t>
            </a:r>
            <a:r>
              <a:rPr lang="cs-CZ" sz="1400" u="sng" dirty="0" err="1" smtClean="0">
                <a:hlinkClick r:id="rId5"/>
              </a:rPr>
              <a:t>rct</a:t>
            </a:r>
            <a:r>
              <a:rPr lang="cs-CZ" sz="1400" u="sng" dirty="0" smtClean="0">
                <a:hlinkClick r:id="rId5"/>
              </a:rPr>
              <a:t>=j&amp;q=&amp;</a:t>
            </a:r>
            <a:r>
              <a:rPr lang="cs-CZ" sz="1400" u="sng" dirty="0" err="1" smtClean="0">
                <a:hlinkClick r:id="rId5"/>
              </a:rPr>
              <a:t>esrc</a:t>
            </a:r>
            <a:r>
              <a:rPr lang="cs-CZ" sz="1400" u="sng" dirty="0" smtClean="0">
                <a:hlinkClick r:id="rId5"/>
              </a:rPr>
              <a:t>=s&amp;</a:t>
            </a:r>
            <a:r>
              <a:rPr lang="cs-CZ" sz="1400" u="sng" dirty="0" err="1" smtClean="0">
                <a:hlinkClick r:id="rId5"/>
              </a:rPr>
              <a:t>source</a:t>
            </a:r>
            <a:r>
              <a:rPr lang="cs-CZ" sz="1400" u="sng" dirty="0" smtClean="0">
                <a:hlinkClick r:id="rId5"/>
              </a:rPr>
              <a:t>=web&amp;cd=39&amp;</a:t>
            </a:r>
            <a:r>
              <a:rPr lang="cs-CZ" sz="1400" u="sng" dirty="0" err="1" smtClean="0">
                <a:hlinkClick r:id="rId5"/>
              </a:rPr>
              <a:t>ved</a:t>
            </a:r>
            <a:r>
              <a:rPr lang="cs-CZ" sz="1400" u="sng" dirty="0" smtClean="0">
                <a:hlinkClick r:id="rId5"/>
              </a:rPr>
              <a:t>=0CFEQFjAIOB4&amp;</a:t>
            </a:r>
            <a:r>
              <a:rPr lang="cs-CZ" sz="1400" u="sng" dirty="0" err="1" smtClean="0">
                <a:hlinkClick r:id="rId5"/>
              </a:rPr>
              <a:t>url</a:t>
            </a:r>
            <a:r>
              <a:rPr lang="cs-CZ" sz="1400" u="sng" dirty="0" smtClean="0">
                <a:hlinkClick r:id="rId5"/>
              </a:rPr>
              <a:t>=http%3A%2F%2Fwww.albatrosmedia.sk%2F%3Fp%3Dactions%26action%3Ddownload%2Ffile%26value%3Dfiles%26id%3D86314&amp;</a:t>
            </a:r>
            <a:r>
              <a:rPr lang="cs-CZ" sz="1400" u="sng" dirty="0" err="1" smtClean="0">
                <a:hlinkClick r:id="rId5"/>
              </a:rPr>
              <a:t>ei</a:t>
            </a:r>
            <a:r>
              <a:rPr lang="cs-CZ" sz="1400" u="sng" dirty="0" smtClean="0">
                <a:hlinkClick r:id="rId5"/>
              </a:rPr>
              <a:t>=</a:t>
            </a:r>
            <a:r>
              <a:rPr lang="cs-CZ" sz="1400" u="sng" dirty="0" err="1" smtClean="0">
                <a:hlinkClick r:id="rId5"/>
              </a:rPr>
              <a:t>tuv</a:t>
            </a:r>
            <a:r>
              <a:rPr lang="cs-CZ" sz="1400" u="sng" dirty="0" smtClean="0">
                <a:hlinkClick r:id="rId5"/>
              </a:rPr>
              <a:t>_UdPVIZSChQf55oBY&amp;</a:t>
            </a:r>
            <a:r>
              <a:rPr lang="cs-CZ" sz="1400" u="sng" dirty="0" err="1" smtClean="0">
                <a:hlinkClick r:id="rId5"/>
              </a:rPr>
              <a:t>usg</a:t>
            </a:r>
            <a:r>
              <a:rPr lang="cs-CZ" sz="1400" u="sng" dirty="0" smtClean="0">
                <a:hlinkClick r:id="rId5"/>
              </a:rPr>
              <a:t>=</a:t>
            </a:r>
            <a:r>
              <a:rPr lang="cs-CZ" sz="1400" u="sng" dirty="0" err="1" smtClean="0">
                <a:hlinkClick r:id="rId5"/>
              </a:rPr>
              <a:t>AFQjCNEOG</a:t>
            </a:r>
            <a:r>
              <a:rPr lang="cs-CZ" sz="1400" u="sng" dirty="0" smtClean="0">
                <a:hlinkClick r:id="rId5"/>
              </a:rPr>
              <a:t>_1jt8DlWkahFFUS7kp_O2_</a:t>
            </a:r>
            <a:r>
              <a:rPr lang="cs-CZ" sz="1400" u="sng" dirty="0" err="1" smtClean="0">
                <a:hlinkClick r:id="rId5"/>
              </a:rPr>
              <a:t>EoA</a:t>
            </a:r>
            <a:endParaRPr lang="cs-CZ" sz="1400" u="sng" dirty="0" smtClean="0"/>
          </a:p>
          <a:p>
            <a:endParaRPr lang="cs-CZ" sz="1400" dirty="0" smtClean="0"/>
          </a:p>
          <a:p>
            <a:r>
              <a:rPr lang="cs-CZ" sz="1400" u="sng" dirty="0" smtClean="0">
                <a:hlinkClick r:id="rId6"/>
              </a:rPr>
              <a:t>http://www.</a:t>
            </a:r>
            <a:r>
              <a:rPr lang="cs-CZ" sz="1400" u="sng" dirty="0" err="1" smtClean="0">
                <a:hlinkClick r:id="rId6"/>
              </a:rPr>
              <a:t>albatrosmedia.sk</a:t>
            </a:r>
            <a:r>
              <a:rPr lang="cs-CZ" sz="1400" u="sng" dirty="0" smtClean="0">
                <a:hlinkClick r:id="rId6"/>
              </a:rPr>
              <a:t>/?p=</a:t>
            </a:r>
            <a:r>
              <a:rPr lang="cs-CZ" sz="1400" u="sng" dirty="0" err="1" smtClean="0">
                <a:hlinkClick r:id="rId6"/>
              </a:rPr>
              <a:t>actions</a:t>
            </a:r>
            <a:r>
              <a:rPr lang="cs-CZ" sz="1400" u="sng" dirty="0" smtClean="0">
                <a:hlinkClick r:id="rId6"/>
              </a:rPr>
              <a:t>&amp;</a:t>
            </a:r>
            <a:r>
              <a:rPr lang="cs-CZ" sz="1400" u="sng" dirty="0" err="1" smtClean="0">
                <a:hlinkClick r:id="rId6"/>
              </a:rPr>
              <a:t>action</a:t>
            </a:r>
            <a:r>
              <a:rPr lang="cs-CZ" sz="1400" u="sng" dirty="0" smtClean="0">
                <a:hlinkClick r:id="rId6"/>
              </a:rPr>
              <a:t>=</a:t>
            </a:r>
            <a:r>
              <a:rPr lang="cs-CZ" sz="1400" u="sng" dirty="0" err="1" smtClean="0">
                <a:hlinkClick r:id="rId6"/>
              </a:rPr>
              <a:t>download</a:t>
            </a:r>
            <a:r>
              <a:rPr lang="cs-CZ" sz="1400" u="sng" dirty="0" smtClean="0">
                <a:hlinkClick r:id="rId6"/>
              </a:rPr>
              <a:t>/</a:t>
            </a:r>
            <a:r>
              <a:rPr lang="cs-CZ" sz="1400" u="sng" dirty="0" err="1" smtClean="0">
                <a:hlinkClick r:id="rId6"/>
              </a:rPr>
              <a:t>file</a:t>
            </a:r>
            <a:r>
              <a:rPr lang="cs-CZ" sz="1400" u="sng" dirty="0" smtClean="0">
                <a:hlinkClick r:id="rId6"/>
              </a:rPr>
              <a:t>&amp;</a:t>
            </a:r>
            <a:r>
              <a:rPr lang="cs-CZ" sz="1400" u="sng" dirty="0" err="1" smtClean="0">
                <a:hlinkClick r:id="rId6"/>
              </a:rPr>
              <a:t>value</a:t>
            </a:r>
            <a:r>
              <a:rPr lang="cs-CZ" sz="1400" u="sng" dirty="0" smtClean="0">
                <a:hlinkClick r:id="rId6"/>
              </a:rPr>
              <a:t>=</a:t>
            </a:r>
            <a:r>
              <a:rPr lang="cs-CZ" sz="1400" u="sng" dirty="0" err="1" smtClean="0">
                <a:hlinkClick r:id="rId6"/>
              </a:rPr>
              <a:t>files</a:t>
            </a:r>
            <a:r>
              <a:rPr lang="cs-CZ" sz="1400" u="sng" smtClean="0">
                <a:hlinkClick r:id="rId6"/>
              </a:rPr>
              <a:t>&amp;id=86314</a:t>
            </a:r>
            <a:endParaRPr lang="cs-CZ" sz="1400" u="sng" smtClean="0"/>
          </a:p>
          <a:p>
            <a:endParaRPr lang="cs-CZ" sz="1400" dirty="0" smtClean="0"/>
          </a:p>
          <a:p>
            <a:r>
              <a:rPr lang="cs-CZ" sz="1400" u="sng" dirty="0" smtClean="0">
                <a:hlinkClick r:id="rId7"/>
              </a:rPr>
              <a:t>http://cs.wikipedia.org/wiki/Automobil</a:t>
            </a:r>
            <a:endParaRPr lang="cs-CZ" sz="1400" dirty="0" smtClean="0"/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			  </a:t>
            </a: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1687</TotalTime>
  <Words>265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ZÁKLADNÍ POJMY-ROZMĚRY A HMOTNOSTI  AUTOMOBILŮ </vt:lpstr>
      <vt:lpstr>Rozměry strojového spodku automobilu a karoserie</vt:lpstr>
      <vt:lpstr>Rozměry strojového spodku automobilu a karoserie</vt:lpstr>
      <vt:lpstr>Rozměry strojového spodku automobilu a karoserie</vt:lpstr>
      <vt:lpstr>Rozměry strojového spodku automobilu a karoserie</vt:lpstr>
      <vt:lpstr>Ložné rozměry</vt:lpstr>
      <vt:lpstr>Hmotnosti automobilů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132</cp:revision>
  <dcterms:created xsi:type="dcterms:W3CDTF">2010-11-01T23:40:31Z</dcterms:created>
  <dcterms:modified xsi:type="dcterms:W3CDTF">2013-09-02T06:45:24Z</dcterms:modified>
</cp:coreProperties>
</file>