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2" r:id="rId3"/>
    <p:sldId id="274" r:id="rId4"/>
    <p:sldId id="275" r:id="rId5"/>
    <p:sldId id="276" r:id="rId6"/>
    <p:sldId id="277" r:id="rId7"/>
    <p:sldId id="278" r:id="rId8"/>
    <p:sldId id="279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54" y="9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wmf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7.wmf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fontScale="32500" lnSpcReduction="20000"/>
          </a:bodyPr>
          <a:lstStyle/>
          <a:p>
            <a:pPr marL="88900" indent="20638">
              <a:buNone/>
            </a:pPr>
            <a:r>
              <a:rPr lang="cs-CZ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Číslo projektu: CZ.1.07/1.4.00/21.2963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Výukový materiál č.: VY_32_INOVACE_53_Naše smysly</a:t>
            </a:r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Vypracoval: </a:t>
            </a:r>
            <a:r>
              <a:rPr lang="cs-CZ" b="1" i="1" dirty="0" smtClean="0"/>
              <a:t>Bc. Martina Malá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Určeno </a:t>
            </a:r>
            <a:r>
              <a:rPr lang="cs-CZ" dirty="0"/>
              <a:t>pro 7. a 8. </a:t>
            </a:r>
            <a:r>
              <a:rPr lang="cs-CZ"/>
              <a:t>ročník  </a:t>
            </a:r>
            <a:r>
              <a:rPr lang="cs-CZ" i="1" dirty="0" smtClean="0"/>
              <a:t>ZŠ </a:t>
            </a:r>
            <a:r>
              <a:rPr lang="cs-CZ" dirty="0"/>
              <a:t>speciální, vzdělávání žáků s TMR a souběžným postižením více </a:t>
            </a:r>
            <a:r>
              <a:rPr lang="cs-CZ" dirty="0" smtClean="0"/>
              <a:t>vadami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Vzdělávací oblast: Člověk a komunikace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Vzdělávací obor: Rozumová výchova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Tematický okruh: Lidské tělo a péče o něj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Vytvořeno dne: březen 2013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err="1" smtClean="0"/>
              <a:t>Odpilotováno</a:t>
            </a:r>
            <a:r>
              <a:rPr lang="cs-CZ" dirty="0" smtClean="0"/>
              <a:t> ve výuce dne: </a:t>
            </a:r>
            <a:r>
              <a:rPr lang="cs-CZ" dirty="0"/>
              <a:t>5</a:t>
            </a:r>
            <a:r>
              <a:rPr lang="cs-CZ" dirty="0" smtClean="0"/>
              <a:t>. 3. </a:t>
            </a:r>
            <a:r>
              <a:rPr lang="cs-CZ" dirty="0"/>
              <a:t>2</a:t>
            </a:r>
            <a:r>
              <a:rPr lang="cs-CZ" dirty="0" smtClean="0"/>
              <a:t>013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r>
              <a:rPr lang="cs-CZ" sz="3700" dirty="0" smtClean="0"/>
              <a:t>Anotace: Prezentace </a:t>
            </a:r>
            <a:r>
              <a:rPr lang="cs-CZ" sz="3700" dirty="0" err="1" smtClean="0"/>
              <a:t>Powerpoint</a:t>
            </a:r>
            <a:r>
              <a:rPr lang="cs-CZ" sz="3700" dirty="0" smtClean="0"/>
              <a:t> </a:t>
            </a:r>
            <a:r>
              <a:rPr lang="cs-CZ" sz="3700" dirty="0"/>
              <a:t>určená </a:t>
            </a:r>
            <a:r>
              <a:rPr lang="cs-CZ" sz="3700" dirty="0" smtClean="0"/>
              <a:t>žákům </a:t>
            </a:r>
            <a:r>
              <a:rPr lang="cs-CZ" sz="3700" dirty="0"/>
              <a:t>ZŠ speciální, vzdělávání žáků s TMR a souběžným postižením více vadami jako výukový materiál pro rozumovou výchovu. Upevňujeme a rozšiřujeme  poznatky žáků o </a:t>
            </a:r>
            <a:r>
              <a:rPr lang="cs-CZ" sz="3700" dirty="0" smtClean="0"/>
              <a:t>našich smyslech. </a:t>
            </a:r>
            <a:r>
              <a:rPr lang="cs-CZ" sz="3700" dirty="0"/>
              <a:t>Pro individuální výuku používáme počítač s dotykovým monitorem. </a:t>
            </a:r>
            <a:r>
              <a:rPr lang="cs-CZ" sz="3700" dirty="0" smtClean="0"/>
              <a:t>Poslední </a:t>
            </a:r>
            <a:r>
              <a:rPr lang="cs-CZ" sz="3700" dirty="0"/>
              <a:t>snímek je určen k prověření osvojených vědomostí </a:t>
            </a:r>
            <a:r>
              <a:rPr lang="cs-CZ" sz="3700" dirty="0" smtClean="0"/>
              <a:t>žáka – žák spojuje pomocí projekčních nástrojů s dopomocí pedagoga obrázky k sobě patřící. Při skupinových činnostech využíváme vytištěné a </a:t>
            </a:r>
            <a:r>
              <a:rPr lang="cs-CZ" sz="3700" dirty="0" err="1" smtClean="0"/>
              <a:t>zalaminované</a:t>
            </a:r>
            <a:r>
              <a:rPr lang="cs-CZ" sz="3700" dirty="0" smtClean="0"/>
              <a:t> obrázky. Současně rozšiřujeme slovní zásobu, pasivní slovní zásobu žáka – ověřujeme ukazováním na požadovaný obrázek. Text slouží jako průvodní slovo pedagoga.</a:t>
            </a:r>
            <a:endParaRPr lang="cs-CZ" sz="3700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27660"/>
            <a:ext cx="336169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NAŠE SMYSLY</a:t>
            </a:r>
            <a:endParaRPr lang="cs-CZ" sz="4400" b="1" dirty="0"/>
          </a:p>
        </p:txBody>
      </p:sp>
      <p:pic>
        <p:nvPicPr>
          <p:cNvPr id="1026" name="Picture 2" descr="C:\Documents and Settings\TOM\Local Settings\Temporary Internet Files\Content.IE5\T6QM8J7V\MP900448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2776"/>
            <a:ext cx="2627784" cy="1970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TOM\Local Settings\Temporary Internet Files\Content.IE5\RDI55TGE\MP900411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63175"/>
            <a:ext cx="1927076" cy="2889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188" y="3789040"/>
            <a:ext cx="2008543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099" y="736868"/>
            <a:ext cx="1736725" cy="259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72421"/>
            <a:ext cx="2560637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5115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TOM\Local Settings\Temporary Internet Files\Content.IE5\47X5158S\MP900448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3517" y="262436"/>
            <a:ext cx="2555776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404664"/>
            <a:ext cx="35260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    OKO = ZRAK</a:t>
            </a:r>
          </a:p>
          <a:p>
            <a:r>
              <a:rPr lang="cs-CZ" sz="3600" dirty="0" smtClean="0"/>
              <a:t>OKEM SE DÍVÁME</a:t>
            </a:r>
            <a:endParaRPr lang="cs-CZ" sz="3600" dirty="0"/>
          </a:p>
        </p:txBody>
      </p:sp>
      <p:pic>
        <p:nvPicPr>
          <p:cNvPr id="2052" name="Picture 4" descr="C:\Documents and Settings\TOM\Local Settings\Temporary Internet Files\Content.IE5\T6QM8J7V\MC9003825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351708"/>
            <a:ext cx="2206123" cy="2206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TOM\Local Settings\Temporary Internet Files\Content.IE5\47X5158S\MP9003414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1661" y="2420888"/>
            <a:ext cx="1475006" cy="2067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TOM\Local Settings\Temporary Internet Files\Content.IE5\RDI55TGE\MP9004425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686684"/>
            <a:ext cx="2304256" cy="153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TOM\Local Settings\Temporary Internet Files\Content.IE5\T6QM8J7V\MP90040224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71026"/>
            <a:ext cx="2157941" cy="1726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TOM\Local Settings\Temporary Internet Files\Content.IE5\47X5158S\MC9003701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4864" y="4720596"/>
            <a:ext cx="2064429" cy="1877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2916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0227" y="525860"/>
            <a:ext cx="3426259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 </a:t>
            </a:r>
            <a:r>
              <a:rPr lang="cs-CZ" sz="4000" b="1" dirty="0" smtClean="0"/>
              <a:t>UCHO = SLUCH</a:t>
            </a:r>
          </a:p>
          <a:p>
            <a:pPr algn="ctr"/>
            <a:r>
              <a:rPr lang="cs-CZ" sz="3600" dirty="0" smtClean="0"/>
              <a:t>UCHEM SLYŠÍME</a:t>
            </a:r>
            <a:endParaRPr lang="cs-CZ" sz="3600" dirty="0"/>
          </a:p>
        </p:txBody>
      </p:sp>
      <p:pic>
        <p:nvPicPr>
          <p:cNvPr id="2051" name="Picture 3" descr="C:\Documents and Settings\TOM\Local Settings\Temporary Internet Files\Content.IE5\T6QM8J7V\MP9004221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130" y="2300435"/>
            <a:ext cx="1790475" cy="179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TOM\Local Settings\Temporary Internet Files\Content.IE5\RDI55TGE\MP9004090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2666" y="2300434"/>
            <a:ext cx="1790476" cy="1790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TOM\Local Settings\Temporary Internet Files\Content.IE5\GZCMGPFN\MP9004221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155" y="4221088"/>
            <a:ext cx="1664066" cy="2406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TOM\Local Settings\Temporary Internet Files\Content.IE5\T6QM8J7V\MP9004422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0324" y="327866"/>
            <a:ext cx="2462933" cy="1641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011" y="2506734"/>
            <a:ext cx="2118690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3452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138" y="2636912"/>
            <a:ext cx="2527925" cy="2906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7180" y="477094"/>
            <a:ext cx="4203843" cy="2369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   </a:t>
            </a:r>
            <a:r>
              <a:rPr lang="cs-CZ" sz="4000" b="1" dirty="0" smtClean="0"/>
              <a:t>NOS = ČICH</a:t>
            </a:r>
          </a:p>
          <a:p>
            <a:pPr algn="ctr"/>
            <a:r>
              <a:rPr lang="cs-CZ" sz="3600" dirty="0" smtClean="0"/>
              <a:t>NOSEM CÍTÍME, CO</a:t>
            </a:r>
          </a:p>
          <a:p>
            <a:pPr algn="ctr"/>
            <a:r>
              <a:rPr lang="cs-CZ" sz="3600" dirty="0" smtClean="0"/>
              <a:t>VONÍ NEBO ZAPÁCHÁ</a:t>
            </a:r>
          </a:p>
          <a:p>
            <a:pPr algn="ctr"/>
            <a:endParaRPr lang="cs-CZ" sz="3600" dirty="0"/>
          </a:p>
        </p:txBody>
      </p:sp>
      <p:pic>
        <p:nvPicPr>
          <p:cNvPr id="3075" name="Picture 3" descr="C:\Documents and Settings\TOM\Local Settings\Temporary Internet Files\Content.IE5\RDI55TGE\MP9004483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1023" y="3068961"/>
            <a:ext cx="1931740" cy="289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TOM\Local Settings\Temporary Internet Files\Content.IE5\47X5158S\MP9004304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32048"/>
            <a:ext cx="2204864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TOM\Local Settings\Temporary Internet Files\Content.IE5\T6QM8J7V\MC9003572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5845" y="3222455"/>
            <a:ext cx="2009851" cy="2590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7156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4428713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 </a:t>
            </a:r>
            <a:r>
              <a:rPr lang="cs-CZ" sz="4000" b="1" dirty="0" smtClean="0"/>
              <a:t>JAZYK = CHUŤ</a:t>
            </a:r>
          </a:p>
          <a:p>
            <a:pPr algn="ctr"/>
            <a:r>
              <a:rPr lang="cs-CZ" sz="3600" dirty="0" smtClean="0"/>
              <a:t>VÍME, JAK CO CHUTNÁ</a:t>
            </a:r>
          </a:p>
          <a:p>
            <a:endParaRPr lang="cs-CZ" sz="3600" dirty="0"/>
          </a:p>
        </p:txBody>
      </p:sp>
      <p:pic>
        <p:nvPicPr>
          <p:cNvPr id="4100" name="Picture 4" descr="C:\Documents and Settings\TOM\Local Settings\Temporary Internet Files\Content.IE5\RDI55TGE\MP9004483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9488" y="4696654"/>
            <a:ext cx="2384743" cy="1589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TOM\Local Settings\Temporary Internet Files\Content.IE5\T6QM8J7V\MP9004031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70" y="4696654"/>
            <a:ext cx="2376264" cy="1589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TOM\Local Settings\Temporary Internet Files\Content.IE5\GZCMGPFN\MP9004020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231" y="1017098"/>
            <a:ext cx="1987193" cy="2979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TOM\Local Settings\Temporary Internet Files\Content.IE5\GZCMGPFN\MP90040493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696653"/>
            <a:ext cx="2225761" cy="1589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TOM\Local Settings\Temporary Internet Files\Content.IE5\BHRKUN6G\MP90044866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948" y="2076530"/>
            <a:ext cx="2559872" cy="1919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3133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4552" y="280159"/>
            <a:ext cx="1927225" cy="288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271214"/>
            <a:ext cx="5724003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 </a:t>
            </a:r>
            <a:r>
              <a:rPr lang="cs-CZ" sz="4000" b="1" dirty="0" smtClean="0"/>
              <a:t>RUCE = HMAT</a:t>
            </a:r>
          </a:p>
          <a:p>
            <a:pPr algn="ctr"/>
            <a:r>
              <a:rPr lang="cs-CZ" sz="3600" dirty="0" smtClean="0"/>
              <a:t>VÍME, CO JAKÉ JE – STUDENÉ,</a:t>
            </a:r>
          </a:p>
          <a:p>
            <a:pPr algn="ctr"/>
            <a:r>
              <a:rPr lang="cs-CZ" sz="3600" dirty="0" smtClean="0"/>
              <a:t>TEPLÉ, TVRDÉ, MĚKKÉ</a:t>
            </a:r>
            <a:endParaRPr lang="cs-CZ" sz="3600" dirty="0"/>
          </a:p>
        </p:txBody>
      </p:sp>
      <p:pic>
        <p:nvPicPr>
          <p:cNvPr id="6149" name="Picture 5" descr="C:\Documents and Settings\TOM\Local Settings\Temporary Internet Files\Content.IE5\RDI55TGE\MP9004388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743" y="2620788"/>
            <a:ext cx="1920507" cy="152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Documents and Settings\TOM\Local Settings\Temporary Internet Files\Content.IE5\47X5158S\MC9004153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04" y="4532567"/>
            <a:ext cx="2235746" cy="1797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Documents and Settings\TOM\Local Settings\Temporary Internet Files\Content.IE5\T6QM8J7V\MP9004483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663020"/>
            <a:ext cx="1522127" cy="2289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Documents and Settings\TOM\Local Settings\Temporary Internet Files\Content.IE5\RDI55TGE\MP9004483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8872" y="3717032"/>
            <a:ext cx="1512269" cy="2272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3827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188640"/>
            <a:ext cx="45291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SPOJ, CO K SOBĚ PATŘÍ</a:t>
            </a:r>
            <a:endParaRPr lang="cs-CZ" sz="36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269" y="1420481"/>
            <a:ext cx="1334467" cy="20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827" y="1694130"/>
            <a:ext cx="1938941" cy="1453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8395" y="4288239"/>
            <a:ext cx="1343805" cy="2021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7" y="4288239"/>
            <a:ext cx="1396427" cy="2021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77" y="4530566"/>
            <a:ext cx="2305050" cy="1536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C:\Documents and Settings\TOM\Local Settings\Temporary Internet Files\Content.IE5\U8ODQPAQ\MC9000551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0933" y="1123726"/>
            <a:ext cx="1739741" cy="2594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8254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37527"/>
            <a:ext cx="808670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CITACE</a:t>
            </a:r>
          </a:p>
          <a:p>
            <a:r>
              <a:rPr lang="cs-CZ" dirty="0"/>
              <a:t>Ilustrace: www.office.microsoft.com</a:t>
            </a:r>
          </a:p>
          <a:p>
            <a:endParaRPr lang="cs-CZ" dirty="0"/>
          </a:p>
          <a:p>
            <a:r>
              <a:rPr lang="cs-CZ" dirty="0" smtClean="0"/>
              <a:t>Obr. </a:t>
            </a:r>
            <a:r>
              <a:rPr lang="cs-CZ" dirty="0"/>
              <a:t>n</a:t>
            </a:r>
            <a:r>
              <a:rPr lang="cs-CZ" dirty="0" smtClean="0"/>
              <a:t>os: </a:t>
            </a:r>
            <a:r>
              <a:rPr lang="cs-CZ" dirty="0"/>
              <a:t>JEREMIE63. </a:t>
            </a:r>
            <a:r>
              <a:rPr lang="cs-CZ" i="1" dirty="0"/>
              <a:t>commons.wikipedia.org</a:t>
            </a:r>
            <a:r>
              <a:rPr lang="cs-CZ" dirty="0"/>
              <a:t> [online]. [cit. </a:t>
            </a:r>
            <a:r>
              <a:rPr lang="cs-CZ" dirty="0" smtClean="0"/>
              <a:t>1.3.2013</a:t>
            </a:r>
            <a:r>
              <a:rPr lang="cs-CZ" dirty="0"/>
              <a:t>]. </a:t>
            </a:r>
            <a:endParaRPr lang="cs-CZ" dirty="0" smtClean="0"/>
          </a:p>
          <a:p>
            <a:r>
              <a:rPr lang="cs-CZ" dirty="0" smtClean="0"/>
              <a:t>Dostupný </a:t>
            </a:r>
            <a:r>
              <a:rPr lang="cs-CZ" dirty="0"/>
              <a:t>na WWW: http://commons.wikimedia.org/wiki/File:Nez_d%27homme.jpg</a:t>
            </a:r>
          </a:p>
        </p:txBody>
      </p:sp>
    </p:spTree>
    <p:extLst>
      <p:ext uri="{BB962C8B-B14F-4D97-AF65-F5344CB8AC3E}">
        <p14:creationId xmlns:p14="http://schemas.microsoft.com/office/powerpoint/2010/main" val="2308615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655</TotalTime>
  <Words>87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</dc:creator>
  <cp:lastModifiedBy>TOM</cp:lastModifiedBy>
  <cp:revision>73</cp:revision>
  <dcterms:created xsi:type="dcterms:W3CDTF">2012-11-19T12:36:06Z</dcterms:created>
  <dcterms:modified xsi:type="dcterms:W3CDTF">2013-06-24T16:52:49Z</dcterms:modified>
</cp:coreProperties>
</file>