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83" r:id="rId3"/>
    <p:sldId id="277" r:id="rId4"/>
    <p:sldId id="284" r:id="rId5"/>
    <p:sldId id="280" r:id="rId6"/>
    <p:sldId id="281" r:id="rId7"/>
    <p:sldId id="279" r:id="rId8"/>
    <p:sldId id="282" r:id="rId9"/>
    <p:sldId id="285" r:id="rId10"/>
    <p:sldId id="27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CC0000"/>
    <a:srgbClr val="FFFF99"/>
    <a:srgbClr val="99FF66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576" y="2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11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rmAutofit fontScale="25000" lnSpcReduction="20000"/>
          </a:bodyPr>
          <a:lstStyle/>
          <a:p>
            <a:pPr marL="88900" indent="20638">
              <a:buNone/>
            </a:pPr>
            <a:r>
              <a:rPr lang="cs-CZ" sz="4000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sz="4000" dirty="0" smtClean="0"/>
          </a:p>
          <a:p>
            <a:pPr marL="88900" indent="20638">
              <a:buNone/>
            </a:pPr>
            <a:r>
              <a:rPr lang="cs-CZ" sz="4000" dirty="0" smtClean="0"/>
              <a:t>Číslo projektu: CZ.1.07/1.4.00/21.2963</a:t>
            </a:r>
          </a:p>
          <a:p>
            <a:pPr marL="88900" indent="20638">
              <a:buNone/>
            </a:pPr>
            <a:endParaRPr lang="cs-CZ" sz="4000" dirty="0" smtClean="0"/>
          </a:p>
          <a:p>
            <a:pPr marL="88900" indent="20638">
              <a:buNone/>
            </a:pPr>
            <a:r>
              <a:rPr lang="cs-CZ" sz="4000" dirty="0" smtClean="0"/>
              <a:t>Výukový materiál č.: VY_32_INOVACE_56_Co nám zvířata dávají</a:t>
            </a:r>
          </a:p>
          <a:p>
            <a:pPr marL="88900" indent="20638">
              <a:buNone/>
            </a:pPr>
            <a:r>
              <a:rPr lang="cs-CZ" sz="4000" dirty="0" smtClean="0"/>
              <a:t> </a:t>
            </a:r>
          </a:p>
          <a:p>
            <a:pPr marL="88900" indent="20638">
              <a:buNone/>
            </a:pPr>
            <a:r>
              <a:rPr lang="cs-CZ" sz="4000" dirty="0" smtClean="0"/>
              <a:t>Vypracoval: </a:t>
            </a:r>
            <a:r>
              <a:rPr lang="cs-CZ" sz="4000" b="1" i="1" dirty="0" smtClean="0"/>
              <a:t>Bc. Martina Malá</a:t>
            </a:r>
            <a:endParaRPr lang="cs-CZ" sz="4000" dirty="0" smtClean="0"/>
          </a:p>
          <a:p>
            <a:pPr marL="88900" indent="20638">
              <a:buNone/>
            </a:pPr>
            <a:r>
              <a:rPr lang="cs-CZ" sz="4000" dirty="0" smtClean="0"/>
              <a:t> 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4000" dirty="0" smtClean="0"/>
              <a:t>Určeno pro </a:t>
            </a:r>
            <a:r>
              <a:rPr lang="cs-CZ" sz="4000" dirty="0"/>
              <a:t>7. a 8. </a:t>
            </a:r>
            <a:r>
              <a:rPr lang="cs-CZ" sz="4000"/>
              <a:t>ročník  </a:t>
            </a:r>
            <a:r>
              <a:rPr lang="cs-CZ" sz="4000" i="1" smtClean="0"/>
              <a:t>ZŠ</a:t>
            </a:r>
            <a:r>
              <a:rPr lang="cs-CZ" sz="4000" smtClean="0"/>
              <a:t> </a:t>
            </a:r>
            <a:r>
              <a:rPr lang="cs-CZ" sz="4000" dirty="0" smtClean="0"/>
              <a:t>speciální, vzdělávání žáků s TMR a souběžným postižením více vadami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4000" dirty="0" smtClean="0"/>
              <a:t>Vzdělávací oblast: Člověk a komunikace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4000" dirty="0" smtClean="0"/>
              <a:t>Vzdělávací obor: Rozumová výchova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4000" dirty="0" smtClean="0"/>
              <a:t>Tematický okruh: Svět přírody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4000" dirty="0" smtClean="0"/>
              <a:t>Vytvořeno dne: duben 2013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4000" dirty="0" err="1" smtClean="0"/>
              <a:t>Odpilotováno</a:t>
            </a:r>
            <a:r>
              <a:rPr lang="cs-CZ" sz="4000" dirty="0" smtClean="0"/>
              <a:t> ve výuce dne: 15. </a:t>
            </a:r>
            <a:r>
              <a:rPr lang="cs-CZ" sz="4000" dirty="0"/>
              <a:t>4</a:t>
            </a:r>
            <a:r>
              <a:rPr lang="cs-CZ" sz="4000" dirty="0" smtClean="0"/>
              <a:t>. </a:t>
            </a:r>
            <a:r>
              <a:rPr lang="cs-CZ" sz="4000" dirty="0"/>
              <a:t>2</a:t>
            </a:r>
            <a:r>
              <a:rPr lang="cs-CZ" sz="4000" dirty="0" smtClean="0"/>
              <a:t>013</a:t>
            </a:r>
          </a:p>
          <a:p>
            <a:pPr marL="88900" indent="20638">
              <a:lnSpc>
                <a:spcPct val="120000"/>
              </a:lnSpc>
              <a:buNone/>
            </a:pPr>
            <a:endParaRPr lang="cs-CZ" sz="4300" dirty="0" smtClean="0"/>
          </a:p>
          <a:p>
            <a:pPr marL="88900" indent="20638">
              <a:lnSpc>
                <a:spcPct val="170000"/>
              </a:lnSpc>
              <a:buNone/>
            </a:pPr>
            <a:r>
              <a:rPr lang="cs-CZ" sz="4800" dirty="0" smtClean="0"/>
              <a:t>Anotace: Prezentace </a:t>
            </a:r>
            <a:r>
              <a:rPr lang="cs-CZ" sz="4800" dirty="0" err="1" smtClean="0"/>
              <a:t>Powerpoint</a:t>
            </a:r>
            <a:r>
              <a:rPr lang="cs-CZ" sz="4800" dirty="0" smtClean="0"/>
              <a:t> určená </a:t>
            </a:r>
            <a:r>
              <a:rPr lang="cs-CZ" sz="4800" dirty="0"/>
              <a:t>žákům  ZŠ speciální, vzdělávání žáků s TMR a souběžným postižením více vadami jako výukový materiál pro rozumovou výchovu. Seznamujeme žáky </a:t>
            </a:r>
            <a:r>
              <a:rPr lang="cs-CZ" sz="4800" dirty="0" smtClean="0"/>
              <a:t>se základním významem užitkových zvířat  pro člověka. Při skupinové činnosti  používáme </a:t>
            </a:r>
            <a:r>
              <a:rPr lang="cs-CZ" sz="4800" dirty="0"/>
              <a:t>vytištěné a </a:t>
            </a:r>
            <a:r>
              <a:rPr lang="cs-CZ" sz="4800" dirty="0" err="1"/>
              <a:t>zalaminované</a:t>
            </a:r>
            <a:r>
              <a:rPr lang="cs-CZ" sz="4800" dirty="0"/>
              <a:t> obrázky. </a:t>
            </a:r>
            <a:r>
              <a:rPr lang="cs-CZ" sz="4800" dirty="0" smtClean="0"/>
              <a:t>Při individuální práci používáme počítač s dotykovým monitorem. Na posledním snímku žák spojuje pomocí projekčních nástrojů s dopomocí pedagoga k sobě patřící obrázky. Rozvíjíme </a:t>
            </a:r>
            <a:r>
              <a:rPr lang="cs-CZ" sz="4800" dirty="0"/>
              <a:t>slovní zásobu, pasivní slovní zásobu žáka – ověřujeme ukazováním na požadovaný obrázek. Text  slouží jako průvodní slovo pedagoga.</a:t>
            </a:r>
          </a:p>
          <a:p>
            <a:pPr marL="88900" indent="20638">
              <a:lnSpc>
                <a:spcPct val="170000"/>
              </a:lnSpc>
              <a:buNone/>
            </a:pPr>
            <a:endParaRPr lang="cs-CZ" sz="4800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Documents and Settings\TOM\Local Settings\Temporary Internet Files\Content.IE5\KLG43ITF\MP9004424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61537" y="1536174"/>
            <a:ext cx="5020926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CO NÁM</a:t>
            </a:r>
          </a:p>
          <a:p>
            <a:pPr algn="ctr"/>
            <a:r>
              <a:rPr lang="cs-CZ" sz="80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ZVÍŘATA</a:t>
            </a:r>
          </a:p>
          <a:p>
            <a:pPr algn="ctr"/>
            <a:r>
              <a:rPr lang="cs-CZ" sz="80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DÁVAJÍ</a:t>
            </a:r>
            <a:endParaRPr lang="cs-CZ" sz="8000" b="1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7025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TOM\Local Settings\Temporary Internet Files\Content.IE5\BHRKUN6G\MC900287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581" y="234139"/>
            <a:ext cx="3096344" cy="249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TOM\Local Settings\Temporary Internet Files\Content.IE5\U7HCPJBK\MP9003876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581" y="3371354"/>
            <a:ext cx="2272256" cy="1620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TOM\Local Settings\Temporary Internet Files\Content.IE5\U7HCPJBK\MC9001132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328118"/>
            <a:ext cx="2304256" cy="1707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TOM\Local Settings\Temporary Internet Files\Content.IE5\B7UMDAEW\MC9001985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215334"/>
            <a:ext cx="2215081" cy="1932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76056" y="819310"/>
            <a:ext cx="283853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KRÁVA NÁM</a:t>
            </a:r>
          </a:p>
          <a:p>
            <a:pPr algn="ctr"/>
            <a:r>
              <a:rPr lang="cs-CZ" sz="4000" b="1" dirty="0" smtClean="0"/>
              <a:t>DÁVÁ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03051" y="5327630"/>
            <a:ext cx="64849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MLÉKO                      MASO                      KŮŽI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20934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5211" y="3236467"/>
            <a:ext cx="1847850" cy="168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775" y="3334892"/>
            <a:ext cx="2097087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8440" y="3401567"/>
            <a:ext cx="2084387" cy="135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668" y="692696"/>
            <a:ext cx="2273300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10648" y="939993"/>
            <a:ext cx="476297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Z KRAVSKÉHO MLÉKA</a:t>
            </a:r>
          </a:p>
          <a:p>
            <a:pPr algn="ctr"/>
            <a:r>
              <a:rPr lang="cs-CZ" sz="4000" b="1" dirty="0" smtClean="0"/>
              <a:t>SE VYRÁBÍ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72900" y="5255622"/>
            <a:ext cx="64979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MÁSLO                     JOGURTY                 SÝRY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56043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Documents and Settings\TOM\Local Settings\Temporary Internet Files\Content.IE5\BHRKUN6G\MC9000363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582" y="404663"/>
            <a:ext cx="2976329" cy="2246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TOM\Local Settings\Temporary Internet Files\Content.IE5\5Q9CVTO2\MC9002509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582" y="3140968"/>
            <a:ext cx="2040226" cy="2010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TOM\Local Settings\Temporary Internet Files\Content.IE5\BHRKUN6G\MP900177957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6667" y="3429635"/>
            <a:ext cx="2149152" cy="143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TOM\Local Settings\Temporary Internet Files\Content.IE5\B7UMDAEW\MC9001985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251943"/>
            <a:ext cx="2049186" cy="178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71030" y="866271"/>
            <a:ext cx="255127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OVCE NÁM</a:t>
            </a:r>
          </a:p>
          <a:p>
            <a:pPr algn="ctr"/>
            <a:r>
              <a:rPr lang="cs-CZ" sz="4000" b="1" dirty="0" smtClean="0"/>
              <a:t>DÁVÁ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1" y="5206204"/>
            <a:ext cx="758672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VLNU NA                     MASO                    MLÉKO NA</a:t>
            </a:r>
          </a:p>
          <a:p>
            <a:r>
              <a:rPr lang="cs-CZ" sz="2800" b="1" dirty="0" smtClean="0"/>
              <a:t> PLETENÍ                                                      OVČÍ SÝRY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476974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TOM\Local Settings\Temporary Internet Files\Content.IE5\5Q9CVTO2\MC9003244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088" y="275534"/>
            <a:ext cx="3055330" cy="3081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Documents and Settings\TOM\Local Settings\Temporary Internet Files\Content.IE5\B7UMDAEW\MC9001985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1" y="3569834"/>
            <a:ext cx="1971168" cy="1720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TOM\Local Settings\Temporary Internet Files\Content.IE5\LPJXZ9J9\MC9001132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607428"/>
            <a:ext cx="2219954" cy="1644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TOM\Local Settings\Temporary Internet Files\Content.IE5\B7UMDAEW\MP900177957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676253"/>
            <a:ext cx="2260848" cy="150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882783" y="1154543"/>
            <a:ext cx="254678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KOZA NÁM</a:t>
            </a:r>
          </a:p>
          <a:p>
            <a:pPr algn="ctr"/>
            <a:r>
              <a:rPr lang="cs-CZ" sz="4000" b="1" dirty="0" smtClean="0"/>
              <a:t>DÁVÁ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92767" y="5426060"/>
            <a:ext cx="702198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MASO                   KŮŽI                       MLÉKO NA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                                                    KOZÍ SÝRY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991126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TOM\Local Settings\Temporary Internet Files\Content.IE5\5Q9CVTO2\MC9001978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2049"/>
            <a:ext cx="2952328" cy="2812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TOM\Local Settings\Temporary Internet Files\Content.IE5\5Q9CVTO2\MC9002328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6904" y="3712341"/>
            <a:ext cx="3141552" cy="1898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TOM\Local Settings\Temporary Internet Files\Content.IE5\BHRKUN6G\MP90044244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662335"/>
            <a:ext cx="2664296" cy="1998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32040" y="1076714"/>
            <a:ext cx="303640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SLEPICE NÁM</a:t>
            </a:r>
          </a:p>
          <a:p>
            <a:pPr algn="ctr"/>
            <a:r>
              <a:rPr lang="cs-CZ" sz="4000" b="1" dirty="0" smtClean="0"/>
              <a:t>DÁVÁ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09353" y="5800790"/>
            <a:ext cx="53898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VAJÍČKA                                     MASO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84726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TOM\Local Settings\Temporary Internet Files\Content.IE5\GZCMGPFN\MC9003242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3552394"/>
            <a:ext cx="1860659" cy="158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548679"/>
            <a:ext cx="3384376" cy="2267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2685" y="3552394"/>
            <a:ext cx="2135420" cy="1601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C:\Documents and Settings\TOM\Local Settings\Temporary Internet Files\Content.IE5\KL4Z4QXW\MP90040890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610912"/>
            <a:ext cx="2304256" cy="1542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60874" y="1020799"/>
            <a:ext cx="322755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KACHNA NÁM</a:t>
            </a:r>
          </a:p>
          <a:p>
            <a:pPr algn="ctr"/>
            <a:r>
              <a:rPr lang="cs-CZ" sz="4000" b="1" dirty="0" smtClean="0"/>
              <a:t>DÁVÁ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93496" y="5339030"/>
            <a:ext cx="67681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MASO                       PEŘÍ          NA         PEŘINY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328412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3404" y="548680"/>
            <a:ext cx="73556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SPOJ, CO NÁM KTERÉ ZVÍŘE DÁVÁ</a:t>
            </a:r>
            <a:endParaRPr lang="cs-CZ" sz="40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404" y="1556792"/>
            <a:ext cx="1781238" cy="16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Documents and Settings\TOM\Local Settings\Temporary Internet Files\Content.IE5\KLG43ITF\MP9004424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5279" y="4509120"/>
            <a:ext cx="2123728" cy="1592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449" y="1760820"/>
            <a:ext cx="1703511" cy="1288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258" y="4391186"/>
            <a:ext cx="1857530" cy="182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1228" y="1723709"/>
            <a:ext cx="1691829" cy="13623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4554" y="4479491"/>
            <a:ext cx="2273300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0640616"/>
      </p:ext>
    </p:extLst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4403" y="332656"/>
            <a:ext cx="882959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CITACE</a:t>
            </a:r>
          </a:p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Obr. </a:t>
            </a:r>
            <a:r>
              <a:rPr lang="cs-CZ" dirty="0"/>
              <a:t>k</a:t>
            </a:r>
            <a:r>
              <a:rPr lang="cs-CZ" dirty="0" smtClean="0"/>
              <a:t>achna: </a:t>
            </a:r>
            <a:r>
              <a:rPr lang="cs-CZ" dirty="0"/>
              <a:t>AUTOR NEUVEDEN. </a:t>
            </a:r>
            <a:r>
              <a:rPr lang="cs-CZ" i="1" dirty="0"/>
              <a:t>Pixabay.com</a:t>
            </a:r>
            <a:r>
              <a:rPr lang="cs-CZ" dirty="0"/>
              <a:t> [online]. [cit. </a:t>
            </a:r>
            <a:r>
              <a:rPr lang="cs-CZ" dirty="0" smtClean="0"/>
              <a:t>12.4.2013</a:t>
            </a:r>
            <a:r>
              <a:rPr lang="cs-CZ" dirty="0"/>
              <a:t>]. Dostupný na WWW: </a:t>
            </a:r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/>
              <a:t>://pixabay.com/cs/kachna-rybn%C3%ADk-australsk%C3%BD-kachna-67317/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Obr. Pírko: </a:t>
            </a:r>
            <a:r>
              <a:rPr lang="cs-CZ" dirty="0"/>
              <a:t>AUTOR NEUVEDEN. </a:t>
            </a:r>
            <a:r>
              <a:rPr lang="cs-CZ" i="1" dirty="0"/>
              <a:t>Pixabay.com</a:t>
            </a:r>
            <a:r>
              <a:rPr lang="cs-CZ" dirty="0"/>
              <a:t> [online]. [cit. </a:t>
            </a:r>
            <a:r>
              <a:rPr lang="cs-CZ" dirty="0" smtClean="0"/>
              <a:t>12.4.2013</a:t>
            </a:r>
            <a:r>
              <a:rPr lang="cs-CZ" dirty="0"/>
              <a:t>]. Dostupný na </a:t>
            </a:r>
            <a:r>
              <a:rPr lang="cs-CZ" dirty="0" smtClean="0"/>
              <a:t>WWW</a:t>
            </a:r>
            <a:r>
              <a:rPr lang="cs-CZ" dirty="0"/>
              <a:t>: </a:t>
            </a:r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/>
              <a:t>://pixabay.com/cs/swan-p%C3%ADrko-jaro-labu%C5%A5-m%C3%ADrn%C4%9B-16307/</a:t>
            </a:r>
          </a:p>
        </p:txBody>
      </p:sp>
    </p:spTree>
    <p:extLst>
      <p:ext uri="{BB962C8B-B14F-4D97-AF65-F5344CB8AC3E}">
        <p14:creationId xmlns:p14="http://schemas.microsoft.com/office/powerpoint/2010/main" val="512011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495</TotalTime>
  <Words>91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</dc:creator>
  <cp:lastModifiedBy>TOM</cp:lastModifiedBy>
  <cp:revision>61</cp:revision>
  <dcterms:created xsi:type="dcterms:W3CDTF">2012-11-19T12:36:06Z</dcterms:created>
  <dcterms:modified xsi:type="dcterms:W3CDTF">2013-06-24T16:53:58Z</dcterms:modified>
</cp:coreProperties>
</file>