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99FF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32500" lnSpcReduction="20000"/>
          </a:bodyPr>
          <a:lstStyle/>
          <a:p>
            <a:pPr marL="88900" indent="20638">
              <a:buNone/>
            </a:pPr>
            <a:r>
              <a:rPr lang="cs-CZ" sz="31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3100" dirty="0" smtClean="0"/>
          </a:p>
          <a:p>
            <a:pPr marL="88900" indent="20638">
              <a:buNone/>
            </a:pPr>
            <a:r>
              <a:rPr lang="cs-CZ" sz="31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3100" dirty="0" smtClean="0"/>
          </a:p>
          <a:p>
            <a:pPr marL="88900" indent="20638">
              <a:buNone/>
            </a:pPr>
            <a:r>
              <a:rPr lang="cs-CZ" sz="3100" dirty="0" smtClean="0"/>
              <a:t>Výukový materiál č.: VY_32_INOVACE_58_Zvířata žijící v moři</a:t>
            </a:r>
          </a:p>
          <a:p>
            <a:pPr marL="88900" indent="20638">
              <a:buNone/>
            </a:pPr>
            <a:r>
              <a:rPr lang="cs-CZ" sz="3100" dirty="0" smtClean="0"/>
              <a:t> </a:t>
            </a:r>
          </a:p>
          <a:p>
            <a:pPr marL="88900" indent="20638">
              <a:buNone/>
            </a:pPr>
            <a:r>
              <a:rPr lang="cs-CZ" sz="3100" dirty="0" smtClean="0"/>
              <a:t>Vypracoval: </a:t>
            </a:r>
            <a:r>
              <a:rPr lang="cs-CZ" sz="3100" b="1" i="1" dirty="0" smtClean="0"/>
              <a:t>Bc. Martina Malá</a:t>
            </a:r>
            <a:endParaRPr lang="cs-CZ" sz="3100" dirty="0" smtClean="0"/>
          </a:p>
          <a:p>
            <a:pPr marL="88900" indent="20638">
              <a:buNone/>
            </a:pPr>
            <a:r>
              <a:rPr lang="cs-CZ" sz="31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smtClean="0"/>
              <a:t>Určeno </a:t>
            </a:r>
            <a:r>
              <a:rPr lang="cs-CZ" sz="3100" dirty="0" smtClean="0"/>
              <a:t>pro </a:t>
            </a:r>
            <a:r>
              <a:rPr lang="cs-CZ" sz="3100" dirty="0"/>
              <a:t>7. a 8. </a:t>
            </a:r>
            <a:r>
              <a:rPr lang="cs-CZ" sz="3100" smtClean="0"/>
              <a:t>ročník</a:t>
            </a:r>
            <a:r>
              <a:rPr lang="cs-CZ" sz="3100" smtClean="0"/>
              <a:t> </a:t>
            </a:r>
            <a:r>
              <a:rPr lang="cs-CZ" sz="3100" i="1" dirty="0" smtClean="0"/>
              <a:t>ZŠ</a:t>
            </a:r>
            <a:r>
              <a:rPr lang="cs-CZ" sz="3100" dirty="0" smtClean="0"/>
              <a:t> speciální, vzdělávání žáků s TMR a souběžným postižením více vadami 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smtClean="0"/>
              <a:t>Tematický okruh: Svět přírody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smtClean="0"/>
              <a:t>Vytvořeno dne: duben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3100" dirty="0" err="1" smtClean="0"/>
              <a:t>Odpilotováno</a:t>
            </a:r>
            <a:r>
              <a:rPr lang="cs-CZ" sz="3100" dirty="0" smtClean="0"/>
              <a:t> ve výuce dne: 29. 4. </a:t>
            </a:r>
            <a:r>
              <a:rPr lang="cs-CZ" sz="3100" dirty="0"/>
              <a:t>2</a:t>
            </a:r>
            <a:r>
              <a:rPr lang="cs-CZ" sz="3100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3700" dirty="0" smtClean="0"/>
              <a:t>Anotace: Prezentace </a:t>
            </a:r>
            <a:r>
              <a:rPr lang="cs-CZ" sz="3700" dirty="0" err="1" smtClean="0"/>
              <a:t>Powerpoint</a:t>
            </a:r>
            <a:r>
              <a:rPr lang="cs-CZ" sz="3700" dirty="0" smtClean="0"/>
              <a:t> </a:t>
            </a:r>
            <a:r>
              <a:rPr lang="cs-CZ" sz="3700" dirty="0"/>
              <a:t>určená žákům ZŠ speciální,  vzdělávání žáků s TMR a souběžným postižením více vadami jako výukový materiál pro rozumovou výchovu. Seznamujeme žáky s některými zvířaty, která žijí v </a:t>
            </a:r>
            <a:r>
              <a:rPr lang="cs-CZ" sz="3700" dirty="0" smtClean="0"/>
              <a:t>moři. </a:t>
            </a:r>
            <a:r>
              <a:rPr lang="cs-CZ" sz="3700" dirty="0"/>
              <a:t>Pro individuální výuku používáme počítač s dotykovým monitorem. Na snímku </a:t>
            </a:r>
            <a:r>
              <a:rPr lang="cs-CZ" sz="3700" dirty="0" smtClean="0"/>
              <a:t> 7, 8 a 9</a:t>
            </a:r>
            <a:r>
              <a:rPr lang="cs-CZ" sz="3700" dirty="0"/>
              <a:t> </a:t>
            </a:r>
            <a:r>
              <a:rPr lang="cs-CZ" sz="3700" dirty="0" smtClean="0"/>
              <a:t> </a:t>
            </a:r>
            <a:r>
              <a:rPr lang="cs-CZ" sz="3700" dirty="0"/>
              <a:t>žák vybírá požadované zvíře dle pokynů pedagoga </a:t>
            </a:r>
            <a:r>
              <a:rPr lang="cs-CZ" sz="3700" dirty="0" smtClean="0"/>
              <a:t>– po </a:t>
            </a:r>
            <a:r>
              <a:rPr lang="cs-CZ" sz="3700" dirty="0"/>
              <a:t>kliknutí na chybný obrázek se spustí negativní </a:t>
            </a:r>
            <a:r>
              <a:rPr lang="cs-CZ" sz="3700" dirty="0" smtClean="0"/>
              <a:t>zvuk, po </a:t>
            </a:r>
            <a:r>
              <a:rPr lang="cs-CZ" sz="3700" dirty="0"/>
              <a:t>kliknutí na správný obrázek se ozve </a:t>
            </a:r>
            <a:r>
              <a:rPr lang="cs-CZ" sz="3700" dirty="0" smtClean="0"/>
              <a:t>potlesk </a:t>
            </a:r>
            <a:r>
              <a:rPr lang="cs-CZ" sz="3700" dirty="0"/>
              <a:t>a </a:t>
            </a:r>
            <a:r>
              <a:rPr lang="cs-CZ" sz="3700" dirty="0" smtClean="0"/>
              <a:t>chybný obrázek </a:t>
            </a:r>
            <a:r>
              <a:rPr lang="cs-CZ" sz="3700" dirty="0"/>
              <a:t>odlétne. Při skupinové činnosti používáme vytištěné a </a:t>
            </a:r>
            <a:r>
              <a:rPr lang="cs-CZ" sz="3700" dirty="0" err="1"/>
              <a:t>zalaminované</a:t>
            </a:r>
            <a:r>
              <a:rPr lang="cs-CZ" sz="3700" dirty="0"/>
              <a:t> obrázky. Rozvíjíme slovní zásobu, pasivní slovní zásobu </a:t>
            </a:r>
            <a:r>
              <a:rPr lang="cs-CZ" sz="3700" dirty="0" smtClean="0"/>
              <a:t> žáka – </a:t>
            </a:r>
            <a:r>
              <a:rPr lang="cs-CZ" sz="3700" dirty="0"/>
              <a:t>ověřujeme ukazováním na požadovaný obrázek. Text slouží jako průvodní slovo pedagoga</a:t>
            </a:r>
            <a:r>
              <a:rPr lang="cs-CZ" sz="3700" dirty="0" smtClean="0"/>
              <a:t>. Pro doplnění používáme dřevěnou „</a:t>
            </a:r>
            <a:r>
              <a:rPr lang="cs-CZ" sz="3700" dirty="0" err="1" smtClean="0"/>
              <a:t>vkládačku</a:t>
            </a:r>
            <a:r>
              <a:rPr lang="cs-CZ" sz="3700" dirty="0" smtClean="0"/>
              <a:t>“ Moře.</a:t>
            </a:r>
            <a:endParaRPr lang="cs-CZ" sz="3700" dirty="0"/>
          </a:p>
          <a:p>
            <a:pPr marL="88900" indent="20638">
              <a:lnSpc>
                <a:spcPct val="170000"/>
              </a:lnSpc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2440" y="753323"/>
            <a:ext cx="4043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KDO ŽIJE V MOŘI?</a:t>
            </a:r>
          </a:p>
        </p:txBody>
      </p:sp>
      <p:pic>
        <p:nvPicPr>
          <p:cNvPr id="1028" name="Picture 4" descr="C:\Documents and Settings\TOM\Local Settings\Temporary Internet Files\Content.IE5\HLF6F9BR\MP9001825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2160240" cy="323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TOM\Local Settings\Temporary Internet Files\Content.IE5\0983S2Q8\MC900157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0793"/>
            <a:ext cx="2384758" cy="209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TOM\Local Settings\Temporary Internet Files\Content.IE5\NW18V3RI\MP9002276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47511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69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52871" y="620688"/>
            <a:ext cx="33281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 MOŘI ŽIJÍ…</a:t>
            </a:r>
            <a:endParaRPr lang="cs-CZ" sz="4400" b="1" dirty="0"/>
          </a:p>
        </p:txBody>
      </p:sp>
      <p:pic>
        <p:nvPicPr>
          <p:cNvPr id="6147" name="Picture 3" descr="C:\Documents and Settings\TOM\Local Settings\Temporary Internet Files\Content.IE5\0983S2Q8\MP9002625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09" y="191683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TOM\Local Settings\Temporary Internet Files\Content.IE5\0983S2Q8\MC90033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5468"/>
            <a:ext cx="3605514" cy="289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68877" y="4869160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RYBY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8863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HLF6F9BR\MC900332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34410"/>
            <a:ext cx="3528392" cy="30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2193" y="3647916"/>
            <a:ext cx="1515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DELFÍN</a:t>
            </a:r>
            <a:endParaRPr lang="cs-CZ" sz="3600" dirty="0"/>
          </a:p>
        </p:txBody>
      </p:sp>
      <p:pic>
        <p:nvPicPr>
          <p:cNvPr id="2051" name="Picture 3" descr="C:\Documents and Settings\TOM\Local Settings\Temporary Internet Files\Content.IE5\0983S2Q8\MP900423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59535"/>
            <a:ext cx="4005702" cy="266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61546" y="5628959"/>
            <a:ext cx="2682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CHOBOTNICE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9021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OM\Local Settings\Temporary Internet Files\Content.IE5\HLF6F9BR\MC9004380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97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0983S2Q8\MC90043804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37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TOM\Local Settings\Temporary Internet Files\Content.IE5\NW18V3RI\MC90043804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176" y="3092976"/>
            <a:ext cx="3134096" cy="313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9843" y="3036992"/>
            <a:ext cx="20467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HVĚZDICE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06609" y="3094160"/>
            <a:ext cx="3090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MOŘSKÝ KONÍK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42394" y="5580740"/>
            <a:ext cx="3063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MOŘSKÁ ŽELVA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4255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764704"/>
            <a:ext cx="3802327" cy="2178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Documents and Settings\TOM\Local Settings\Temporary Internet Files\Content.IE5\RVJF9W24\MP900431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864" y="3356992"/>
            <a:ext cx="3627086" cy="239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2726967"/>
            <a:ext cx="18485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VELRYBA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55758" y="5877272"/>
            <a:ext cx="1649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ŽRALOK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1387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85673"/>
            <a:ext cx="34275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KDE JE DELFÍN?</a:t>
            </a:r>
            <a:endParaRPr lang="cs-CZ" sz="4000" b="1" dirty="0"/>
          </a:p>
        </p:txBody>
      </p:sp>
      <p:pic>
        <p:nvPicPr>
          <p:cNvPr id="5124" name="Picture 4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13" y="2336799"/>
            <a:ext cx="380365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22463"/>
            <a:ext cx="3530600" cy="301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6227544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81097"/>
            <a:ext cx="47387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KDE JE CHOBOTNICE?</a:t>
            </a:r>
            <a:endParaRPr lang="cs-CZ" sz="4000" b="1" dirty="0"/>
          </a:p>
        </p:txBody>
      </p:sp>
      <p:pic>
        <p:nvPicPr>
          <p:cNvPr id="7170" name="Picture 2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5798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93913"/>
            <a:ext cx="4005263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3371911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36060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KDE JE ŽRALOK?</a:t>
            </a:r>
            <a:endParaRPr lang="cs-CZ" sz="4000" b="1" dirty="0"/>
          </a:p>
        </p:txBody>
      </p:sp>
      <p:pic>
        <p:nvPicPr>
          <p:cNvPr id="8194" name="Picture 2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30437"/>
            <a:ext cx="3627437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>
            <a:hlinkClick r:id="" action="ppaction://noaction">
              <a:snd r:embed="rId4" name="push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52" y="2230438"/>
            <a:ext cx="3540293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6265051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857232"/>
            <a:ext cx="35725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56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60</cp:revision>
  <dcterms:created xsi:type="dcterms:W3CDTF">2012-11-19T12:36:06Z</dcterms:created>
  <dcterms:modified xsi:type="dcterms:W3CDTF">2013-06-24T16:56:40Z</dcterms:modified>
</cp:coreProperties>
</file>