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CC"/>
    <a:srgbClr val="FFCCFF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8" d="100"/>
          <a:sy n="48" d="100"/>
        </p:scale>
        <p:origin x="-1146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jpeg"/><Relationship Id="rId7" Type="http://schemas.openxmlformats.org/officeDocument/2006/relationships/image" Target="../media/image2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5" Type="http://schemas.openxmlformats.org/officeDocument/2006/relationships/image" Target="../media/image24.png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Autofit/>
          </a:bodyPr>
          <a:lstStyle/>
          <a:p>
            <a:pPr marL="88900" indent="20638">
              <a:buNone/>
            </a:pPr>
            <a:r>
              <a:rPr lang="cs-CZ" sz="11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1100" dirty="0" smtClean="0"/>
          </a:p>
          <a:p>
            <a:pPr marL="88900" indent="20638">
              <a:buNone/>
            </a:pPr>
            <a:r>
              <a:rPr lang="cs-CZ" sz="11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1100" dirty="0" smtClean="0"/>
          </a:p>
          <a:p>
            <a:pPr marL="88900" indent="20638">
              <a:buNone/>
            </a:pPr>
            <a:r>
              <a:rPr lang="cs-CZ" sz="1100" dirty="0" smtClean="0"/>
              <a:t>Výukový materiál č.: VY_INOVACE_32_60_Léto</a:t>
            </a:r>
          </a:p>
          <a:p>
            <a:pPr marL="88900" indent="20638">
              <a:buNone/>
            </a:pPr>
            <a:r>
              <a:rPr lang="cs-CZ" sz="1100" dirty="0" smtClean="0"/>
              <a:t> </a:t>
            </a:r>
          </a:p>
          <a:p>
            <a:pPr marL="88900" indent="20638">
              <a:buNone/>
            </a:pPr>
            <a:r>
              <a:rPr lang="cs-CZ" sz="1100" dirty="0" smtClean="0"/>
              <a:t>Vypracoval: </a:t>
            </a:r>
            <a:r>
              <a:rPr lang="cs-CZ" sz="1100" b="1" i="1" dirty="0" smtClean="0"/>
              <a:t>Bc. Martina Malá</a:t>
            </a:r>
            <a:endParaRPr lang="cs-CZ" sz="1100" dirty="0" smtClean="0"/>
          </a:p>
          <a:p>
            <a:pPr marL="88900" indent="20638">
              <a:buNone/>
            </a:pPr>
            <a:r>
              <a:rPr lang="cs-CZ" sz="1100" dirty="0" smtClean="0"/>
              <a:t> </a:t>
            </a:r>
          </a:p>
          <a:p>
            <a:pPr marL="88900" indent="20638">
              <a:buNone/>
            </a:pPr>
            <a:r>
              <a:rPr lang="cs-CZ" sz="1100" dirty="0" smtClean="0"/>
              <a:t>Určeno pro </a:t>
            </a:r>
            <a:r>
              <a:rPr lang="cs-CZ" sz="1100" dirty="0"/>
              <a:t>7. a 8. </a:t>
            </a:r>
            <a:r>
              <a:rPr lang="cs-CZ" sz="1100"/>
              <a:t>ročník  </a:t>
            </a:r>
            <a:r>
              <a:rPr lang="cs-CZ" sz="1100" i="1" smtClean="0"/>
              <a:t>ZŠ</a:t>
            </a:r>
            <a:r>
              <a:rPr lang="cs-CZ" sz="1100" smtClean="0"/>
              <a:t> </a:t>
            </a:r>
            <a:r>
              <a:rPr lang="cs-CZ" sz="1100" dirty="0" smtClean="0"/>
              <a:t>speciální, </a:t>
            </a:r>
            <a:r>
              <a:rPr lang="cs-CZ" sz="1100" dirty="0"/>
              <a:t>, vzdělávání žáků s TMR a souběžným postižením více </a:t>
            </a:r>
            <a:r>
              <a:rPr lang="cs-CZ" sz="1100" dirty="0" smtClean="0"/>
              <a:t>vadami</a:t>
            </a:r>
          </a:p>
          <a:p>
            <a:pPr marL="88900" indent="20638">
              <a:buNone/>
            </a:pPr>
            <a:r>
              <a:rPr lang="cs-CZ" sz="1100" dirty="0" smtClean="0"/>
              <a:t>Vzdělávací oblast: Člověk a komunikace</a:t>
            </a:r>
          </a:p>
          <a:p>
            <a:pPr marL="88900" indent="20638">
              <a:buNone/>
            </a:pPr>
            <a:r>
              <a:rPr lang="cs-CZ" sz="1100" dirty="0" smtClean="0"/>
              <a:t>Vzdělávací obor: Rozumová výchova</a:t>
            </a:r>
          </a:p>
          <a:p>
            <a:pPr marL="88900" indent="20638">
              <a:buNone/>
            </a:pPr>
            <a:r>
              <a:rPr lang="cs-CZ" sz="1100" dirty="0" smtClean="0"/>
              <a:t>Tematický okruh: Roční období a časová orientace</a:t>
            </a:r>
          </a:p>
          <a:p>
            <a:pPr marL="88900" indent="20638">
              <a:buNone/>
            </a:pPr>
            <a:r>
              <a:rPr lang="cs-CZ" sz="1100" dirty="0" smtClean="0"/>
              <a:t>Vytvořeno dne: červen 2013</a:t>
            </a:r>
          </a:p>
          <a:p>
            <a:pPr marL="88900" indent="20638">
              <a:buNone/>
            </a:pPr>
            <a:r>
              <a:rPr lang="cs-CZ" sz="1100" dirty="0" err="1" smtClean="0"/>
              <a:t>Odpilotováno</a:t>
            </a:r>
            <a:r>
              <a:rPr lang="cs-CZ" sz="1100" dirty="0" smtClean="0"/>
              <a:t> ve výuce dne: 17. 6. 2013</a:t>
            </a:r>
          </a:p>
          <a:p>
            <a:pPr marL="88900" indent="20638">
              <a:buNone/>
            </a:pPr>
            <a:endParaRPr lang="cs-CZ" sz="1100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1100" dirty="0" smtClean="0"/>
              <a:t>Anotace: Prezentace </a:t>
            </a:r>
            <a:r>
              <a:rPr lang="cs-CZ" sz="1100" dirty="0" err="1" smtClean="0"/>
              <a:t>Powerpoint</a:t>
            </a:r>
            <a:r>
              <a:rPr lang="cs-CZ" sz="1100" dirty="0" smtClean="0"/>
              <a:t> určená </a:t>
            </a:r>
            <a:r>
              <a:rPr lang="cs-CZ" sz="1100" dirty="0"/>
              <a:t>žákům určena žákům ZŠ speciální, vzdělávání žáků s TMR a souběžným postižením více vadami jako výukový materiál pro rozumovou výchovu. Upevňujeme a rozšiřujeme  poznatky žáků o ročním období </a:t>
            </a:r>
            <a:r>
              <a:rPr lang="cs-CZ" sz="1100" dirty="0" smtClean="0"/>
              <a:t>léto. </a:t>
            </a:r>
            <a:r>
              <a:rPr lang="cs-CZ" sz="1100" dirty="0"/>
              <a:t>Pro individuální výuku používáme počítač s dotykovým </a:t>
            </a:r>
            <a:r>
              <a:rPr lang="cs-CZ" sz="1100" dirty="0" smtClean="0"/>
              <a:t>monitorem. </a:t>
            </a:r>
            <a:r>
              <a:rPr lang="cs-CZ" sz="1100" dirty="0"/>
              <a:t>Poslední snímek je určen k prověření osvojených vědomostí žáka.  Po kliknutí na správný obrázek patřící k </a:t>
            </a:r>
            <a:r>
              <a:rPr lang="cs-CZ" sz="1100" dirty="0" smtClean="0"/>
              <a:t>létu </a:t>
            </a:r>
            <a:r>
              <a:rPr lang="cs-CZ" sz="1100" dirty="0"/>
              <a:t>se ozve potlesk, po kliknutí na chybný obrázek se spustí negativní zvuk a obrázek odlétne. Při skupinové činnosti používáme vytištěné </a:t>
            </a:r>
            <a:r>
              <a:rPr lang="cs-CZ" sz="1100" dirty="0" smtClean="0"/>
              <a:t>a </a:t>
            </a:r>
            <a:r>
              <a:rPr lang="cs-CZ" sz="1100" dirty="0" err="1" smtClean="0"/>
              <a:t>zalaminované</a:t>
            </a:r>
            <a:r>
              <a:rPr lang="cs-CZ" sz="1100" dirty="0" smtClean="0"/>
              <a:t> obrázky</a:t>
            </a:r>
            <a:r>
              <a:rPr lang="cs-CZ" sz="1100" dirty="0"/>
              <a:t>. Rozvíjíme slovní zásobu, pasivní slovní zásobu – ověřujeme ukazováním na požadovaný obrázek. Dle individuálních možností žáka je možné použít obrázky také pro jiné roční období, obrázky rozstříhat a třídit. Text  slouží jako průvodní slovo pedagoga.</a:t>
            </a:r>
          </a:p>
          <a:p>
            <a:pPr marL="88900" indent="20638">
              <a:lnSpc>
                <a:spcPct val="170000"/>
              </a:lnSpc>
              <a:buNone/>
            </a:pPr>
            <a:endParaRPr lang="cs-CZ" sz="11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TOM\Local Settings\Temporary Internet Files\Content.IE5\0983S2Q8\MP9004391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878497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40510"/>
            <a:ext cx="2188840" cy="21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2376264" cy="2259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1913" y="2359025"/>
            <a:ext cx="3938587" cy="213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353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692696"/>
            <a:ext cx="45047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LETNÍ MĚSÍCE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3"/>
            <a:ext cx="44644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ČERVEN</a:t>
            </a:r>
          </a:p>
          <a:p>
            <a:endParaRPr lang="cs-CZ" sz="3600" dirty="0" smtClean="0">
              <a:latin typeface="Comic Sans MS" pitchFamily="66" charset="0"/>
            </a:endParaRPr>
          </a:p>
          <a:p>
            <a:endParaRPr lang="cs-CZ" sz="36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         ČERVENEC</a:t>
            </a:r>
          </a:p>
          <a:p>
            <a:endParaRPr lang="cs-CZ" sz="3600" dirty="0" smtClean="0">
              <a:latin typeface="Comic Sans MS" pitchFamily="66" charset="0"/>
            </a:endParaRPr>
          </a:p>
          <a:p>
            <a:endParaRPr lang="cs-CZ" sz="36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                    SRPEN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4098" name="Picture 2" descr="C:\Documents and Settings\TOM\Local Settings\Temporary Internet Files\Content.IE5\HLF6F9BR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62137"/>
            <a:ext cx="1390800" cy="13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TOM\Local Settings\Temporary Internet Files\Content.IE5\0983S2Q8\MP9004486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743" y="4686298"/>
            <a:ext cx="1136377" cy="1515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TOM\Local Settings\Temporary Internet Files\Content.IE5\RVJF9W24\MP9004089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367" y="3118973"/>
            <a:ext cx="1791525" cy="1195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60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5632" y="548680"/>
            <a:ext cx="44646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LETNÍ POČASÍ</a:t>
            </a:r>
            <a:endParaRPr lang="cs-CZ" sz="4400" b="1" dirty="0">
              <a:latin typeface="Comic Sans MS" pitchFamily="66" charset="0"/>
            </a:endParaRPr>
          </a:p>
        </p:txBody>
      </p:sp>
      <p:pic>
        <p:nvPicPr>
          <p:cNvPr id="5122" name="Picture 2" descr="C:\Documents and Settings\TOM\Local Settings\Temporary Internet Files\Content.IE5\HLF6F9BR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032" y="18448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TOM\Local Settings\Temporary Internet Files\Content.IE5\RVJF9W24\MC9004404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448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21159" y="4637534"/>
            <a:ext cx="24689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SVÍTÍ SLUNCE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JE TEPLO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4588024"/>
            <a:ext cx="2706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BÝVAJÍ BOUŘKY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338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TOM\Local Settings\Temporary Internet Files\Content.IE5\0983S2Q8\MC900197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73" y="1151231"/>
            <a:ext cx="231518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45064" y="332656"/>
            <a:ext cx="48141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Comic Sans MS" pitchFamily="66" charset="0"/>
              </a:rPr>
              <a:t>CO DĚLÁME V LÉTĚ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38834" y="2906857"/>
            <a:ext cx="22124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JEZDÍME NA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DOVOLENOU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6148" name="Picture 4" descr="C:\Documents and Settings\TOM\Local Settings\Temporary Internet Files\Content.IE5\0983S2Q8\MC900440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945" y="1151231"/>
            <a:ext cx="18288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TOM\Local Settings\Temporary Internet Files\Content.IE5\5Q9CVTO2\MC9002974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9081" y="3944036"/>
            <a:ext cx="1591970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TOM\Local Settings\Temporary Internet Files\Content.IE5\KL4Z4QXW\MC9004360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020" y="3907329"/>
            <a:ext cx="17367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39660" y="2928036"/>
            <a:ext cx="3549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CHODÍME SE KOUPAT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9915" y="5748829"/>
            <a:ext cx="3190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JEZDÍME NA KOLE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06674" y="5760034"/>
            <a:ext cx="25074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KOLEČKOVÝCH 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BRUSLÍCH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5760034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A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12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3471" y="404664"/>
            <a:ext cx="42370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LETNÍ OVOCE</a:t>
            </a:r>
            <a:endParaRPr lang="cs-CZ" sz="4400" b="1" dirty="0">
              <a:latin typeface="Comic Sans MS" pitchFamily="66" charset="0"/>
            </a:endParaRPr>
          </a:p>
        </p:txBody>
      </p:sp>
      <p:pic>
        <p:nvPicPr>
          <p:cNvPr id="7170" name="Picture 2" descr="C:\Documents and Settings\TOM\Local Settings\Temporary Internet Files\Content.IE5\5Q9CVTO2\MC9004417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471" y="1124595"/>
            <a:ext cx="1625887" cy="1625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TOM\Local Settings\Temporary Internet Files\Content.IE5\NW18V3RI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744" y="121220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TOM\Local Settings\Temporary Internet Files\Content.IE5\HLF6F9BR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49" y="121220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TOM\Local Settings\Temporary Internet Files\Content.IE5\BHRKUN6G\MC900423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574" y="3638060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TOM\Local Settings\Temporary Internet Files\Content.IE5\HLF6F9BR\MC9001934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19" y="3783310"/>
            <a:ext cx="2335793" cy="1554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Documents and Settings\TOM\Local Settings\Temporary Internet Files\Content.IE5\BHRKUN6G\MC90043690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744" y="370314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03041" y="2959657"/>
            <a:ext cx="8023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TŘEŠNĚ                   MALINA                  JAHODA      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8036" y="5703639"/>
            <a:ext cx="73164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MERUŇKA                 RYBÍZ                  BROSKEV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3582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TOM\Local Settings\Temporary Internet Files\Content.IE5\BHRKUN6G\MC9003981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956253"/>
            <a:ext cx="2440739" cy="280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332656"/>
            <a:ext cx="661912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Comic Sans MS" pitchFamily="66" charset="0"/>
              </a:rPr>
              <a:t>V ČERVNU DOSTÁVÁME</a:t>
            </a:r>
          </a:p>
          <a:p>
            <a:r>
              <a:rPr lang="cs-CZ" sz="3600" b="1" dirty="0" smtClean="0">
                <a:latin typeface="Comic Sans MS" pitchFamily="66" charset="0"/>
              </a:rPr>
              <a:t>VYSVĚDČENÍ</a:t>
            </a:r>
          </a:p>
          <a:p>
            <a:endParaRPr lang="cs-CZ" sz="3600" b="1" dirty="0">
              <a:latin typeface="Comic Sans MS" pitchFamily="66" charset="0"/>
            </a:endParaRPr>
          </a:p>
          <a:p>
            <a:endParaRPr lang="cs-CZ" sz="3600" b="1" dirty="0" smtClean="0">
              <a:latin typeface="Comic Sans MS" pitchFamily="66" charset="0"/>
            </a:endParaRPr>
          </a:p>
          <a:p>
            <a:endParaRPr lang="cs-CZ" sz="3600" b="1" dirty="0">
              <a:latin typeface="Comic Sans MS" pitchFamily="66" charset="0"/>
            </a:endParaRPr>
          </a:p>
          <a:p>
            <a:endParaRPr lang="cs-CZ" sz="3600" b="1" dirty="0" smtClean="0">
              <a:latin typeface="Comic Sans MS" pitchFamily="66" charset="0"/>
            </a:endParaRPr>
          </a:p>
          <a:p>
            <a:endParaRPr lang="cs-CZ" sz="3600" b="1" dirty="0">
              <a:latin typeface="Comic Sans MS" pitchFamily="66" charset="0"/>
            </a:endParaRPr>
          </a:p>
          <a:p>
            <a:r>
              <a:rPr lang="cs-CZ" sz="3600" b="1" dirty="0" smtClean="0">
                <a:latin typeface="Comic Sans MS" pitchFamily="66" charset="0"/>
              </a:rPr>
              <a:t>                        </a:t>
            </a:r>
          </a:p>
          <a:p>
            <a:r>
              <a:rPr lang="cs-CZ" sz="3600" b="1" dirty="0">
                <a:latin typeface="Comic Sans MS" pitchFamily="66" charset="0"/>
              </a:rPr>
              <a:t> </a:t>
            </a:r>
            <a:r>
              <a:rPr lang="cs-CZ" sz="3600" b="1" dirty="0" smtClean="0">
                <a:latin typeface="Comic Sans MS" pitchFamily="66" charset="0"/>
              </a:rPr>
              <a:t>                ZAČÍNAJÍ</a:t>
            </a:r>
          </a:p>
          <a:p>
            <a:r>
              <a:rPr lang="cs-CZ" sz="3600" b="1" dirty="0" smtClean="0">
                <a:latin typeface="Comic Sans MS" pitchFamily="66" charset="0"/>
              </a:rPr>
              <a:t>                 PRÁZDNINY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8197" name="Picture 5" descr="C:\Documents and Settings\TOM\Local Settings\Temporary Internet Files\Content.IE5\0983S2Q8\MP9004280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070" y="3751324"/>
            <a:ext cx="2567801" cy="252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902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4630" y="407682"/>
            <a:ext cx="51347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CO PATŘÍ K LÉTU?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9218" name="Picture 2" descr="C:\Documents and Settings\TOM\Local Settings\Temporary Internet Files\Content.IE5\HLF6F9BR\MC900440286[1].jpg">
            <a:hlinkClick r:id="" action="ppaction://noaction">
              <a:snd r:embed="rId2" name="push.wav"/>
            </a:hlinkClick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548" y="1412776"/>
            <a:ext cx="1980292" cy="1431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>
            <a:hlinkClick r:id="" action="ppaction://noaction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2844244"/>
            <a:ext cx="172819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 descr="C:\Documents and Settings\TOM\Local Settings\Temporary Internet Files\Content.IE5\KL4Z4QXW\MC900089450[1].wmf">
            <a:hlinkClick r:id="" action="ppaction://noaction">
              <a:snd r:embed="rId2" name="push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284" y="4331211"/>
            <a:ext cx="2084142" cy="199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>
            <a:hlinkClick r:id="" action="ppaction://noaction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294" y="4572436"/>
            <a:ext cx="1828800" cy="174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>
            <a:hlinkClick r:id="" action="ppaction://noaction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761" y="1412776"/>
            <a:ext cx="1627187" cy="162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3005893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36254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r>
              <a:rPr lang="cs-CZ" dirty="0"/>
              <a:t> Ilustrace: www.office.microsoft.com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82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76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29</cp:revision>
  <dcterms:created xsi:type="dcterms:W3CDTF">2012-11-19T12:36:06Z</dcterms:created>
  <dcterms:modified xsi:type="dcterms:W3CDTF">2013-06-24T16:57:19Z</dcterms:modified>
</cp:coreProperties>
</file>