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302" r:id="rId4"/>
    <p:sldId id="304" r:id="rId5"/>
    <p:sldId id="305" r:id="rId6"/>
    <p:sldId id="303" r:id="rId7"/>
    <p:sldId id="306" r:id="rId8"/>
    <p:sldId id="307" r:id="rId9"/>
    <p:sldId id="308" r:id="rId10"/>
    <p:sldId id="309" r:id="rId11"/>
    <p:sldId id="272" r:id="rId12"/>
    <p:sldId id="268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112D3-E6CD-4449-AB72-45EB1FB66F37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362D67-9339-4BA7-AED9-B35699AACF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Vincent_van_Gogh_(1853-1890)_-_Wheat_Field_with_Crows_(1890).jpg" TargetMode="External"/><Relationship Id="rId3" Type="http://schemas.openxmlformats.org/officeDocument/2006/relationships/hyperlink" Target="http://commons.wikimedia.org/wiki/File:Vincent_Willem_van_Gogh_107.jpg" TargetMode="External"/><Relationship Id="rId7" Type="http://schemas.openxmlformats.org/officeDocument/2006/relationships/hyperlink" Target="http://commons.wikimedia.org/wiki/File:VanGogh-starry_night.jpg" TargetMode="External"/><Relationship Id="rId2" Type="http://schemas.openxmlformats.org/officeDocument/2006/relationships/hyperlink" Target="http://commons.wikimedia.org/wiki/File:VanGogh-self-portrait-dedicated_to_gaugi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Vincent_Willem_van_Gogh_019.jpg" TargetMode="External"/><Relationship Id="rId5" Type="http://schemas.openxmlformats.org/officeDocument/2006/relationships/hyperlink" Target="http://commons.wikimedia.org/wiki/File:VanGogh-Irises_1.jpg" TargetMode="External"/><Relationship Id="rId10" Type="http://schemas.openxmlformats.org/officeDocument/2006/relationships/hyperlink" Target="http://commons.wikimedia.org/wiki/File:Vincent_Van_Gogh_0011.jpg" TargetMode="External"/><Relationship Id="rId4" Type="http://schemas.openxmlformats.org/officeDocument/2006/relationships/hyperlink" Target="http://commons.wikimedia.org/wiki/File:Vincent_Willem_van_Gogh_128.jpg" TargetMode="External"/><Relationship Id="rId9" Type="http://schemas.openxmlformats.org/officeDocument/2006/relationships/hyperlink" Target="http://commons.wikimedia.org/wiki/File:Van_Gogh_The_Night_Cafe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332656"/>
            <a:ext cx="619268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i="1" dirty="0" smtClean="0">
                <a:solidFill>
                  <a:schemeClr val="tx2"/>
                </a:solidFill>
              </a:rPr>
              <a:t>EXPRESIONISMUS</a:t>
            </a:r>
            <a:endParaRPr lang="cs-CZ" sz="3200" b="1" dirty="0" smtClean="0">
              <a:solidFill>
                <a:schemeClr val="tx2"/>
              </a:solidFill>
            </a:endParaRPr>
          </a:p>
          <a:p>
            <a:pPr lvl="0"/>
            <a:endParaRPr lang="cs-CZ" sz="32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4291908"/>
              </p:ext>
            </p:extLst>
          </p:nvPr>
        </p:nvGraphicFramePr>
        <p:xfrm>
          <a:off x="971600" y="1340772"/>
          <a:ext cx="7272808" cy="4155810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89777"/>
                <a:gridCol w="5183031"/>
              </a:tblGrid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i="1" smtClean="0">
                          <a:latin typeface="Calibri"/>
                          <a:ea typeface="Calibri"/>
                          <a:cs typeface="Times New Roman"/>
                        </a:rPr>
                        <a:t>VY_32_INOVACE_HANA_MERVARTOVA_</a:t>
                      </a:r>
                      <a:r>
                        <a:rPr lang="cs-CZ" sz="1100" i="1" kern="120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EXPRESIONISMUS</a:t>
                      </a:r>
                      <a:r>
                        <a:rPr lang="cs-CZ" sz="1100" i="1" smtClean="0">
                          <a:latin typeface="Calibri"/>
                          <a:ea typeface="Calibri"/>
                          <a:cs typeface="Times New Roman"/>
                        </a:rPr>
                        <a:t>_PREZENTACE_12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Estetická a výtvarná výchova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latin typeface="Calibri"/>
                          <a:ea typeface="Calibri"/>
                          <a:cs typeface="Times New Roman"/>
                        </a:rPr>
                        <a:t>Kosmetické služby 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9535" marR="89535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Periodizace</a:t>
                      </a:r>
                      <a:r>
                        <a:rPr lang="cs-CZ" sz="1100" i="1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 charakteristika vývojových etap výtvarného umění. </a:t>
                      </a:r>
                      <a:r>
                        <a:rPr lang="cs-CZ" sz="1100" i="1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Umění  konce 19. a 1. poloviny 20. století.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+mn-lt"/>
                          <a:ea typeface="Calibri"/>
                          <a:cs typeface="Times New Roman"/>
                        </a:rPr>
                        <a:t>EXPRESIONISMUS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100" i="1" kern="120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Mervartová</a:t>
                      </a:r>
                      <a:r>
                        <a:rPr lang="cs-CZ" sz="1100" i="1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1100" i="1" kern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0335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22.04.2013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998922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PowerPoint 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díly významných tvůrců impresionismu. Vyučující může využít  konkrétní snímky k výkladu látky podle navazujícího </a:t>
                      </a:r>
                      <a:r>
                        <a:rPr lang="cs-CZ" sz="1000" i="1" baseline="0" smtClean="0">
                          <a:solidFill>
                            <a:schemeClr val="tx1"/>
                          </a:solidFill>
                        </a:rPr>
                        <a:t>pracovního listu „Postimpresionismus – pracovní list“  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nebo dle aktuální potřeby např. pro shrnutí výkladu nebo opakování učiva.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3816424"/>
          </a:xfrm>
        </p:spPr>
        <p:txBody>
          <a:bodyPr>
            <a:noAutofit/>
          </a:bodyPr>
          <a:lstStyle/>
          <a:p>
            <a:r>
              <a:rPr lang="cs-CZ" sz="5400" b="1" i="1" u="sng" dirty="0" smtClean="0">
                <a:solidFill>
                  <a:schemeClr val="tx2"/>
                </a:solidFill>
              </a:rPr>
              <a:t>EXPRESIONISMUS</a:t>
            </a:r>
            <a:r>
              <a:rPr lang="cs-CZ" sz="3200" b="1" i="1" u="sng" dirty="0" smtClean="0">
                <a:solidFill>
                  <a:schemeClr val="tx2"/>
                </a:solidFill>
              </a:rPr>
              <a:t/>
            </a:r>
            <a:br>
              <a:rPr lang="cs-CZ" sz="3200" b="1" i="1" u="sng" dirty="0" smtClean="0">
                <a:solidFill>
                  <a:schemeClr val="tx2"/>
                </a:solidFill>
              </a:rPr>
            </a:br>
            <a:r>
              <a:rPr lang="cs-CZ" sz="3200" b="1" dirty="0" smtClean="0">
                <a:solidFill>
                  <a:schemeClr val="tx2"/>
                </a:solidFill>
              </a:rPr>
              <a:t/>
            </a:r>
            <a:br>
              <a:rPr lang="cs-CZ" sz="3200" b="1" dirty="0" smtClean="0">
                <a:solidFill>
                  <a:schemeClr val="tx2"/>
                </a:solidFill>
              </a:rPr>
            </a:br>
            <a:r>
              <a:rPr lang="cs-CZ" sz="3200" b="1" dirty="0" smtClean="0">
                <a:solidFill>
                  <a:schemeClr val="tx2"/>
                </a:solidFill>
              </a:rPr>
              <a:t>= umělecký směr od 80. let 19. století             ( po 2. světové válce se projevil v nefigurativním malířství)</a:t>
            </a:r>
            <a:br>
              <a:rPr lang="cs-CZ" sz="3200" b="1" dirty="0" smtClean="0">
                <a:solidFill>
                  <a:schemeClr val="tx2"/>
                </a:solidFill>
              </a:rPr>
            </a:br>
            <a:r>
              <a:rPr lang="cs-CZ" sz="3200" b="1" dirty="0" smtClean="0">
                <a:solidFill>
                  <a:schemeClr val="tx2"/>
                </a:solidFill>
              </a:rPr>
              <a:t>- zdůrazňuje psychické momenty tvorby</a:t>
            </a:r>
            <a:br>
              <a:rPr lang="cs-CZ" sz="3200" b="1" dirty="0" smtClean="0">
                <a:solidFill>
                  <a:schemeClr val="tx2"/>
                </a:solidFill>
              </a:rPr>
            </a:br>
            <a:r>
              <a:rPr lang="cs-CZ" sz="3200" b="1" dirty="0" smtClean="0">
                <a:solidFill>
                  <a:schemeClr val="tx2"/>
                </a:solidFill>
              </a:rPr>
              <a:t> - umělecké dílo se stává projevem umělcovy duše, která stupňuje výraz i za cenu nadsázky a deformace</a:t>
            </a:r>
            <a:br>
              <a:rPr lang="cs-CZ" sz="3200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> </a:t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endParaRPr lang="cs-CZ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4293096"/>
            <a:ext cx="8712968" cy="1345704"/>
          </a:xfrm>
        </p:spPr>
        <p:txBody>
          <a:bodyPr>
            <a:normAutofit/>
          </a:bodyPr>
          <a:lstStyle/>
          <a:p>
            <a:pPr lvl="0"/>
            <a:r>
              <a:rPr lang="cs-CZ" sz="4400" dirty="0" smtClean="0">
                <a:solidFill>
                  <a:schemeClr val="tx2"/>
                </a:solidFill>
              </a:rPr>
              <a:t> </a:t>
            </a:r>
            <a:endParaRPr lang="cs-CZ" sz="4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i="1" dirty="0" smtClean="0">
                <a:solidFill>
                  <a:schemeClr val="tx2"/>
                </a:solidFill>
              </a:rPr>
              <a:t>Nejvýznamnějším představitelem:</a:t>
            </a:r>
            <a:endParaRPr lang="cs-CZ" sz="3200" b="1" i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b="1" u="sng" dirty="0" smtClean="0">
                <a:solidFill>
                  <a:schemeClr val="tx2"/>
                </a:solidFill>
              </a:rPr>
              <a:t>Vincent van </a:t>
            </a:r>
            <a:r>
              <a:rPr lang="cs-CZ" b="1" u="sng" dirty="0" err="1" smtClean="0">
                <a:solidFill>
                  <a:schemeClr val="tx2"/>
                </a:solidFill>
              </a:rPr>
              <a:t>Gogh</a:t>
            </a:r>
            <a:r>
              <a:rPr lang="cs-CZ" b="1" u="sng" dirty="0" smtClean="0">
                <a:solidFill>
                  <a:schemeClr val="tx2"/>
                </a:solidFill>
              </a:rPr>
              <a:t> (1853-1890) </a:t>
            </a:r>
            <a:r>
              <a:rPr lang="cs-CZ" b="1" i="1" dirty="0" smtClean="0">
                <a:solidFill>
                  <a:schemeClr val="tx2"/>
                </a:solidFill>
              </a:rPr>
              <a:t>/</a:t>
            </a:r>
            <a:r>
              <a:rPr lang="cs-CZ" i="1" dirty="0" err="1" smtClean="0">
                <a:solidFill>
                  <a:schemeClr val="tx2"/>
                </a:solidFill>
              </a:rPr>
              <a:t>vincent</a:t>
            </a:r>
            <a:r>
              <a:rPr lang="cs-CZ" i="1" dirty="0" smtClean="0">
                <a:solidFill>
                  <a:schemeClr val="tx2"/>
                </a:solidFill>
              </a:rPr>
              <a:t> van </a:t>
            </a:r>
            <a:r>
              <a:rPr lang="cs-CZ" i="1" dirty="0" err="1" smtClean="0">
                <a:solidFill>
                  <a:schemeClr val="tx2"/>
                </a:solidFill>
              </a:rPr>
              <a:t>choch</a:t>
            </a:r>
            <a:r>
              <a:rPr lang="cs-CZ" i="1" dirty="0" smtClean="0">
                <a:solidFill>
                  <a:schemeClr val="tx2"/>
                </a:solidFill>
              </a:rPr>
              <a:t>/</a:t>
            </a:r>
            <a:endParaRPr lang="cs-CZ" dirty="0" smtClean="0">
              <a:solidFill>
                <a:schemeClr val="tx2"/>
              </a:solidFill>
            </a:endParaRPr>
          </a:p>
          <a:p>
            <a:pPr lvl="0"/>
            <a:r>
              <a:rPr lang="cs-CZ" dirty="0" smtClean="0">
                <a:solidFill>
                  <a:schemeClr val="tx2"/>
                </a:solidFill>
              </a:rPr>
              <a:t>holandský malíř, projevila se u něj duševní choroba (uřízl si pravé ucho)</a:t>
            </a:r>
          </a:p>
          <a:p>
            <a:pPr lvl="0"/>
            <a:r>
              <a:rPr lang="cs-CZ" dirty="0" smtClean="0">
                <a:solidFill>
                  <a:schemeClr val="tx2"/>
                </a:solidFill>
              </a:rPr>
              <a:t>patří k prvním expresionistům v moderním malířství</a:t>
            </a:r>
          </a:p>
          <a:p>
            <a:pPr lvl="0"/>
            <a:r>
              <a:rPr lang="cs-CZ" dirty="0" smtClean="0">
                <a:solidFill>
                  <a:schemeClr val="tx2"/>
                </a:solidFill>
              </a:rPr>
              <a:t>vytvořil si vlastní styl – žhavé, sálající barvy nanášel prudkými úhozy na plátno</a:t>
            </a:r>
          </a:p>
          <a:p>
            <a:r>
              <a:rPr lang="cs-CZ" b="1" i="1" dirty="0" smtClean="0">
                <a:solidFill>
                  <a:schemeClr val="tx2"/>
                </a:solidFill>
              </a:rPr>
              <a:t>Díla: Slunečnice (1888), Modrý autoportrét (1887),   Obilné pole s havrany (1890)</a:t>
            </a:r>
            <a:endParaRPr lang="cs-CZ" dirty="0" smtClean="0">
              <a:solidFill>
                <a:schemeClr val="tx2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>
                <a:solidFill>
                  <a:schemeClr val="tx2"/>
                </a:solidFill>
              </a:rPr>
              <a:t>Vincent van </a:t>
            </a:r>
            <a:r>
              <a:rPr lang="cs-CZ" sz="3200" b="1" u="sng" dirty="0" err="1" smtClean="0">
                <a:solidFill>
                  <a:schemeClr val="tx2"/>
                </a:solidFill>
              </a:rPr>
              <a:t>Gogh</a:t>
            </a:r>
            <a:r>
              <a:rPr lang="cs-CZ" sz="3200" b="1" u="sng" dirty="0" smtClean="0">
                <a:solidFill>
                  <a:schemeClr val="tx2"/>
                </a:solidFill>
              </a:rPr>
              <a:t/>
            </a:r>
            <a:br>
              <a:rPr lang="cs-CZ" sz="3200" b="1" u="sng" dirty="0" smtClean="0">
                <a:solidFill>
                  <a:schemeClr val="tx2"/>
                </a:solidFill>
              </a:rPr>
            </a:br>
            <a:r>
              <a:rPr lang="cs-CZ" sz="3200" dirty="0" smtClean="0">
                <a:solidFill>
                  <a:schemeClr val="tx2"/>
                </a:solidFill>
              </a:rPr>
              <a:t>Autoportréty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453727"/>
          </a:xfrm>
        </p:spPr>
        <p:txBody>
          <a:bodyPr>
            <a:noAutofit/>
          </a:bodyPr>
          <a:lstStyle/>
          <a:p>
            <a:r>
              <a:rPr lang="cs-CZ" b="0" dirty="0" smtClean="0">
                <a:solidFill>
                  <a:schemeClr val="tx2"/>
                </a:solidFill>
              </a:rPr>
              <a:t>(obr. 1)</a:t>
            </a:r>
          </a:p>
        </p:txBody>
      </p:sp>
      <p:pic>
        <p:nvPicPr>
          <p:cNvPr id="7" name="Zástupný symbol pro obsah 6" descr="1 VanGogh-self-portrait-dedicated_to_gaugi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827584" y="2109640"/>
            <a:ext cx="3336534" cy="4127671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453727"/>
          </a:xfrm>
        </p:spPr>
        <p:txBody>
          <a:bodyPr>
            <a:normAutofit lnSpcReduction="10000"/>
          </a:bodyPr>
          <a:lstStyle/>
          <a:p>
            <a:r>
              <a:rPr lang="cs-CZ" b="0" dirty="0" smtClean="0">
                <a:solidFill>
                  <a:schemeClr val="tx2"/>
                </a:solidFill>
              </a:rPr>
              <a:t>(obr. 2)</a:t>
            </a:r>
            <a:endParaRPr lang="cs-CZ" b="0" dirty="0">
              <a:solidFill>
                <a:schemeClr val="tx2"/>
              </a:solidFill>
            </a:endParaRPr>
          </a:p>
        </p:txBody>
      </p:sp>
      <p:pic>
        <p:nvPicPr>
          <p:cNvPr id="8" name="Zástupný symbol pro obsah 7" descr="2 Vincent_Willem_van_Gogh_107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5053074" y="2174875"/>
            <a:ext cx="3225676" cy="3951288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>
                <a:solidFill>
                  <a:schemeClr val="tx2"/>
                </a:solidFill>
              </a:rPr>
              <a:t>Vincent van </a:t>
            </a:r>
            <a:r>
              <a:rPr lang="cs-CZ" sz="3200" b="1" u="sng" dirty="0" err="1" smtClean="0">
                <a:solidFill>
                  <a:schemeClr val="tx2"/>
                </a:solidFill>
              </a:rPr>
              <a:t>Gogh</a:t>
            </a:r>
            <a:r>
              <a:rPr lang="cs-CZ" sz="3200" b="1" u="sng" dirty="0" smtClean="0">
                <a:solidFill>
                  <a:schemeClr val="tx2"/>
                </a:solidFill>
              </a:rPr>
              <a:t/>
            </a:r>
            <a:br>
              <a:rPr lang="cs-CZ" sz="3200" b="1" u="sng" dirty="0" smtClean="0">
                <a:solidFill>
                  <a:schemeClr val="tx2"/>
                </a:solidFill>
              </a:rPr>
            </a:br>
            <a:r>
              <a:rPr lang="cs-CZ" sz="3200" dirty="0" smtClean="0">
                <a:solidFill>
                  <a:schemeClr val="tx2"/>
                </a:solidFill>
              </a:rPr>
              <a:t>Slunečnice				Kosatce 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2"/>
                </a:solidFill>
              </a:rPr>
              <a:t>(obr. 3)</a:t>
            </a:r>
          </a:p>
        </p:txBody>
      </p:sp>
      <p:pic>
        <p:nvPicPr>
          <p:cNvPr id="7" name="Zástupný symbol pro obsah 6" descr="3 Slunečnice, Vincent_Willem_van_Gogh_128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95536" y="2276872"/>
            <a:ext cx="3159711" cy="3951288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b="0" dirty="0" smtClean="0">
                <a:solidFill>
                  <a:schemeClr val="tx2"/>
                </a:solidFill>
              </a:rPr>
              <a:t>(obr. 4)</a:t>
            </a:r>
          </a:p>
        </p:txBody>
      </p:sp>
      <p:pic>
        <p:nvPicPr>
          <p:cNvPr id="8" name="Zástupný symbol pro obsah 7" descr="4 Kosatce , VanGogh-Irises_1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355976" y="2275064"/>
            <a:ext cx="4536504" cy="3683223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>
                <a:solidFill>
                  <a:schemeClr val="tx2"/>
                </a:solidFill>
              </a:rPr>
              <a:t>Vincent van </a:t>
            </a:r>
            <a:r>
              <a:rPr lang="cs-CZ" sz="3200" b="1" u="sng" dirty="0" err="1" smtClean="0">
                <a:solidFill>
                  <a:schemeClr val="tx2"/>
                </a:solidFill>
              </a:rPr>
              <a:t>Gogh</a:t>
            </a:r>
            <a:r>
              <a:rPr lang="cs-CZ" sz="3200" b="1" u="sng" dirty="0" smtClean="0">
                <a:solidFill>
                  <a:schemeClr val="tx2"/>
                </a:solidFill>
              </a:rPr>
              <a:t> </a:t>
            </a:r>
            <a:r>
              <a:rPr lang="cs-CZ" sz="3200" dirty="0" smtClean="0">
                <a:solidFill>
                  <a:schemeClr val="tx2"/>
                </a:solidFill>
              </a:rPr>
              <a:t> Pole s mákem             </a:t>
            </a:r>
            <a:r>
              <a:rPr lang="cs-CZ" sz="2400" dirty="0" smtClean="0">
                <a:solidFill>
                  <a:schemeClr val="tx2"/>
                </a:solidFill>
              </a:rPr>
              <a:t>(obr. 5)</a:t>
            </a:r>
            <a:r>
              <a:rPr lang="cs-CZ" sz="2400" b="1" u="sng" dirty="0" smtClean="0">
                <a:solidFill>
                  <a:schemeClr val="tx2"/>
                </a:solidFill>
              </a:rPr>
              <a:t/>
            </a:r>
            <a:br>
              <a:rPr lang="cs-CZ" sz="2400" b="1" u="sng" dirty="0" smtClean="0">
                <a:solidFill>
                  <a:schemeClr val="tx2"/>
                </a:solidFill>
              </a:rPr>
            </a:br>
            <a:endParaRPr lang="cs-CZ" sz="2400" b="1" dirty="0">
              <a:solidFill>
                <a:schemeClr val="tx2"/>
              </a:solidFill>
            </a:endParaRPr>
          </a:p>
        </p:txBody>
      </p:sp>
      <p:pic>
        <p:nvPicPr>
          <p:cNvPr id="4" name="Zástupný symbol pro obsah 3" descr="1 VanGogh-self-portrait-dedicated_to_gaugi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15616" y="1052736"/>
            <a:ext cx="6912768" cy="5290380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>
                <a:solidFill>
                  <a:schemeClr val="tx2"/>
                </a:solidFill>
              </a:rPr>
              <a:t>Vincent van </a:t>
            </a:r>
            <a:r>
              <a:rPr lang="cs-CZ" sz="3200" b="1" u="sng" dirty="0" err="1" smtClean="0">
                <a:solidFill>
                  <a:schemeClr val="tx2"/>
                </a:solidFill>
              </a:rPr>
              <a:t>Gogh</a:t>
            </a:r>
            <a:r>
              <a:rPr lang="cs-CZ" sz="3200" b="1" u="sng" dirty="0" smtClean="0">
                <a:solidFill>
                  <a:schemeClr val="tx2"/>
                </a:solidFill>
              </a:rPr>
              <a:t> </a:t>
            </a:r>
            <a:r>
              <a:rPr lang="cs-CZ" sz="3200" dirty="0" smtClean="0">
                <a:solidFill>
                  <a:schemeClr val="tx2"/>
                </a:solidFill>
              </a:rPr>
              <a:t> Hvězdná noc             </a:t>
            </a:r>
            <a:r>
              <a:rPr lang="cs-CZ" sz="2400" dirty="0" smtClean="0">
                <a:solidFill>
                  <a:schemeClr val="tx2"/>
                </a:solidFill>
              </a:rPr>
              <a:t>(obr. 6)</a:t>
            </a:r>
            <a:r>
              <a:rPr lang="cs-CZ" sz="2400" b="1" u="sng" dirty="0" smtClean="0">
                <a:solidFill>
                  <a:schemeClr val="tx2"/>
                </a:solidFill>
              </a:rPr>
              <a:t/>
            </a:r>
            <a:br>
              <a:rPr lang="cs-CZ" sz="2400" b="1" u="sng" dirty="0" smtClean="0">
                <a:solidFill>
                  <a:schemeClr val="tx2"/>
                </a:solidFill>
              </a:rPr>
            </a:br>
            <a:endParaRPr lang="cs-CZ" sz="3200" b="1" dirty="0">
              <a:solidFill>
                <a:schemeClr val="tx2"/>
              </a:solidFill>
            </a:endParaRPr>
          </a:p>
        </p:txBody>
      </p:sp>
      <p:pic>
        <p:nvPicPr>
          <p:cNvPr id="4" name="Zástupný symbol pro obsah 3" descr="6 VanGogh-starry_nigh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75656" y="1556792"/>
            <a:ext cx="6048672" cy="4832495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b="1" u="sng" dirty="0" smtClean="0">
                <a:solidFill>
                  <a:schemeClr val="tx2"/>
                </a:solidFill>
              </a:rPr>
              <a:t>Vincent van </a:t>
            </a:r>
            <a:r>
              <a:rPr lang="cs-CZ" sz="3600" b="1" u="sng" dirty="0" err="1" smtClean="0">
                <a:solidFill>
                  <a:schemeClr val="tx2"/>
                </a:solidFill>
              </a:rPr>
              <a:t>Gogh</a:t>
            </a:r>
            <a:r>
              <a:rPr lang="cs-CZ" sz="3600" dirty="0" smtClean="0">
                <a:solidFill>
                  <a:schemeClr val="tx2"/>
                </a:solidFill>
              </a:rPr>
              <a:t> </a:t>
            </a:r>
            <a:br>
              <a:rPr lang="cs-CZ" sz="3600" dirty="0" smtClean="0">
                <a:solidFill>
                  <a:schemeClr val="tx2"/>
                </a:solidFill>
              </a:rPr>
            </a:br>
            <a:r>
              <a:rPr lang="cs-CZ" sz="3600" dirty="0" smtClean="0">
                <a:solidFill>
                  <a:schemeClr val="tx2"/>
                </a:solidFill>
              </a:rPr>
              <a:t>Pšeničné pole s havrany	                   (obr. 7)</a:t>
            </a:r>
            <a:r>
              <a:rPr lang="cs-CZ" sz="3600" b="1" u="sng" dirty="0" smtClean="0">
                <a:solidFill>
                  <a:schemeClr val="tx2"/>
                </a:solidFill>
              </a:rPr>
              <a:t/>
            </a:r>
            <a:br>
              <a:rPr lang="cs-CZ" sz="3600" b="1" u="sng" dirty="0" smtClean="0">
                <a:solidFill>
                  <a:schemeClr val="tx2"/>
                </a:solidFill>
              </a:rPr>
            </a:br>
            <a:endParaRPr lang="cs-CZ" dirty="0"/>
          </a:p>
        </p:txBody>
      </p:sp>
      <p:pic>
        <p:nvPicPr>
          <p:cNvPr id="4" name="Zástupný symbol pro obsah 3" descr="7 Vincent_van_Gogh_(1853-1890)_-_Wheat_Field_with_Crows_(1890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47520" y="1916832"/>
            <a:ext cx="8156928" cy="3813364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600" b="1" u="sng" dirty="0" smtClean="0">
                <a:solidFill>
                  <a:schemeClr val="tx2"/>
                </a:solidFill>
              </a:rPr>
              <a:t>Vincent van </a:t>
            </a:r>
            <a:r>
              <a:rPr lang="cs-CZ" sz="3600" b="1" u="sng" dirty="0" err="1" smtClean="0">
                <a:solidFill>
                  <a:schemeClr val="tx2"/>
                </a:solidFill>
              </a:rPr>
              <a:t>Gogh</a:t>
            </a:r>
            <a:r>
              <a:rPr lang="cs-CZ" sz="3600" dirty="0" smtClean="0">
                <a:solidFill>
                  <a:schemeClr val="tx2"/>
                </a:solidFill>
              </a:rPr>
              <a:t> </a:t>
            </a:r>
            <a:br>
              <a:rPr lang="cs-CZ" sz="3600" dirty="0" smtClean="0">
                <a:solidFill>
                  <a:schemeClr val="tx2"/>
                </a:solidFill>
              </a:rPr>
            </a:br>
            <a:r>
              <a:rPr lang="cs-CZ" sz="3600" dirty="0" smtClean="0">
                <a:solidFill>
                  <a:schemeClr val="tx2"/>
                </a:solidFill>
              </a:rPr>
              <a:t>Noční kavárna            				 </a:t>
            </a:r>
            <a:r>
              <a:rPr lang="cs-CZ" sz="2700" dirty="0" smtClean="0">
                <a:solidFill>
                  <a:schemeClr val="tx2"/>
                </a:solidFill>
              </a:rPr>
              <a:t>(obr. 8)</a:t>
            </a:r>
            <a:r>
              <a:rPr lang="cs-CZ" sz="2700" b="1" u="sng" dirty="0" smtClean="0">
                <a:solidFill>
                  <a:schemeClr val="tx2"/>
                </a:solidFill>
              </a:rPr>
              <a:t/>
            </a:r>
            <a:br>
              <a:rPr lang="cs-CZ" sz="2700" b="1" u="sng" dirty="0" smtClean="0">
                <a:solidFill>
                  <a:schemeClr val="tx2"/>
                </a:solidFill>
              </a:rPr>
            </a:br>
            <a:endParaRPr lang="cs-CZ" sz="2700" dirty="0"/>
          </a:p>
        </p:txBody>
      </p:sp>
      <p:pic>
        <p:nvPicPr>
          <p:cNvPr id="4" name="Zástupný symbol pro obsah 3" descr="8 Van_Gogh_The_Night_Caf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15616" y="1268760"/>
            <a:ext cx="6709047" cy="5296617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200" b="1" u="sng" dirty="0" smtClean="0">
                <a:solidFill>
                  <a:schemeClr val="tx2"/>
                </a:solidFill>
              </a:rPr>
              <a:t>Vincent van </a:t>
            </a:r>
            <a:r>
              <a:rPr lang="cs-CZ" sz="3200" b="1" u="sng" dirty="0" err="1" smtClean="0">
                <a:solidFill>
                  <a:schemeClr val="tx2"/>
                </a:solidFill>
              </a:rPr>
              <a:t>Gogh</a:t>
            </a:r>
            <a:r>
              <a:rPr lang="cs-CZ" sz="3200" dirty="0" smtClean="0">
                <a:solidFill>
                  <a:schemeClr val="tx2"/>
                </a:solidFill>
              </a:rPr>
              <a:t/>
            </a:r>
            <a:br>
              <a:rPr lang="cs-CZ" sz="3200" dirty="0" smtClean="0">
                <a:solidFill>
                  <a:schemeClr val="tx2"/>
                </a:solidFill>
              </a:rPr>
            </a:br>
            <a:r>
              <a:rPr lang="cs-CZ" sz="3200" dirty="0" smtClean="0">
                <a:solidFill>
                  <a:schemeClr val="tx2"/>
                </a:solidFill>
              </a:rPr>
              <a:t> Pokoj v </a:t>
            </a:r>
            <a:r>
              <a:rPr lang="cs-CZ" sz="3200" dirty="0" err="1" smtClean="0">
                <a:solidFill>
                  <a:schemeClr val="tx2"/>
                </a:solidFill>
              </a:rPr>
              <a:t>Arles</a:t>
            </a:r>
            <a:r>
              <a:rPr lang="cs-CZ" sz="3200" dirty="0" smtClean="0">
                <a:solidFill>
                  <a:schemeClr val="tx2"/>
                </a:solidFill>
              </a:rPr>
              <a:t> 			            </a:t>
            </a:r>
            <a:r>
              <a:rPr lang="cs-CZ" sz="2400" dirty="0" smtClean="0">
                <a:solidFill>
                  <a:schemeClr val="tx2"/>
                </a:solidFill>
              </a:rPr>
              <a:t>(obr. 9)</a:t>
            </a:r>
            <a:r>
              <a:rPr lang="cs-CZ" sz="2400" b="1" u="sng" dirty="0" smtClean="0">
                <a:solidFill>
                  <a:schemeClr val="tx2"/>
                </a:solidFill>
              </a:rPr>
              <a:t/>
            </a:r>
            <a:br>
              <a:rPr lang="cs-CZ" sz="2400" b="1" u="sng" dirty="0" smtClean="0">
                <a:solidFill>
                  <a:schemeClr val="tx2"/>
                </a:solidFill>
              </a:rPr>
            </a:br>
            <a:endParaRPr lang="cs-CZ" sz="3200" dirty="0"/>
          </a:p>
        </p:txBody>
      </p:sp>
      <p:pic>
        <p:nvPicPr>
          <p:cNvPr id="4" name="Zástupný symbol pro obsah 3" descr="9 Pokoj v Arles, Vincent_Van_Gogh_001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03648" y="1484784"/>
            <a:ext cx="6120680" cy="4763175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476672"/>
            <a:ext cx="91440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395536" y="1268760"/>
            <a:ext cx="84249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MRÁZ, Bohumír. </a:t>
            </a:r>
            <a:r>
              <a:rPr lang="cs-CZ" i="1" dirty="0" smtClean="0"/>
              <a:t>Dějiny výtvarné kultury 3)</a:t>
            </a:r>
            <a:r>
              <a:rPr lang="cs-CZ" dirty="0" smtClean="0"/>
              <a:t>. 2.Praha: IDEA SERVIS, konsorcium, 2003, ISBN 80-85970-47-3.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2" y="3105835"/>
            <a:ext cx="7704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b="1" dirty="0" smtClean="0"/>
              <a:t>Pokud není uvedeno jinak, použitý materiál je z vlastních zdrojů autora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74638"/>
            <a:ext cx="6552728" cy="922114"/>
          </a:xfrm>
        </p:spPr>
        <p:txBody>
          <a:bodyPr>
            <a:normAutofit fontScale="90000"/>
          </a:bodyPr>
          <a:lstStyle/>
          <a:p>
            <a:r>
              <a:rPr lang="cs-CZ" sz="3100" b="1" i="1" dirty="0" smtClean="0">
                <a:latin typeface="Times New Roman" pitchFamily="18" charset="0"/>
                <a:cs typeface="Times New Roman" pitchFamily="18" charset="0"/>
              </a:rPr>
              <a:t>Použité obrázky</a:t>
            </a:r>
            <a:r>
              <a:rPr lang="cs-CZ" sz="3200" b="1" i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b="1" i="1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5"/>
            <a:ext cx="8229600" cy="5400601"/>
          </a:xfrm>
        </p:spPr>
        <p:txBody>
          <a:bodyPr>
            <a:normAutofit fontScale="47500" lnSpcReduction="20000"/>
          </a:bodyPr>
          <a:lstStyle/>
          <a:p>
            <a:pPr lvl="0">
              <a:buNone/>
            </a:pPr>
            <a:r>
              <a:rPr lang="cs-CZ" dirty="0" smtClean="0"/>
              <a:t>Obr. 1)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2"/>
              </a:rPr>
              <a:t>http://commons.wikimedia.org/wiki/File:VanGogh-self-portrait-dedicated_to_gaugin.jpg</a:t>
            </a:r>
            <a:r>
              <a:rPr lang="cs-CZ" dirty="0" smtClean="0"/>
              <a:t> </a:t>
            </a:r>
          </a:p>
          <a:p>
            <a:pPr lvl="0">
              <a:buNone/>
            </a:pPr>
            <a:r>
              <a:rPr lang="cs-CZ" dirty="0"/>
              <a:t>Obr. 2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3"/>
              </a:rPr>
              <a:t>http://commons.wikimedia.org/wiki/File:Vincent_Willem_van_Gogh_107.jpg</a:t>
            </a:r>
            <a:r>
              <a:rPr lang="cs-CZ" dirty="0" smtClean="0"/>
              <a:t> </a:t>
            </a:r>
          </a:p>
          <a:p>
            <a:pPr lvl="0">
              <a:buNone/>
            </a:pPr>
            <a:r>
              <a:rPr lang="cs-CZ" dirty="0"/>
              <a:t>Obr. 3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4"/>
              </a:rPr>
              <a:t>http://commons.wikimedia.org/wiki/File:Vincent_Willem_van_Gogh_128.jpg</a:t>
            </a:r>
            <a:r>
              <a:rPr lang="cs-CZ" dirty="0" smtClean="0"/>
              <a:t> </a:t>
            </a:r>
          </a:p>
          <a:p>
            <a:pPr lvl="0">
              <a:buNone/>
            </a:pPr>
            <a:r>
              <a:rPr lang="cs-CZ" dirty="0"/>
              <a:t>Obr. 4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5"/>
              </a:rPr>
              <a:t>http://commons.wikimedia.org/wiki/File:VanGogh-Irises_1.jpg</a:t>
            </a:r>
            <a:r>
              <a:rPr lang="cs-CZ" dirty="0" smtClean="0"/>
              <a:t> </a:t>
            </a:r>
          </a:p>
          <a:p>
            <a:pPr lvl="0">
              <a:buNone/>
            </a:pPr>
            <a:r>
              <a:rPr lang="cs-CZ" dirty="0"/>
              <a:t>Obr. 5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dirty="0" smtClean="0">
                <a:hlinkClick r:id="rId6"/>
              </a:rPr>
              <a:t>http://commons.wikimedia.org/wiki/File:Vincent_Willem_van_Gogh_019.jpg</a:t>
            </a:r>
            <a:endParaRPr lang="cs-CZ" dirty="0" smtClean="0"/>
          </a:p>
          <a:p>
            <a:pPr lvl="0">
              <a:buNone/>
            </a:pPr>
            <a:r>
              <a:rPr lang="cs-CZ" dirty="0"/>
              <a:t>Obr. 6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7"/>
              </a:rPr>
              <a:t>http://commons.wikimedia.org/wiki/File:VanGogh-starry_night.jpg</a:t>
            </a:r>
            <a:r>
              <a:rPr lang="cs-CZ" dirty="0" smtClean="0"/>
              <a:t> </a:t>
            </a:r>
          </a:p>
          <a:p>
            <a:pPr lvl="0">
              <a:buNone/>
            </a:pPr>
            <a:r>
              <a:rPr lang="cs-CZ" dirty="0"/>
              <a:t>Obr. 7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8"/>
              </a:rPr>
              <a:t>http://commons.wikimedia.org/wiki/File:Vincent_van_Gogh_(1853-1890)_-_Wheat_Field_with_Crows_(1890).jpg</a:t>
            </a:r>
            <a:r>
              <a:rPr lang="cs-CZ" dirty="0" smtClean="0"/>
              <a:t> </a:t>
            </a:r>
          </a:p>
          <a:p>
            <a:pPr lvl="0">
              <a:buNone/>
            </a:pPr>
            <a:r>
              <a:rPr lang="cs-CZ" dirty="0"/>
              <a:t>Obr. 8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9"/>
              </a:rPr>
              <a:t>http://commons.wikimedia.org/wiki/File:Van_Gogh_The_Night_Cafe.jpg</a:t>
            </a:r>
            <a:r>
              <a:rPr lang="cs-CZ" dirty="0" smtClean="0"/>
              <a:t> </a:t>
            </a:r>
          </a:p>
          <a:p>
            <a:pPr lvl="0">
              <a:buNone/>
            </a:pPr>
            <a:r>
              <a:rPr lang="cs-CZ" dirty="0"/>
              <a:t>Obr. 9</a:t>
            </a:r>
            <a:r>
              <a:rPr lang="cs-CZ" dirty="0" smtClean="0"/>
              <a:t>) AUTOR NEUVEDEN.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22.4.2013]. Dostupný na WWW: </a:t>
            </a:r>
            <a:r>
              <a:rPr lang="cs-CZ" u="sng" dirty="0" smtClean="0">
                <a:hlinkClick r:id="rId10"/>
              </a:rPr>
              <a:t>http://commons.wikimedia.org/wiki/File:Vincent_Van_Gogh_0011.jpg</a:t>
            </a:r>
            <a:r>
              <a:rPr lang="cs-CZ" dirty="0" smtClean="0"/>
              <a:t> </a:t>
            </a:r>
          </a:p>
          <a:p>
            <a:pPr lvl="0">
              <a:buNone/>
            </a:pPr>
            <a:r>
              <a:rPr lang="cs-CZ" dirty="0" smtClean="0"/>
              <a:t> 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23448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/>
            </a:r>
            <a:br>
              <a:rPr lang="cs-CZ" b="1" dirty="0" smtClean="0">
                <a:solidFill>
                  <a:schemeClr val="tx2"/>
                </a:solidFill>
              </a:rPr>
            </a:br>
            <a:r>
              <a:rPr lang="cs-CZ" b="1" dirty="0" smtClean="0">
                <a:solidFill>
                  <a:schemeClr val="tx2"/>
                </a:solidFill>
              </a:rPr>
              <a:t>DĚKUJI ZA POZORNOST</a:t>
            </a:r>
            <a:br>
              <a:rPr lang="cs-CZ" b="1" dirty="0" smtClean="0">
                <a:solidFill>
                  <a:schemeClr val="tx2"/>
                </a:solidFill>
              </a:rPr>
            </a:b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414</TotalTime>
  <Words>456</Words>
  <Application>Microsoft Office PowerPoint</Application>
  <PresentationFormat>Předvádění na obrazovce (4:3)</PresentationFormat>
  <Paragraphs>58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EXPRESIONISMUS  = umělecký směr od 80. let 19. století             ( po 2. světové válce se projevil v nefigurativním malířství) - zdůrazňuje psychické momenty tvorby  - umělecké dílo se stává projevem umělcovy duše, která stupňuje výraz i za cenu nadsázky a deformace    </vt:lpstr>
      <vt:lpstr>Nejvýznamnějším představitelem:</vt:lpstr>
      <vt:lpstr>Vincent van Gogh Autoportréty</vt:lpstr>
      <vt:lpstr>Vincent van Gogh Slunečnice    Kosatce </vt:lpstr>
      <vt:lpstr>Vincent van Gogh  Pole s mákem             (obr. 5) </vt:lpstr>
      <vt:lpstr>Vincent van Gogh  Hvězdná noc             (obr. 6) </vt:lpstr>
      <vt:lpstr>Vincent van Gogh  Pšeničné pole s havrany                    (obr. 7) </vt:lpstr>
      <vt:lpstr>Vincent van Gogh  Noční kavárna                 (obr. 8) </vt:lpstr>
      <vt:lpstr>Vincent van Gogh  Pokoj v Arles                (obr. 9) </vt:lpstr>
      <vt:lpstr>Prezentace aplikace PowerPoint</vt:lpstr>
      <vt:lpstr>Použité obrázky </vt:lpstr>
      <vt:lpstr>  DĚKUJI ZA POZORNOST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Secese  architektura</dc:title>
  <dc:creator>rodiče</dc:creator>
  <cp:lastModifiedBy>mervartovah</cp:lastModifiedBy>
  <cp:revision>120</cp:revision>
  <dcterms:created xsi:type="dcterms:W3CDTF">2013-04-02T20:21:13Z</dcterms:created>
  <dcterms:modified xsi:type="dcterms:W3CDTF">2013-06-27T06:56:20Z</dcterms:modified>
</cp:coreProperties>
</file>