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74" r:id="rId4"/>
    <p:sldId id="275" r:id="rId5"/>
    <p:sldId id="276" r:id="rId6"/>
    <p:sldId id="277" r:id="rId7"/>
    <p:sldId id="278" r:id="rId8"/>
    <p:sldId id="280" r:id="rId9"/>
    <p:sldId id="281" r:id="rId10"/>
    <p:sldId id="282" r:id="rId11"/>
    <p:sldId id="284" r:id="rId12"/>
    <p:sldId id="272" r:id="rId13"/>
    <p:sldId id="268" r:id="rId14"/>
    <p:sldId id="27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2454" y="-7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laude_Monet-Waterlilies.jpg" TargetMode="External"/><Relationship Id="rId13" Type="http://schemas.openxmlformats.org/officeDocument/2006/relationships/hyperlink" Target="http://commons.wikimedia.org/wiki/File:Auguste_Renoir_(mus%C3%A9e_de_lOrangerie,_Paris)_(8229595656).jpg" TargetMode="External"/><Relationship Id="rId3" Type="http://schemas.openxmlformats.org/officeDocument/2006/relationships/hyperlink" Target="http://commons.wikimedia.org/wiki/File:Claude_Monet_023.jpg" TargetMode="External"/><Relationship Id="rId7" Type="http://schemas.openxmlformats.org/officeDocument/2006/relationships/hyperlink" Target="http://commons.wikimedia.org/wiki/File:Monet_Houses_of_Parliament,_Sunset.jpg" TargetMode="External"/><Relationship Id="rId12" Type="http://schemas.openxmlformats.org/officeDocument/2006/relationships/hyperlink" Target="http://commons.wikimedia.org/wiki/File:Pierre-Auguste_Renoir,_Le_Moulin_de_la_Galette.jpg" TargetMode="External"/><Relationship Id="rId2" Type="http://schemas.openxmlformats.org/officeDocument/2006/relationships/hyperlink" Target="http://commons.wikimedia.org/wiki/File:Claude_Monet,_Impression,_soleil_leva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laude_Monet_-_Houses_of_Parliament,_London.jpg" TargetMode="External"/><Relationship Id="rId11" Type="http://schemas.openxmlformats.org/officeDocument/2006/relationships/hyperlink" Target="http://commons.wikimedia.org/wiki/File:Edouard_Manet_038.jpg" TargetMode="External"/><Relationship Id="rId5" Type="http://schemas.openxmlformats.org/officeDocument/2006/relationships/hyperlink" Target="http://commons.wikimedia.org/wiki/File:Monet_-_Haystacks_in_the_late_summer.jpg" TargetMode="External"/><Relationship Id="rId10" Type="http://schemas.openxmlformats.org/officeDocument/2006/relationships/hyperlink" Target="http://commons.wikimedia.org/wiki/File:Edouard_Manet_024.jpg" TargetMode="External"/><Relationship Id="rId4" Type="http://schemas.openxmlformats.org/officeDocument/2006/relationships/hyperlink" Target="http://commons.wikimedia.org/wiki/File:Claude_Monet_-_Meules,_milieu_du_jour.jpg" TargetMode="External"/><Relationship Id="rId9" Type="http://schemas.openxmlformats.org/officeDocument/2006/relationships/hyperlink" Target="http://commons.wikimedia.org/wiki/File:Water-Lily_Pond_1900_Claude_Monet_Boston_MFA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isley_-_Moret_-_Die_Ufer_des_Loing_-_1885.jpeg" TargetMode="External"/><Relationship Id="rId7" Type="http://schemas.openxmlformats.org/officeDocument/2006/relationships/hyperlink" Target="http://commons.wikimedia.org/wiki/File:Edgar_Germain_Hilaire_Degas_046.jpg" TargetMode="External"/><Relationship Id="rId2" Type="http://schemas.openxmlformats.org/officeDocument/2006/relationships/hyperlink" Target="http://commons.wikimedia.org/wiki/File:Alfred_Sisley_04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dgar_Germain_Hilaire_Degas_079.jpg" TargetMode="External"/><Relationship Id="rId5" Type="http://schemas.openxmlformats.org/officeDocument/2006/relationships/hyperlink" Target="http://commons.wikimedia.org/wiki/File:Camille_Pissarro_009.jpg" TargetMode="External"/><Relationship Id="rId4" Type="http://schemas.openxmlformats.org/officeDocument/2006/relationships/hyperlink" Target="http://commons.wikimedia.org/wiki/File:Camille_Pissarro_Boulevard_Montmartre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332656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IMPRESIONISMUS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3332763"/>
              </p:ext>
            </p:extLst>
          </p:nvPr>
        </p:nvGraphicFramePr>
        <p:xfrm>
          <a:off x="971600" y="1340772"/>
          <a:ext cx="7272808" cy="4456470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89777"/>
                <a:gridCol w="5183031"/>
              </a:tblGrid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1" smtClean="0">
                          <a:latin typeface="Calibri"/>
                          <a:ea typeface="Calibri"/>
                          <a:cs typeface="Times New Roman"/>
                        </a:rPr>
                        <a:t>VY_32_INOVACE_HANA_MERVARTOVA_</a:t>
                      </a:r>
                      <a:r>
                        <a:rPr lang="cs-CZ" sz="1100" i="1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IMPRESIONISMUS</a:t>
                      </a:r>
                      <a:r>
                        <a:rPr lang="cs-CZ" sz="1100" i="1" smtClean="0">
                          <a:latin typeface="Calibri"/>
                          <a:ea typeface="Calibri"/>
                          <a:cs typeface="Times New Roman"/>
                        </a:rPr>
                        <a:t>_PREZENTACE_08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Estetická a výtvarná výchova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Kosmetické služby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Periodizace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charakteristika vývojových etap výtvarného umění. 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Umění  konce 19. a 1. poloviny 20. století.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IMPRESIONISMUS - prezentace</a:t>
                      </a:r>
                    </a:p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21.04.2013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9892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díly významných tvůrců impresionismu. Vyučující může využít  konkrétní snímky k výkladu látky podle navazujícího pracovního listu  „Impresionismus – pracovní list“ nebo dle aktuální potřeby např. pro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691730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IMPRESIONISMUS</a:t>
            </a:r>
            <a:b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2"/>
                </a:solidFill>
              </a:rPr>
              <a:t>= umělecký směr</a:t>
            </a:r>
            <a:br>
              <a:rPr lang="cs-CZ" dirty="0" smtClean="0">
                <a:solidFill>
                  <a:schemeClr val="tx2"/>
                </a:solidFill>
              </a:rPr>
            </a:b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284984"/>
            <a:ext cx="8712968" cy="2353816"/>
          </a:xfrm>
        </p:spPr>
        <p:txBody>
          <a:bodyPr>
            <a:normAutofit/>
          </a:bodyPr>
          <a:lstStyle/>
          <a:p>
            <a:pPr lvl="0"/>
            <a:r>
              <a:rPr lang="cs-CZ" sz="4400" b="1" dirty="0" smtClean="0">
                <a:solidFill>
                  <a:schemeClr val="tx2"/>
                </a:solidFill>
              </a:rPr>
              <a:t>(1869 – 1886)</a:t>
            </a:r>
            <a:endParaRPr lang="cs-CZ" sz="4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b="1" u="sng" dirty="0" err="1" smtClean="0">
                <a:solidFill>
                  <a:schemeClr val="tx2"/>
                </a:solidFill>
              </a:rPr>
              <a:t>Claude</a:t>
            </a:r>
            <a:r>
              <a:rPr lang="cs-CZ" sz="3200" b="1" u="sng" dirty="0" smtClean="0">
                <a:solidFill>
                  <a:schemeClr val="tx2"/>
                </a:solidFill>
              </a:rPr>
              <a:t> Monet </a:t>
            </a:r>
            <a:r>
              <a:rPr lang="cs-CZ" sz="3200" b="1" dirty="0" smtClean="0">
                <a:solidFill>
                  <a:schemeClr val="tx2"/>
                </a:solidFill>
              </a:rPr>
              <a:t/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3200" b="1" dirty="0" smtClean="0">
                <a:solidFill>
                  <a:schemeClr val="tx2"/>
                </a:solidFill>
              </a:rPr>
              <a:t>Imprese 				Dáma se slunečníkem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000" b="0" dirty="0" smtClean="0">
                <a:solidFill>
                  <a:schemeClr val="tx2"/>
                </a:solidFill>
              </a:rPr>
              <a:t>(obr. 1)</a:t>
            </a:r>
            <a:endParaRPr lang="cs-CZ" sz="2000" b="0" dirty="0">
              <a:solidFill>
                <a:schemeClr val="tx2"/>
              </a:solidFill>
            </a:endParaRPr>
          </a:p>
        </p:txBody>
      </p:sp>
      <p:pic>
        <p:nvPicPr>
          <p:cNvPr id="7" name="Zástupný symbol pro obsah 6" descr="Claude_Monet,_Impression,_soleil_levan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755576" y="2348880"/>
            <a:ext cx="3886272" cy="302433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7452320" y="1535113"/>
            <a:ext cx="1234480" cy="639762"/>
          </a:xfrm>
        </p:spPr>
        <p:txBody>
          <a:bodyPr>
            <a:normAutofit/>
          </a:bodyPr>
          <a:lstStyle/>
          <a:p>
            <a:r>
              <a:rPr lang="cs-CZ" sz="2000" b="0" dirty="0" smtClean="0">
                <a:solidFill>
                  <a:schemeClr val="tx2"/>
                </a:solidFill>
              </a:rPr>
              <a:t>(obr. 2)</a:t>
            </a:r>
          </a:p>
        </p:txBody>
      </p:sp>
      <p:pic>
        <p:nvPicPr>
          <p:cNvPr id="8" name="Zástupný symbol pro obsah 7" descr="2 Claude_Monet, Dáma se slunečníkem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364088" y="2348880"/>
            <a:ext cx="2594679" cy="3951288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err="1" smtClean="0">
                <a:solidFill>
                  <a:schemeClr val="tx2"/>
                </a:solidFill>
              </a:rPr>
              <a:t>Claude</a:t>
            </a:r>
            <a:r>
              <a:rPr lang="cs-CZ" sz="3200" b="1" dirty="0" smtClean="0">
                <a:solidFill>
                  <a:schemeClr val="tx2"/>
                </a:solidFill>
              </a:rPr>
              <a:t> Monet </a:t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3200" b="1" dirty="0" smtClean="0">
                <a:solidFill>
                  <a:schemeClr val="tx2"/>
                </a:solidFill>
              </a:rPr>
              <a:t>Kupky sena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000" b="0" dirty="0" smtClean="0">
                <a:solidFill>
                  <a:schemeClr val="tx2"/>
                </a:solidFill>
              </a:rPr>
              <a:t>(obr. 3)</a:t>
            </a:r>
          </a:p>
        </p:txBody>
      </p:sp>
      <p:pic>
        <p:nvPicPr>
          <p:cNvPr id="7" name="Zástupný symbol pro obsah 6" descr="3 Claude_Monet_-Kupky sen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51520" y="2708920"/>
            <a:ext cx="4040188" cy="261265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2000" b="0" dirty="0" smtClean="0">
                <a:solidFill>
                  <a:schemeClr val="tx2"/>
                </a:solidFill>
              </a:rPr>
              <a:t>(obr. 4)</a:t>
            </a:r>
          </a:p>
        </p:txBody>
      </p:sp>
      <p:pic>
        <p:nvPicPr>
          <p:cNvPr id="8" name="Zástupný symbol pro obsah 7" descr="4 Monet_Kupky sena -in_the_late_summer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572000" y="2708920"/>
            <a:ext cx="4449274" cy="2736304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err="1" smtClean="0">
                <a:solidFill>
                  <a:schemeClr val="tx2"/>
                </a:solidFill>
              </a:rPr>
              <a:t>Claude</a:t>
            </a:r>
            <a:r>
              <a:rPr lang="cs-CZ" sz="3200" b="1" dirty="0" smtClean="0">
                <a:solidFill>
                  <a:schemeClr val="tx2"/>
                </a:solidFill>
              </a:rPr>
              <a:t> Monet</a:t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3200" b="1" dirty="0" smtClean="0">
                <a:solidFill>
                  <a:schemeClr val="tx2"/>
                </a:solidFill>
              </a:rPr>
              <a:t>Budova Parlamentu v Londýně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5)</a:t>
            </a:r>
          </a:p>
        </p:txBody>
      </p:sp>
      <p:pic>
        <p:nvPicPr>
          <p:cNvPr id="7" name="Zástupný symbol pro obsah 6" descr="5 Claude_Monet_-_Houses_of_Parliament,_Londo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2404435"/>
            <a:ext cx="4040188" cy="349216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6)</a:t>
            </a:r>
          </a:p>
        </p:txBody>
      </p:sp>
      <p:pic>
        <p:nvPicPr>
          <p:cNvPr id="8" name="Zástupný symbol pro obsah 7" descr="6 Monet_Houses_of_Parliament,_Sunset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45025" y="2366071"/>
            <a:ext cx="4041775" cy="3568896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err="1" smtClean="0">
                <a:solidFill>
                  <a:schemeClr val="tx2"/>
                </a:solidFill>
              </a:rPr>
              <a:t>Claude</a:t>
            </a:r>
            <a:r>
              <a:rPr lang="cs-CZ" sz="3200" b="1" dirty="0" smtClean="0">
                <a:solidFill>
                  <a:schemeClr val="tx2"/>
                </a:solidFill>
              </a:rPr>
              <a:t> Monet </a:t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3200" b="1" dirty="0" smtClean="0">
                <a:solidFill>
                  <a:schemeClr val="tx2"/>
                </a:solidFill>
              </a:rPr>
              <a:t>Japonský most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7)</a:t>
            </a:r>
          </a:p>
        </p:txBody>
      </p:sp>
      <p:pic>
        <p:nvPicPr>
          <p:cNvPr id="7" name="Zástupný symbol pro obsah 6" descr="7 Claude_Monet-Waterlili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7544" y="2276872"/>
            <a:ext cx="3916131" cy="3845641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8)</a:t>
            </a:r>
          </a:p>
        </p:txBody>
      </p:sp>
      <p:pic>
        <p:nvPicPr>
          <p:cNvPr id="8" name="Zástupný symbol pro obsah 7" descr="8 Claude_Monet_Water-Lily_Pond_1900_Boston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716016" y="2276872"/>
            <a:ext cx="4041775" cy="3867727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err="1" smtClean="0">
                <a:solidFill>
                  <a:schemeClr val="tx2"/>
                </a:solidFill>
              </a:rPr>
              <a:t>Edouard</a:t>
            </a:r>
            <a:r>
              <a:rPr lang="cs-CZ" sz="3200" b="1" u="sng" dirty="0" smtClean="0">
                <a:solidFill>
                  <a:schemeClr val="tx2"/>
                </a:solidFill>
              </a:rPr>
              <a:t> Manet</a:t>
            </a:r>
            <a:r>
              <a:rPr lang="cs-CZ" sz="3200" b="1" dirty="0" smtClean="0">
                <a:solidFill>
                  <a:schemeClr val="tx2"/>
                </a:solidFill>
              </a:rPr>
              <a:t/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3200" b="1" dirty="0" smtClean="0">
                <a:solidFill>
                  <a:schemeClr val="tx2"/>
                </a:solidFill>
              </a:rPr>
              <a:t>Snídaně v trávě			Olympia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9)</a:t>
            </a:r>
          </a:p>
        </p:txBody>
      </p:sp>
      <p:pic>
        <p:nvPicPr>
          <p:cNvPr id="7" name="Zástupný symbol pro obsah 6" descr="9 Edouard Manet, Snídaně v trávě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51520" y="2492896"/>
            <a:ext cx="4040188" cy="3152292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10)</a:t>
            </a:r>
          </a:p>
        </p:txBody>
      </p:sp>
      <p:pic>
        <p:nvPicPr>
          <p:cNvPr id="8" name="Zástupný symbol pro obsah 7" descr="10 Edouard Manet, Olympia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44008" y="2492896"/>
            <a:ext cx="4175447" cy="28654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Auguste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Renoir</a:t>
            </a:r>
            <a:r>
              <a:rPr lang="cs-CZ" sz="3200" b="1" dirty="0" smtClean="0">
                <a:solidFill>
                  <a:schemeClr val="tx2"/>
                </a:solidFill>
              </a:rPr>
              <a:t/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3200" b="1" dirty="0" err="1" smtClean="0">
                <a:solidFill>
                  <a:schemeClr val="tx2"/>
                </a:solidFill>
              </a:rPr>
              <a:t>Le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err="1" smtClean="0">
                <a:solidFill>
                  <a:schemeClr val="tx2"/>
                </a:solidFill>
              </a:rPr>
              <a:t>Moulin</a:t>
            </a:r>
            <a:r>
              <a:rPr lang="cs-CZ" sz="3200" b="1" dirty="0" smtClean="0">
                <a:solidFill>
                  <a:schemeClr val="tx2"/>
                </a:solidFill>
              </a:rPr>
              <a:t> de la </a:t>
            </a:r>
            <a:r>
              <a:rPr lang="cs-CZ" sz="3200" b="1" dirty="0" err="1" smtClean="0">
                <a:solidFill>
                  <a:schemeClr val="tx2"/>
                </a:solidFill>
              </a:rPr>
              <a:t>Galette</a:t>
            </a:r>
            <a:r>
              <a:rPr lang="cs-CZ" sz="3200" b="1" dirty="0" smtClean="0">
                <a:solidFill>
                  <a:schemeClr val="tx2"/>
                </a:solidFill>
              </a:rPr>
              <a:t>	    Koupání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11)</a:t>
            </a:r>
          </a:p>
        </p:txBody>
      </p:sp>
      <p:pic>
        <p:nvPicPr>
          <p:cNvPr id="7" name="Zástupný symbol pro obsah 6" descr="11 Pierre-Auguste_Renoir,_Le_Moulin_de_la_Galett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79512" y="2276872"/>
            <a:ext cx="4542787" cy="338437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292080" y="1535113"/>
            <a:ext cx="3394720" cy="639762"/>
          </a:xfrm>
        </p:spPr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12)</a:t>
            </a:r>
          </a:p>
        </p:txBody>
      </p:sp>
      <p:pic>
        <p:nvPicPr>
          <p:cNvPr id="8" name="Zástupný symbol pro obsah 7" descr="12 AUGUST , Koupání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220072" y="2276872"/>
            <a:ext cx="2952328" cy="3571366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Alfred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Sisley</a:t>
            </a:r>
            <a:r>
              <a:rPr lang="cs-CZ" sz="3200" b="1" u="sng" dirty="0" smtClean="0">
                <a:solidFill>
                  <a:schemeClr val="tx2"/>
                </a:solidFill>
              </a:rPr>
              <a:t/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b="1" dirty="0" smtClean="0">
                <a:solidFill>
                  <a:schemeClr val="tx2"/>
                </a:solidFill>
              </a:rPr>
              <a:t>Krajiny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13)</a:t>
            </a:r>
          </a:p>
        </p:txBody>
      </p:sp>
      <p:pic>
        <p:nvPicPr>
          <p:cNvPr id="7" name="Zástupný symbol pro obsah 6" descr="13 Alfred_Sisle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79512" y="2564904"/>
            <a:ext cx="4040188" cy="3033933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14)</a:t>
            </a:r>
          </a:p>
        </p:txBody>
      </p:sp>
      <p:pic>
        <p:nvPicPr>
          <p:cNvPr id="8" name="Zástupný symbol pro obsah 7" descr="14 Sisley_-_Moret_-_Die_Ufer_des_Loing_-_1885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716016" y="2564904"/>
            <a:ext cx="4235766" cy="288032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err="1" smtClean="0">
                <a:solidFill>
                  <a:schemeClr val="tx2"/>
                </a:solidFill>
              </a:rPr>
              <a:t>Camille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Pissarro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/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3200" b="1" dirty="0" err="1" smtClean="0">
                <a:solidFill>
                  <a:schemeClr val="tx2"/>
                </a:solidFill>
              </a:rPr>
              <a:t>Boulevard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err="1" smtClean="0">
                <a:solidFill>
                  <a:schemeClr val="tx2"/>
                </a:solidFill>
              </a:rPr>
              <a:t>Montmartre</a:t>
            </a:r>
            <a:r>
              <a:rPr lang="cs-CZ" sz="3200" b="1" dirty="0" smtClean="0">
                <a:solidFill>
                  <a:schemeClr val="tx2"/>
                </a:solidFill>
              </a:rPr>
              <a:t> v roce 1897 a 1898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15)</a:t>
            </a:r>
          </a:p>
        </p:txBody>
      </p:sp>
      <p:pic>
        <p:nvPicPr>
          <p:cNvPr id="7" name="Zástupný symbol pro obsah 6" descr="15 Camille_Pissarro_Boulevard_Montmartr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87534" y="2626519"/>
            <a:ext cx="3779520" cy="30480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16)</a:t>
            </a:r>
          </a:p>
        </p:txBody>
      </p:sp>
      <p:pic>
        <p:nvPicPr>
          <p:cNvPr id="8" name="Zástupný symbol pro obsah 7" descr="16 Camille_Pissarro_009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788024" y="2594258"/>
            <a:ext cx="3700834" cy="3066990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Edgar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Degas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, Tanečnice v růžové mezi kulisami</a:t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3200" b="1" dirty="0" smtClean="0">
                <a:solidFill>
                  <a:schemeClr val="tx2"/>
                </a:solidFill>
              </a:rPr>
              <a:t>		      Po koupeli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381719"/>
          </a:xfrm>
        </p:spPr>
        <p:txBody>
          <a:bodyPr>
            <a:normAutofit fontScale="92500" lnSpcReduction="20000"/>
          </a:bodyPr>
          <a:lstStyle/>
          <a:p>
            <a:r>
              <a:rPr lang="cs-CZ" b="0" dirty="0" smtClean="0">
                <a:solidFill>
                  <a:schemeClr val="tx2"/>
                </a:solidFill>
              </a:rPr>
              <a:t>(obr. 17)</a:t>
            </a:r>
          </a:p>
        </p:txBody>
      </p:sp>
      <p:pic>
        <p:nvPicPr>
          <p:cNvPr id="7" name="Zástupný symbol pro obsah 6" descr="17 Edgar_Germain_Hilaire_Degas_079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23528" y="2090186"/>
            <a:ext cx="4176464" cy="351455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76056" y="1535113"/>
            <a:ext cx="3610744" cy="381719"/>
          </a:xfrm>
        </p:spPr>
        <p:txBody>
          <a:bodyPr>
            <a:normAutofit fontScale="92500" lnSpcReduction="20000"/>
          </a:bodyPr>
          <a:lstStyle/>
          <a:p>
            <a:r>
              <a:rPr lang="cs-CZ" b="0" dirty="0" smtClean="0">
                <a:solidFill>
                  <a:schemeClr val="tx2"/>
                </a:solidFill>
              </a:rPr>
              <a:t>(obr. 18)</a:t>
            </a:r>
          </a:p>
        </p:txBody>
      </p:sp>
      <p:pic>
        <p:nvPicPr>
          <p:cNvPr id="8" name="Zástupný symbol pro obsah 7" descr="18 Edgar_Germain_Hilaire_Degas_046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076056" y="2060847"/>
            <a:ext cx="3240360" cy="4217389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476672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MRÁZ, Bohumír. </a:t>
            </a:r>
            <a:r>
              <a:rPr lang="cs-CZ" i="1" dirty="0" smtClean="0"/>
              <a:t>Dějiny výtvarné kultury 3)</a:t>
            </a:r>
            <a:r>
              <a:rPr lang="cs-CZ" dirty="0" smtClean="0"/>
              <a:t>. 2.Praha: IDEA SERVIS, konsorcium, 2003, ISBN 80-85970-47-3.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3105835"/>
            <a:ext cx="7488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dirty="0" smtClean="0"/>
              <a:t>Pokud není uvedeno jinak, použitý materiál je z vlastních zdrojů autora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6552728" cy="778098"/>
          </a:xfrm>
        </p:spPr>
        <p:txBody>
          <a:bodyPr>
            <a:normAutofit fontScale="90000"/>
          </a:bodyPr>
          <a:lstStyle/>
          <a:p>
            <a:r>
              <a:rPr lang="cs-CZ" sz="31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5688632"/>
          </a:xfrm>
        </p:spPr>
        <p:txBody>
          <a:bodyPr>
            <a:normAutofit fontScale="25000" lnSpcReduction="20000"/>
          </a:bodyPr>
          <a:lstStyle/>
          <a:p>
            <a:pPr lvl="0">
              <a:buNone/>
            </a:pPr>
            <a:r>
              <a:rPr lang="cs-CZ" sz="6000" dirty="0" smtClean="0"/>
              <a:t>Obr. 1) AUTOR NEUVEDEN. </a:t>
            </a:r>
            <a:r>
              <a:rPr lang="cs-CZ" sz="6000" i="1" dirty="0" err="1" smtClean="0"/>
              <a:t>commons.wikimedia.org</a:t>
            </a:r>
            <a:r>
              <a:rPr lang="cs-CZ" sz="6000" dirty="0" smtClean="0"/>
              <a:t> [online]. [cit. 20.4.2013]. Dostupný na WWW: </a:t>
            </a:r>
            <a:r>
              <a:rPr lang="cs-CZ" sz="6000" u="sng" dirty="0" smtClean="0">
                <a:hlinkClick r:id="rId2"/>
              </a:rPr>
              <a:t>http://commons.wikimedia.org/wiki/File:Claude_Monet,_Impression,_soleil_levant.jpg</a:t>
            </a:r>
            <a:r>
              <a:rPr lang="cs-CZ" sz="6000" dirty="0" smtClean="0"/>
              <a:t>  </a:t>
            </a:r>
          </a:p>
          <a:p>
            <a:pPr lvl="0">
              <a:buNone/>
            </a:pPr>
            <a:r>
              <a:rPr lang="cs-CZ" sz="6000" dirty="0"/>
              <a:t>Obr. 2)AUTOR </a:t>
            </a:r>
            <a:r>
              <a:rPr lang="cs-CZ" sz="6000" dirty="0" smtClean="0"/>
              <a:t>NEUVEDEN. </a:t>
            </a:r>
            <a:r>
              <a:rPr lang="cs-CZ" sz="6000" i="1" dirty="0" err="1" smtClean="0"/>
              <a:t>commons.wikimedia.org</a:t>
            </a:r>
            <a:r>
              <a:rPr lang="cs-CZ" sz="6000" dirty="0" smtClean="0"/>
              <a:t> [online]. [cit. 20.4.2013]. Dostupný na WWW: </a:t>
            </a:r>
            <a:r>
              <a:rPr lang="cs-CZ" sz="6000" u="sng" dirty="0" smtClean="0">
                <a:hlinkClick r:id="rId3"/>
              </a:rPr>
              <a:t>http://commons.wikimedia.org/wiki/File:Claude_Monet_023.jpg</a:t>
            </a:r>
            <a:r>
              <a:rPr lang="cs-CZ" sz="6000" dirty="0" smtClean="0"/>
              <a:t>  </a:t>
            </a:r>
          </a:p>
          <a:p>
            <a:pPr lvl="0">
              <a:buNone/>
            </a:pPr>
            <a:r>
              <a:rPr lang="cs-CZ" sz="6000" dirty="0"/>
              <a:t>Obr. 3</a:t>
            </a:r>
            <a:r>
              <a:rPr lang="cs-CZ" sz="6000" dirty="0" smtClean="0"/>
              <a:t>) AUTOR NEUVEDEN. </a:t>
            </a:r>
            <a:r>
              <a:rPr lang="cs-CZ" sz="6000" i="1" dirty="0" err="1" smtClean="0"/>
              <a:t>commons.wikimedia.org</a:t>
            </a:r>
            <a:r>
              <a:rPr lang="cs-CZ" sz="6000" dirty="0" smtClean="0"/>
              <a:t> [online]. [cit. 21.4.2013]. Dostupný na WWW: </a:t>
            </a:r>
            <a:r>
              <a:rPr lang="cs-CZ" sz="6000" u="sng" dirty="0" smtClean="0">
                <a:hlinkClick r:id="rId4"/>
              </a:rPr>
              <a:t>http://commons.wikimedia.org/wiki/File:Claude_Monet_-_Meules,_milieu_du_jour.jpg</a:t>
            </a:r>
            <a:r>
              <a:rPr lang="cs-CZ" sz="6000" dirty="0" smtClean="0"/>
              <a:t>  </a:t>
            </a:r>
          </a:p>
          <a:p>
            <a:pPr lvl="0">
              <a:buNone/>
            </a:pPr>
            <a:r>
              <a:rPr lang="cs-CZ" sz="6000" dirty="0"/>
              <a:t>Obr. 4)AUTOR </a:t>
            </a:r>
            <a:r>
              <a:rPr lang="cs-CZ" sz="6000" dirty="0" smtClean="0"/>
              <a:t>NEUVEDEN. </a:t>
            </a:r>
            <a:r>
              <a:rPr lang="cs-CZ" sz="6000" i="1" dirty="0" err="1" smtClean="0"/>
              <a:t>commons.wikimedia.org</a:t>
            </a:r>
            <a:r>
              <a:rPr lang="cs-CZ" sz="6000" dirty="0" smtClean="0"/>
              <a:t> [online]. [cit. 21.4.2013]. Dostupný na WWW: </a:t>
            </a:r>
            <a:r>
              <a:rPr lang="cs-CZ" sz="6000" u="sng" dirty="0" smtClean="0">
                <a:hlinkClick r:id="rId5"/>
              </a:rPr>
              <a:t>http://commons.wikimedia.org/wiki/File:Monet_-_Haystacks_in_the_late_summer.jpg</a:t>
            </a:r>
            <a:r>
              <a:rPr lang="cs-CZ" sz="6000" dirty="0" smtClean="0"/>
              <a:t>  </a:t>
            </a:r>
          </a:p>
          <a:p>
            <a:pPr lvl="0">
              <a:buNone/>
            </a:pPr>
            <a:r>
              <a:rPr lang="cs-CZ" sz="6000" dirty="0"/>
              <a:t>Obr. 5</a:t>
            </a:r>
            <a:r>
              <a:rPr lang="cs-CZ" sz="6000" dirty="0" smtClean="0"/>
              <a:t>)  AUTOR NEUVEDEN. </a:t>
            </a:r>
            <a:r>
              <a:rPr lang="cs-CZ" sz="6000" i="1" dirty="0" err="1" smtClean="0"/>
              <a:t>commons.wikimedia.org</a:t>
            </a:r>
            <a:r>
              <a:rPr lang="cs-CZ" sz="6000" dirty="0" smtClean="0"/>
              <a:t> [online]. [cit. 21.4.2013]. Dostupný na WWW: </a:t>
            </a:r>
            <a:r>
              <a:rPr lang="cs-CZ" sz="6000" u="sng" dirty="0" smtClean="0">
                <a:hlinkClick r:id="rId6"/>
              </a:rPr>
              <a:t>http://commons.wikimedia.org/wiki/File:Claude_Monet_-_Houses_of_Parliament,_London.jpg</a:t>
            </a:r>
            <a:r>
              <a:rPr lang="cs-CZ" sz="6000" dirty="0" smtClean="0"/>
              <a:t> </a:t>
            </a:r>
          </a:p>
          <a:p>
            <a:pPr lvl="0">
              <a:buNone/>
            </a:pPr>
            <a:r>
              <a:rPr lang="cs-CZ" sz="6000" dirty="0"/>
              <a:t>Obr. 6)AUTOR </a:t>
            </a:r>
            <a:r>
              <a:rPr lang="cs-CZ" sz="6000" dirty="0" smtClean="0"/>
              <a:t>NEUVEDEN. </a:t>
            </a:r>
            <a:r>
              <a:rPr lang="cs-CZ" sz="6000" i="1" dirty="0" err="1" smtClean="0"/>
              <a:t>commons.wikimedia.org</a:t>
            </a:r>
            <a:r>
              <a:rPr lang="cs-CZ" sz="6000" dirty="0" smtClean="0"/>
              <a:t> [online]. [cit. 21.4.2013]. Dostupný na WWW: </a:t>
            </a:r>
            <a:r>
              <a:rPr lang="cs-CZ" sz="6000" u="sng" dirty="0" smtClean="0">
                <a:hlinkClick r:id="rId7"/>
              </a:rPr>
              <a:t>http://commons.wikimedia.org/wiki/File:Monet_Houses_of_Parliament,_Sunset.jpg</a:t>
            </a:r>
            <a:r>
              <a:rPr lang="cs-CZ" sz="6000" dirty="0" smtClean="0"/>
              <a:t>  </a:t>
            </a:r>
          </a:p>
          <a:p>
            <a:pPr lvl="0">
              <a:buNone/>
            </a:pPr>
            <a:r>
              <a:rPr lang="cs-CZ" sz="6000" dirty="0"/>
              <a:t>Obr. 7</a:t>
            </a:r>
            <a:r>
              <a:rPr lang="cs-CZ" sz="6000" dirty="0" smtClean="0"/>
              <a:t>) AUTOR NEUVEDEN. </a:t>
            </a:r>
            <a:r>
              <a:rPr lang="cs-CZ" sz="6000" i="1" dirty="0" err="1" smtClean="0"/>
              <a:t>commons.wikimedia.org</a:t>
            </a:r>
            <a:r>
              <a:rPr lang="cs-CZ" sz="6000" dirty="0" smtClean="0"/>
              <a:t> [online]. [cit. 21.4.2013]. Dostupný na WWW: </a:t>
            </a:r>
            <a:r>
              <a:rPr lang="cs-CZ" sz="6000" u="sng" dirty="0" smtClean="0">
                <a:hlinkClick r:id="rId8"/>
              </a:rPr>
              <a:t>http://commons.wikimedia.org/wiki/File:Claude_Monet-Waterlilies.jpg</a:t>
            </a:r>
            <a:r>
              <a:rPr lang="cs-CZ" sz="6000" dirty="0" smtClean="0"/>
              <a:t>  </a:t>
            </a:r>
          </a:p>
          <a:p>
            <a:pPr lvl="0">
              <a:buNone/>
            </a:pPr>
            <a:r>
              <a:rPr lang="cs-CZ" sz="6000" dirty="0" smtClean="0"/>
              <a:t>Obr</a:t>
            </a:r>
            <a:r>
              <a:rPr lang="cs-CZ" sz="6000" dirty="0"/>
              <a:t>. </a:t>
            </a:r>
            <a:r>
              <a:rPr lang="cs-CZ" sz="6000" dirty="0" smtClean="0"/>
              <a:t>8) AUTOR NEUVEDEN. </a:t>
            </a:r>
            <a:r>
              <a:rPr lang="cs-CZ" sz="6000" dirty="0" err="1" smtClean="0"/>
              <a:t>commons.wikimedia.org</a:t>
            </a:r>
            <a:r>
              <a:rPr lang="cs-CZ" sz="6000" dirty="0" smtClean="0"/>
              <a:t> [online]. [cit. 21.4.2013]. Dostupný na WWW: </a:t>
            </a:r>
            <a:r>
              <a:rPr lang="cs-CZ" sz="6000" dirty="0" smtClean="0">
                <a:hlinkClick r:id="rId9"/>
              </a:rPr>
              <a:t>http://commons.wikimedia.org/wiki/File:Water-Lily_Pond_1900_Claude_Monet_Boston_MFA.jpg</a:t>
            </a:r>
            <a:r>
              <a:rPr lang="cs-CZ" sz="6000" dirty="0" smtClean="0"/>
              <a:t>  </a:t>
            </a:r>
          </a:p>
          <a:p>
            <a:pPr lvl="0">
              <a:buNone/>
            </a:pPr>
            <a:r>
              <a:rPr lang="cs-CZ" sz="6000" dirty="0"/>
              <a:t>Obr. 9</a:t>
            </a:r>
            <a:r>
              <a:rPr lang="cs-CZ" sz="6000" dirty="0" smtClean="0"/>
              <a:t>) AUTOR NEUVEDEN. </a:t>
            </a:r>
            <a:r>
              <a:rPr lang="cs-CZ" sz="6000" dirty="0" err="1" smtClean="0"/>
              <a:t>commons.wikimedia.org</a:t>
            </a:r>
            <a:r>
              <a:rPr lang="cs-CZ" sz="6000" dirty="0" smtClean="0"/>
              <a:t> [online]. [cit. 21.4.2013]. Dostupný na WWW: </a:t>
            </a:r>
            <a:r>
              <a:rPr lang="cs-CZ" sz="6000" dirty="0" smtClean="0">
                <a:hlinkClick r:id="rId10"/>
              </a:rPr>
              <a:t>http://commons.wikimedia.org/wiki/File:Edouard_Manet_024.jpg</a:t>
            </a:r>
            <a:r>
              <a:rPr lang="cs-CZ" sz="6000" dirty="0" smtClean="0"/>
              <a:t>  </a:t>
            </a:r>
          </a:p>
          <a:p>
            <a:pPr lvl="0">
              <a:buNone/>
            </a:pPr>
            <a:r>
              <a:rPr lang="cs-CZ" sz="6000" dirty="0"/>
              <a:t>Obr. 10</a:t>
            </a:r>
            <a:r>
              <a:rPr lang="cs-CZ" sz="6000" dirty="0" smtClean="0"/>
              <a:t>) AUTOR NEUVEDEN. </a:t>
            </a:r>
            <a:r>
              <a:rPr lang="cs-CZ" sz="6000" dirty="0" err="1" smtClean="0"/>
              <a:t>commons.wikimedia.org</a:t>
            </a:r>
            <a:r>
              <a:rPr lang="cs-CZ" sz="6000" dirty="0" smtClean="0"/>
              <a:t> [online]. [cit. 21.4.2013]. Dostupný na WWW: </a:t>
            </a:r>
            <a:r>
              <a:rPr lang="cs-CZ" sz="6000" dirty="0" smtClean="0">
                <a:hlinkClick r:id="rId11"/>
              </a:rPr>
              <a:t>http://commons.wikimedia.org/wiki/File:Edouard_Manet_038.jpg</a:t>
            </a:r>
            <a:r>
              <a:rPr lang="cs-CZ" sz="6000" dirty="0" smtClean="0"/>
              <a:t> </a:t>
            </a:r>
          </a:p>
          <a:p>
            <a:pPr lvl="0">
              <a:buNone/>
            </a:pPr>
            <a:r>
              <a:rPr lang="cs-CZ" sz="6000" dirty="0"/>
              <a:t>Obr. 11</a:t>
            </a:r>
            <a:r>
              <a:rPr lang="cs-CZ" sz="6000" dirty="0" smtClean="0"/>
              <a:t>) AUTOR NEUVEDEN. </a:t>
            </a:r>
            <a:r>
              <a:rPr lang="cs-CZ" sz="6000" dirty="0" err="1" smtClean="0"/>
              <a:t>commons.wikimedia.org</a:t>
            </a:r>
            <a:r>
              <a:rPr lang="cs-CZ" sz="6000" dirty="0" smtClean="0"/>
              <a:t> [online]. [cit. 21.4.2013]. Dostupný na WWW: </a:t>
            </a:r>
            <a:r>
              <a:rPr lang="cs-CZ" sz="6000" dirty="0" smtClean="0">
                <a:hlinkClick r:id="rId12"/>
              </a:rPr>
              <a:t>http://commons.wikimedia.org/wiki/File:Pierre-Auguste_Renoir,_Le_Moulin_de_la_Galette.jpg</a:t>
            </a:r>
            <a:r>
              <a:rPr lang="cs-CZ" sz="6000" dirty="0" smtClean="0"/>
              <a:t> </a:t>
            </a:r>
          </a:p>
          <a:p>
            <a:pPr lvl="0">
              <a:buNone/>
            </a:pPr>
            <a:r>
              <a:rPr lang="cs-CZ" sz="6000" dirty="0"/>
              <a:t>Obr. 12</a:t>
            </a:r>
            <a:r>
              <a:rPr lang="cs-CZ" sz="6000" dirty="0" smtClean="0"/>
              <a:t>) DALBERA. </a:t>
            </a:r>
            <a:r>
              <a:rPr lang="cs-CZ" sz="6000" dirty="0" err="1" smtClean="0"/>
              <a:t>commons.wikimedia.org</a:t>
            </a:r>
            <a:r>
              <a:rPr lang="cs-CZ" sz="6000" dirty="0" smtClean="0"/>
              <a:t> [online]. [cit. 21.4.2013]. Dostupný na WWW: </a:t>
            </a:r>
            <a:r>
              <a:rPr lang="cs-CZ" sz="6000" dirty="0" smtClean="0">
                <a:hlinkClick r:id="rId13"/>
              </a:rPr>
              <a:t>http://commons.wikimedia.org/wiki/File:Auguste_Renoir_(mus%C3%A9e_de_lOrangerie,_Paris)_(8229595656).jpg</a:t>
            </a:r>
            <a:r>
              <a:rPr lang="cs-CZ" sz="6000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47500" lnSpcReduction="20000"/>
          </a:bodyPr>
          <a:lstStyle/>
          <a:p>
            <a:pPr lvl="0">
              <a:buNone/>
            </a:pPr>
            <a:r>
              <a:rPr lang="cs-CZ" dirty="0"/>
              <a:t>Obr. 13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21.4.2013]. Dostupný na WWW: </a:t>
            </a:r>
            <a:r>
              <a:rPr lang="cs-CZ" u="sng" dirty="0" smtClean="0">
                <a:hlinkClick r:id="rId2"/>
              </a:rPr>
              <a:t>http://commons.wikimedia.org/wiki/File:Alfred_Sisley_047.jpg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Obr. 14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21.4.2013]. Dostupný na WWW: </a:t>
            </a:r>
            <a:r>
              <a:rPr lang="cs-CZ" u="sng" dirty="0" smtClean="0">
                <a:hlinkClick r:id="rId3"/>
              </a:rPr>
              <a:t>http://commons.wikimedia.org/wiki/File:Sisley_-_Moret_-_Die_Ufer_des_Loing_-_1885.jpeg</a:t>
            </a:r>
            <a:r>
              <a:rPr lang="cs-CZ" dirty="0" smtClean="0"/>
              <a:t>  </a:t>
            </a:r>
          </a:p>
          <a:p>
            <a:pPr lvl="0">
              <a:buNone/>
            </a:pPr>
            <a:r>
              <a:rPr lang="cs-CZ" dirty="0"/>
              <a:t>Obr. 15</a:t>
            </a:r>
            <a:r>
              <a:rPr lang="cs-CZ" dirty="0" smtClean="0"/>
              <a:t>) Camille </a:t>
            </a:r>
            <a:r>
              <a:rPr lang="cs-CZ" dirty="0" err="1" smtClean="0"/>
              <a:t>Pissarro</a:t>
            </a:r>
            <a:r>
              <a:rPr lang="cs-CZ" dirty="0" smtClean="0"/>
              <a:t> </a:t>
            </a:r>
            <a:r>
              <a:rPr lang="cs-CZ" dirty="0" err="1" smtClean="0"/>
              <a:t>Boulevard</a:t>
            </a:r>
            <a:r>
              <a:rPr lang="cs-CZ" dirty="0" smtClean="0"/>
              <a:t> </a:t>
            </a:r>
            <a:r>
              <a:rPr lang="cs-CZ" dirty="0" err="1" smtClean="0"/>
              <a:t>Montmartre</a:t>
            </a:r>
            <a:r>
              <a:rPr lang="cs-CZ" dirty="0" smtClean="0"/>
              <a:t> 1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21.4.2013]. Dostupný na WWW: </a:t>
            </a:r>
            <a:r>
              <a:rPr lang="cs-CZ" u="sng" dirty="0" smtClean="0">
                <a:hlinkClick r:id="rId4"/>
              </a:rPr>
              <a:t>http://commons.wikimedia.org/wiki/File:Camille_Pissarro_Boulevard_Montmartre.JPG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/>
              <a:t>Obr. 16</a:t>
            </a:r>
            <a:r>
              <a:rPr lang="cs-CZ" dirty="0" smtClean="0"/>
              <a:t>) Camille </a:t>
            </a:r>
            <a:r>
              <a:rPr lang="cs-CZ" dirty="0" err="1" smtClean="0"/>
              <a:t>Pissarro</a:t>
            </a:r>
            <a:r>
              <a:rPr lang="cs-CZ" dirty="0" smtClean="0"/>
              <a:t> </a:t>
            </a:r>
            <a:r>
              <a:rPr lang="cs-CZ" dirty="0" err="1" smtClean="0"/>
              <a:t>Boulevard</a:t>
            </a:r>
            <a:r>
              <a:rPr lang="cs-CZ" dirty="0" smtClean="0"/>
              <a:t> </a:t>
            </a:r>
            <a:r>
              <a:rPr lang="cs-CZ" dirty="0" err="1" smtClean="0"/>
              <a:t>Montmartre</a:t>
            </a:r>
            <a:r>
              <a:rPr lang="cs-CZ" dirty="0" smtClean="0"/>
              <a:t> 2 </a:t>
            </a:r>
          </a:p>
          <a:p>
            <a:r>
              <a:rPr lang="cs-CZ" dirty="0" smtClean="0"/>
              <a:t>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21.4.2013]. Dostupný na WWW: </a:t>
            </a:r>
            <a:r>
              <a:rPr lang="cs-CZ" u="sng" dirty="0" smtClean="0">
                <a:hlinkClick r:id="rId5"/>
              </a:rPr>
              <a:t>http://commons.wikimedia.org/wiki/File:Camille_Pissarro_009.jpg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17</a:t>
            </a:r>
            <a:r>
              <a:rPr lang="cs-CZ" dirty="0" smtClean="0"/>
              <a:t>) Edgar </a:t>
            </a:r>
            <a:r>
              <a:rPr lang="cs-CZ" dirty="0" err="1" smtClean="0"/>
              <a:t>Degas</a:t>
            </a:r>
            <a:r>
              <a:rPr lang="cs-CZ" dirty="0" smtClean="0"/>
              <a:t> , Tanečnice v růžové mezi kulisami </a:t>
            </a:r>
          </a:p>
          <a:p>
            <a:r>
              <a:rPr lang="cs-CZ" dirty="0" smtClean="0"/>
              <a:t>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21.4.2013]. Dostupný na WWW: </a:t>
            </a:r>
            <a:r>
              <a:rPr lang="cs-CZ" u="sng" dirty="0" smtClean="0">
                <a:hlinkClick r:id="rId6"/>
              </a:rPr>
              <a:t>http://commons.wikimedia.org/wiki/File:Edgar_Germain_Hilaire_Degas_079.jpg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/>
              <a:t>Obr. 18</a:t>
            </a:r>
            <a:r>
              <a:rPr lang="cs-CZ" dirty="0" smtClean="0"/>
              <a:t>) Edgar </a:t>
            </a:r>
            <a:r>
              <a:rPr lang="cs-CZ" dirty="0" err="1" smtClean="0"/>
              <a:t>Degas</a:t>
            </a:r>
            <a:r>
              <a:rPr lang="cs-CZ" dirty="0" smtClean="0"/>
              <a:t>, Po koupeli 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21.4.2013]. Dostupný na WWW: </a:t>
            </a:r>
            <a:r>
              <a:rPr lang="cs-CZ" u="sng" dirty="0" smtClean="0">
                <a:hlinkClick r:id="rId7"/>
              </a:rPr>
              <a:t>http://commons.wikimedia.org/wiki/File:Edgar_Germain_Hilaire_Degas_046.jpg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417</Words>
  <Application>Microsoft Office PowerPoint</Application>
  <PresentationFormat>Předvádění na obrazovce (4:3)</PresentationFormat>
  <Paragraphs>85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IMPRESIONISMUS = umělecký směr </vt:lpstr>
      <vt:lpstr>Claude Monet  Imprese     Dáma se slunečníkem</vt:lpstr>
      <vt:lpstr>Claude Monet  Kupky sena</vt:lpstr>
      <vt:lpstr>Claude Monet Budova Parlamentu v Londýně</vt:lpstr>
      <vt:lpstr>Claude Monet  Japonský most</vt:lpstr>
      <vt:lpstr>Edouard Manet Snídaně v trávě   Olympia</vt:lpstr>
      <vt:lpstr>Auguste Renoir Le Moulin de la Galette     Koupání</vt:lpstr>
      <vt:lpstr>Alfred Sisley Krajiny</vt:lpstr>
      <vt:lpstr>Camille Pissarro  Boulevard Montmartre v roce 1897 a 1898</vt:lpstr>
      <vt:lpstr>Edgar Degas , Tanečnice v růžové mezi kulisami         Po koupeli</vt:lpstr>
      <vt:lpstr>Prezentace aplikace PowerPoint</vt:lpstr>
      <vt:lpstr>Použité obrázky </vt:lpstr>
      <vt:lpstr> </vt:lpstr>
      <vt:lpstr>  DĚKUJI ZA POZORNOST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mervartovah</cp:lastModifiedBy>
  <cp:revision>72</cp:revision>
  <dcterms:created xsi:type="dcterms:W3CDTF">2013-04-02T20:21:13Z</dcterms:created>
  <dcterms:modified xsi:type="dcterms:W3CDTF">2013-06-27T06:58:39Z</dcterms:modified>
</cp:coreProperties>
</file>