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87" r:id="rId4"/>
    <p:sldId id="288" r:id="rId5"/>
    <p:sldId id="285" r:id="rId6"/>
    <p:sldId id="289" r:id="rId7"/>
    <p:sldId id="290" r:id="rId8"/>
    <p:sldId id="291" r:id="rId9"/>
    <p:sldId id="292" r:id="rId10"/>
    <p:sldId id="293" r:id="rId11"/>
    <p:sldId id="294" r:id="rId12"/>
    <p:sldId id="296" r:id="rId13"/>
    <p:sldId id="295" r:id="rId14"/>
    <p:sldId id="272" r:id="rId15"/>
    <p:sldId id="268" r:id="rId16"/>
    <p:sldId id="27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eorges_Seurat_026.jpg" TargetMode="External"/><Relationship Id="rId13" Type="http://schemas.openxmlformats.org/officeDocument/2006/relationships/hyperlink" Target="http://commons.wikimedia.org/wiki/File:Signac.jpg" TargetMode="External"/><Relationship Id="rId3" Type="http://schemas.openxmlformats.org/officeDocument/2006/relationships/hyperlink" Target="http://commons.wikimedia.org/wiki/File:Seurat_Foresta_di_Barbizon.jpg" TargetMode="External"/><Relationship Id="rId7" Type="http://schemas.openxmlformats.org/officeDocument/2006/relationships/hyperlink" Target="http://commons.wikimedia.org/wiki/File:Georges_Seurat_049.jpg" TargetMode="External"/><Relationship Id="rId12" Type="http://schemas.openxmlformats.org/officeDocument/2006/relationships/hyperlink" Target="http://commons.wikimedia.org/wiki/File:Paul_Signac_Dimanche.jpg" TargetMode="External"/><Relationship Id="rId2" Type="http://schemas.openxmlformats.org/officeDocument/2006/relationships/hyperlink" Target="http://commons.wikimedia.org/wiki/File:Georges_Seurat_06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eurat_Modella_in_piedi.jpg" TargetMode="External"/><Relationship Id="rId11" Type="http://schemas.openxmlformats.org/officeDocument/2006/relationships/hyperlink" Target="http://commons.wikimedia.org/wiki/File:Signac2.jpg" TargetMode="External"/><Relationship Id="rId5" Type="http://schemas.openxmlformats.org/officeDocument/2006/relationships/hyperlink" Target="http://commons.wikimedia.org/wiki/File:Georges_Seurat_-_Les_Poseuses.jpg" TargetMode="External"/><Relationship Id="rId10" Type="http://schemas.openxmlformats.org/officeDocument/2006/relationships/hyperlink" Target="http://commons.wikimedia.org/wiki/File:Seurat-La_Parade_detail.jpg" TargetMode="External"/><Relationship Id="rId4" Type="http://schemas.openxmlformats.org/officeDocument/2006/relationships/hyperlink" Target="http://commons.wikimedia.org/wiki/File:Georges_Seurat_-_Un_dimanche_apr%C3%A8s-midi_%C3%A0_l'%C3%8Ele_de_la_Grande_Jatte.jpg" TargetMode="External"/><Relationship Id="rId9" Type="http://schemas.openxmlformats.org/officeDocument/2006/relationships/hyperlink" Target="http://commons.wikimedia.org/wiki/File:Georges_Seurat_043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ul_Signac_-_Capo_di_Noli.jpg" TargetMode="External"/><Relationship Id="rId2" Type="http://schemas.openxmlformats.org/officeDocument/2006/relationships/hyperlink" Target="http://commons.wikimedia.org/wiki/File:Paul_Signac_-_Antibes,_die_T%C3%BCrme.jpe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NOVOIMPRESIONISMUS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704034"/>
              </p:ext>
            </p:extLst>
          </p:nvPr>
        </p:nvGraphicFramePr>
        <p:xfrm>
          <a:off x="971600" y="1340772"/>
          <a:ext cx="7272808" cy="445647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VY_32_INOVACE_HANA_MERVARTOVA_NOVO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IMPRESIONISMUS</a:t>
                      </a: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_PREZENTACE_10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NOVOIMPRESIONISMUS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22.04.2013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novoimpresionismu. Vyučující může využít  konkrétní snímky k výkladu látky podle navazujícího pracovního listu „Postimpresionismus – pracovní list“ 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3888431"/>
          </a:xfrm>
        </p:spPr>
        <p:txBody>
          <a:bodyPr>
            <a:noAutofit/>
          </a:bodyPr>
          <a:lstStyle/>
          <a:p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Novoimpresionismus/ Pointilismus</a:t>
            </a:r>
            <a:b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2"/>
                </a:solidFill>
              </a:rPr>
              <a:t>= umělecký směr založený v 80. letech 19. století</a:t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293096"/>
            <a:ext cx="8712968" cy="1345704"/>
          </a:xfrm>
        </p:spPr>
        <p:txBody>
          <a:bodyPr>
            <a:normAutofit/>
          </a:bodyPr>
          <a:lstStyle/>
          <a:p>
            <a:pPr lvl="0"/>
            <a:r>
              <a:rPr lang="cs-CZ" sz="4400" dirty="0" smtClean="0">
                <a:solidFill>
                  <a:schemeClr val="tx2"/>
                </a:solidFill>
              </a:rPr>
              <a:t> 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>
                <a:solidFill>
                  <a:schemeClr val="tx2"/>
                </a:solidFill>
              </a:rPr>
              <a:t>Princip tvorby:</a:t>
            </a:r>
            <a:endParaRPr lang="cs-CZ" sz="3600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5100" dirty="0" smtClean="0">
                <a:solidFill>
                  <a:schemeClr val="tx2"/>
                </a:solidFill>
              </a:rPr>
              <a:t>Pokusil se nahradit intuitivní impresionistickou malbu racionální metodou, založenou na fyziologii vidění a na fyzikální optice</a:t>
            </a:r>
          </a:p>
          <a:p>
            <a:pPr lvl="0">
              <a:buNone/>
            </a:pPr>
            <a:endParaRPr lang="cs-CZ" sz="5100" dirty="0" smtClean="0">
              <a:solidFill>
                <a:schemeClr val="tx2"/>
              </a:solidFill>
            </a:endParaRPr>
          </a:p>
          <a:p>
            <a:pPr lvl="0"/>
            <a:r>
              <a:rPr lang="cs-CZ" sz="5100" dirty="0" smtClean="0">
                <a:solidFill>
                  <a:schemeClr val="tx2"/>
                </a:solidFill>
              </a:rPr>
              <a:t>Lokální barva předmětu byla rozkládána na </a:t>
            </a:r>
            <a:r>
              <a:rPr lang="cs-CZ" sz="5100" b="1" dirty="0" smtClean="0">
                <a:solidFill>
                  <a:schemeClr val="tx2"/>
                </a:solidFill>
              </a:rPr>
              <a:t>barevné tečky kladené vedle sebe</a:t>
            </a:r>
            <a:r>
              <a:rPr lang="cs-CZ" sz="5100" dirty="0" smtClean="0">
                <a:solidFill>
                  <a:schemeClr val="tx2"/>
                </a:solidFill>
              </a:rPr>
              <a:t>, </a:t>
            </a:r>
            <a:r>
              <a:rPr lang="cs-CZ" sz="5100" b="1" dirty="0" smtClean="0">
                <a:solidFill>
                  <a:schemeClr val="tx2"/>
                </a:solidFill>
              </a:rPr>
              <a:t>podle</a:t>
            </a:r>
            <a:r>
              <a:rPr lang="cs-CZ" sz="5100" dirty="0" smtClean="0">
                <a:solidFill>
                  <a:schemeClr val="tx2"/>
                </a:solidFill>
              </a:rPr>
              <a:t> </a:t>
            </a:r>
            <a:r>
              <a:rPr lang="cs-CZ" sz="5100" b="1" dirty="0" smtClean="0">
                <a:solidFill>
                  <a:schemeClr val="tx2"/>
                </a:solidFill>
              </a:rPr>
              <a:t>zákona simultánního kontrastu</a:t>
            </a:r>
            <a:r>
              <a:rPr lang="cs-CZ" sz="5100" dirty="0" smtClean="0">
                <a:solidFill>
                  <a:schemeClr val="tx2"/>
                </a:solidFill>
              </a:rPr>
              <a:t>, takže výsledný barevný tón vznikal až na sítnici divákova oka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solidFill>
                  <a:schemeClr val="tx2"/>
                </a:solidFill>
              </a:rPr>
              <a:t>Představitelé pointilismu:</a:t>
            </a:r>
            <a:endParaRPr lang="cs-CZ" sz="3600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err="1" smtClean="0">
                <a:solidFill>
                  <a:schemeClr val="tx2"/>
                </a:solidFill>
              </a:rPr>
              <a:t>Georges</a:t>
            </a:r>
            <a:r>
              <a:rPr lang="cs-CZ" b="1" u="sng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Seurat</a:t>
            </a:r>
            <a:r>
              <a:rPr lang="cs-CZ" b="1" u="sng" dirty="0" smtClean="0">
                <a:solidFill>
                  <a:schemeClr val="tx2"/>
                </a:solidFill>
              </a:rPr>
              <a:t> (1859-1891)</a:t>
            </a:r>
            <a:r>
              <a:rPr lang="cs-CZ" b="1" i="1" dirty="0" smtClean="0">
                <a:solidFill>
                  <a:schemeClr val="tx2"/>
                </a:solidFill>
              </a:rPr>
              <a:t> /</a:t>
            </a:r>
            <a:r>
              <a:rPr lang="cs-CZ" i="1" dirty="0" err="1" smtClean="0">
                <a:solidFill>
                  <a:schemeClr val="tx2"/>
                </a:solidFill>
              </a:rPr>
              <a:t>žorž</a:t>
            </a:r>
            <a:r>
              <a:rPr lang="cs-CZ" i="1" dirty="0" smtClean="0">
                <a:solidFill>
                  <a:schemeClr val="tx2"/>
                </a:solidFill>
              </a:rPr>
              <a:t> sera</a:t>
            </a:r>
            <a:r>
              <a:rPr lang="cs-CZ" b="1" i="1" dirty="0" smtClean="0">
                <a:solidFill>
                  <a:schemeClr val="tx2"/>
                </a:solidFill>
              </a:rPr>
              <a:t>/</a:t>
            </a:r>
            <a:endParaRPr lang="cs-CZ" dirty="0" smtClean="0">
              <a:solidFill>
                <a:schemeClr val="tx2"/>
              </a:solidFill>
            </a:endParaRPr>
          </a:p>
          <a:p>
            <a:pPr lvl="0"/>
            <a:r>
              <a:rPr lang="cs-CZ" dirty="0" smtClean="0">
                <a:solidFill>
                  <a:schemeClr val="tx2"/>
                </a:solidFill>
              </a:rPr>
              <a:t>Velké figurální kompozice a krajiny</a:t>
            </a:r>
          </a:p>
          <a:p>
            <a:r>
              <a:rPr lang="cs-CZ" b="1" i="1" dirty="0" smtClean="0">
                <a:solidFill>
                  <a:schemeClr val="tx2"/>
                </a:solidFill>
              </a:rPr>
              <a:t>Díla:  Sedící dívka, Cirkus,  Přístav v </a:t>
            </a:r>
            <a:r>
              <a:rPr lang="cs-CZ" b="1" i="1" dirty="0" err="1" smtClean="0">
                <a:solidFill>
                  <a:schemeClr val="tx2"/>
                </a:solidFill>
              </a:rPr>
              <a:t>Honfleuru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2"/>
                </a:solidFill>
              </a:rPr>
              <a:t>Paul  </a:t>
            </a:r>
            <a:r>
              <a:rPr lang="cs-CZ" b="1" u="sng" dirty="0" err="1" smtClean="0">
                <a:solidFill>
                  <a:schemeClr val="tx2"/>
                </a:solidFill>
              </a:rPr>
              <a:t>Signac</a:t>
            </a:r>
            <a:r>
              <a:rPr lang="cs-CZ" b="1" u="sng" dirty="0" smtClean="0">
                <a:solidFill>
                  <a:schemeClr val="tx2"/>
                </a:solidFill>
              </a:rPr>
              <a:t> (1863-1935) </a:t>
            </a:r>
            <a:r>
              <a:rPr lang="cs-CZ" b="1" i="1" dirty="0" smtClean="0">
                <a:solidFill>
                  <a:schemeClr val="tx2"/>
                </a:solidFill>
              </a:rPr>
              <a:t> /</a:t>
            </a:r>
            <a:r>
              <a:rPr lang="cs-CZ" i="1" dirty="0" err="1" smtClean="0">
                <a:solidFill>
                  <a:schemeClr val="tx2"/>
                </a:solidFill>
              </a:rPr>
              <a:t>pol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siňak</a:t>
            </a:r>
            <a:r>
              <a:rPr lang="cs-CZ" b="1" i="1" dirty="0" smtClean="0">
                <a:solidFill>
                  <a:schemeClr val="tx2"/>
                </a:solidFill>
              </a:rPr>
              <a:t>/</a:t>
            </a:r>
            <a:endParaRPr lang="cs-CZ" dirty="0" smtClean="0">
              <a:solidFill>
                <a:schemeClr val="tx2"/>
              </a:solidFill>
            </a:endParaRPr>
          </a:p>
          <a:p>
            <a:pPr lvl="0"/>
            <a:r>
              <a:rPr lang="cs-CZ" dirty="0" smtClean="0">
                <a:solidFill>
                  <a:schemeClr val="tx2"/>
                </a:solidFill>
              </a:rPr>
              <a:t>Používal pouze čisté spektrální tóny smíšené s bělobou podle zásad optického míšení barev</a:t>
            </a:r>
          </a:p>
          <a:p>
            <a:r>
              <a:rPr lang="cs-CZ" b="1" i="1" dirty="0" smtClean="0">
                <a:solidFill>
                  <a:schemeClr val="tx2"/>
                </a:solidFill>
              </a:rPr>
              <a:t>Díla:  Antibes,  Podobizna </a:t>
            </a:r>
            <a:r>
              <a:rPr lang="cs-CZ" b="1" i="1" dirty="0" err="1" smtClean="0">
                <a:solidFill>
                  <a:schemeClr val="tx2"/>
                </a:solidFill>
              </a:rPr>
              <a:t>Félixe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 smtClean="0">
                <a:solidFill>
                  <a:schemeClr val="tx2"/>
                </a:solidFill>
              </a:rPr>
              <a:t>Fénéona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Georges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Seurat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Bílé domy				Les u </a:t>
            </a:r>
            <a:r>
              <a:rPr lang="cs-CZ" sz="3200" dirty="0" err="1" smtClean="0">
                <a:solidFill>
                  <a:schemeClr val="tx2"/>
                </a:solidFill>
              </a:rPr>
              <a:t>Barbizo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1)</a:t>
            </a:r>
            <a:endParaRPr lang="cs-CZ" b="0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2 Georges Seurat, Bílé domy 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1520" y="2636912"/>
            <a:ext cx="4200467" cy="302433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2)</a:t>
            </a:r>
          </a:p>
        </p:txBody>
      </p:sp>
      <p:pic>
        <p:nvPicPr>
          <p:cNvPr id="8" name="Zástupný symbol pro obsah 7" descr="3 Seurat_Foresta_di_Barbizo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636912"/>
            <a:ext cx="4191937" cy="259228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Georges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Seurat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Nedělní odpoledne na ostrově</a:t>
            </a:r>
            <a:r>
              <a:rPr lang="de-DE" sz="3200" dirty="0" smtClean="0">
                <a:solidFill>
                  <a:schemeClr val="tx2"/>
                </a:solidFill>
              </a:rPr>
              <a:t> La Grande </a:t>
            </a:r>
            <a:r>
              <a:rPr lang="de-DE" sz="3200" dirty="0" err="1" smtClean="0">
                <a:solidFill>
                  <a:schemeClr val="tx2"/>
                </a:solidFill>
              </a:rPr>
              <a:t>Jatte</a:t>
            </a:r>
            <a:r>
              <a:rPr lang="cs-CZ" sz="3200" dirty="0" smtClean="0">
                <a:solidFill>
                  <a:schemeClr val="tx2"/>
                </a:solidFill>
              </a:rPr>
              <a:t>     </a:t>
            </a:r>
            <a:r>
              <a:rPr lang="cs-CZ" sz="2200" dirty="0" smtClean="0">
                <a:solidFill>
                  <a:schemeClr val="tx2"/>
                </a:solidFill>
              </a:rPr>
              <a:t>(obr.3)</a:t>
            </a:r>
            <a:endParaRPr lang="cs-CZ" sz="2200" dirty="0"/>
          </a:p>
        </p:txBody>
      </p:sp>
      <p:pic>
        <p:nvPicPr>
          <p:cNvPr id="4" name="Zástupný symbol pro obsah 3" descr="4 Seurat,  Ein Sonntagnachmittag auf der Insel La Grande Jatt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4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Georges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Seurat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Modelka				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4)</a:t>
            </a:r>
          </a:p>
        </p:txBody>
      </p:sp>
      <p:pic>
        <p:nvPicPr>
          <p:cNvPr id="7" name="Zástupný symbol pro obsah 6" descr="5 Georges Seurat - Model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89311" y="2420888"/>
            <a:ext cx="4642729" cy="367014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292080" y="620689"/>
            <a:ext cx="3394720" cy="504056"/>
          </a:xfrm>
        </p:spPr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5)</a:t>
            </a:r>
          </a:p>
        </p:txBody>
      </p:sp>
      <p:pic>
        <p:nvPicPr>
          <p:cNvPr id="8" name="Zástupný symbol pro obsah 7" descr="6  Seurat_Modella_in_piedi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292080" y="1196752"/>
            <a:ext cx="3168352" cy="495055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Georges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Seurat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Přístav				Seina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6)</a:t>
            </a:r>
          </a:p>
        </p:txBody>
      </p:sp>
      <p:pic>
        <p:nvPicPr>
          <p:cNvPr id="7" name="Zástupný symbol pro obsah 6" descr="7 Georges_Seurat, Přísta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76420"/>
            <a:ext cx="4040188" cy="314819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7)</a:t>
            </a:r>
          </a:p>
        </p:txBody>
      </p:sp>
      <p:pic>
        <p:nvPicPr>
          <p:cNvPr id="8" name="Zástupný symbol pro obsah 7" descr="8 Georges_Seurat, Sein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580465"/>
            <a:ext cx="4041775" cy="314010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Georges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Seurat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err="1" smtClean="0">
                <a:solidFill>
                  <a:schemeClr val="tx2"/>
                </a:solidFill>
              </a:rPr>
              <a:t>Eifelova</a:t>
            </a:r>
            <a:r>
              <a:rPr lang="cs-CZ" sz="3200" dirty="0" smtClean="0">
                <a:solidFill>
                  <a:schemeClr val="tx2"/>
                </a:solidFill>
              </a:rPr>
              <a:t> věž, 1889		Detail portrétu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535113"/>
            <a:ext cx="4173860" cy="639762"/>
          </a:xfrm>
        </p:spPr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8)</a:t>
            </a:r>
          </a:p>
        </p:txBody>
      </p:sp>
      <p:pic>
        <p:nvPicPr>
          <p:cNvPr id="7" name="Zástupný symbol pro obsah 6" descr="9 Georges_Seurat_Eifelova věž, 188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844824"/>
            <a:ext cx="2736304" cy="461174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9)</a:t>
            </a:r>
          </a:p>
        </p:txBody>
      </p:sp>
      <p:pic>
        <p:nvPicPr>
          <p:cNvPr id="8" name="Zástupný symbol pro obsah 7" descr="10 Seurat-La_Parade_detail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724128" y="1844824"/>
            <a:ext cx="2808312" cy="455875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Signac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Snídaně						</a:t>
            </a:r>
            <a:r>
              <a:rPr lang="cs-CZ" sz="2000" dirty="0" smtClean="0">
                <a:solidFill>
                  <a:schemeClr val="tx2"/>
                </a:solidFill>
              </a:rPr>
              <a:t>(obr.10)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1 Signac, Snídaně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350899"/>
            <a:ext cx="6696744" cy="504779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Signac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Neděle                    					</a:t>
            </a:r>
            <a:r>
              <a:rPr lang="cs-CZ" sz="2200" dirty="0" smtClean="0">
                <a:solidFill>
                  <a:schemeClr val="tx2"/>
                </a:solidFill>
              </a:rPr>
              <a:t>(obr.11)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2 Paul_Signac, Nedě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980728"/>
            <a:ext cx="5533394" cy="5561248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Signac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 Portrét </a:t>
            </a:r>
            <a:r>
              <a:rPr lang="cs-CZ" sz="3200" dirty="0" err="1" smtClean="0">
                <a:solidFill>
                  <a:schemeClr val="tx2"/>
                </a:solidFill>
              </a:rPr>
              <a:t>Félixe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Fénéon</a:t>
            </a:r>
            <a:r>
              <a:rPr lang="cs-CZ" sz="3200" dirty="0" smtClean="0">
                <a:solidFill>
                  <a:schemeClr val="tx2"/>
                </a:solidFill>
              </a:rPr>
              <a:t> 			</a:t>
            </a:r>
            <a:r>
              <a:rPr lang="cs-CZ" sz="2000" dirty="0" smtClean="0">
                <a:solidFill>
                  <a:schemeClr val="tx2"/>
                </a:solidFill>
              </a:rPr>
              <a:t>(obr.12)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3 Signac, Portrait Félix Féné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48463"/>
            <a:ext cx="6192688" cy="48552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de-DE" sz="3200" b="1" dirty="0" smtClean="0">
                <a:solidFill>
                  <a:schemeClr val="tx2"/>
                </a:solidFill>
              </a:rPr>
              <a:t>Paul Signac 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de-DE" sz="3200" dirty="0" err="1" smtClean="0">
                <a:solidFill>
                  <a:schemeClr val="tx2"/>
                </a:solidFill>
              </a:rPr>
              <a:t>Antibes</a:t>
            </a:r>
            <a:r>
              <a:rPr lang="de-DE" sz="3200" dirty="0" smtClean="0">
                <a:solidFill>
                  <a:schemeClr val="tx2"/>
                </a:solidFill>
              </a:rPr>
              <a:t>, </a:t>
            </a:r>
            <a:r>
              <a:rPr lang="cs-CZ" sz="3200" dirty="0" smtClean="0">
                <a:solidFill>
                  <a:schemeClr val="tx2"/>
                </a:solidFill>
              </a:rPr>
              <a:t>Věže			   </a:t>
            </a:r>
            <a:r>
              <a:rPr lang="cs-CZ" sz="3200" dirty="0" err="1" smtClean="0">
                <a:solidFill>
                  <a:schemeClr val="tx2"/>
                </a:solidFill>
              </a:rPr>
              <a:t>Capo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di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Noli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(obr. 13)</a:t>
            </a:r>
            <a:endParaRPr lang="cs-CZ" sz="2000" b="0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14 Paul Signac - Antibes, die Türm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8" y="2276872"/>
            <a:ext cx="4506499" cy="36004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364088" y="1535113"/>
            <a:ext cx="3322712" cy="639762"/>
          </a:xfrm>
        </p:spPr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14)</a:t>
            </a:r>
          </a:p>
        </p:txBody>
      </p:sp>
      <p:pic>
        <p:nvPicPr>
          <p:cNvPr id="8" name="Zástupný symbol pro obsah 7" descr="15 Paul_Signac_-_Capo_di_Noli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364088" y="2276872"/>
            <a:ext cx="3384376" cy="423047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105835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lvl="0">
              <a:buNone/>
            </a:pPr>
            <a:r>
              <a:rPr lang="cs-CZ" dirty="0" smtClean="0"/>
              <a:t>Obr. 1)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2"/>
              </a:rPr>
              <a:t>http://commons.wikimedia.org/wiki/File:Georges_Seurat_062.jpg</a:t>
            </a:r>
            <a:r>
              <a:rPr lang="cs-CZ" dirty="0" smtClean="0"/>
              <a:t>  </a:t>
            </a:r>
          </a:p>
          <a:p>
            <a:pPr lvl="0">
              <a:buNone/>
            </a:pPr>
            <a:r>
              <a:rPr lang="cs-CZ" dirty="0"/>
              <a:t>Obr. 2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3"/>
              </a:rPr>
              <a:t>http://commons.wikimedia.org/wiki/File:Seurat_Foresta_di_Barbizon.jpg</a:t>
            </a:r>
            <a:r>
              <a:rPr lang="cs-CZ" dirty="0" smtClean="0"/>
              <a:t>  </a:t>
            </a:r>
          </a:p>
          <a:p>
            <a:pPr lvl="0">
              <a:buNone/>
            </a:pPr>
            <a:r>
              <a:rPr lang="cs-CZ" dirty="0"/>
              <a:t>Obr. 3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4"/>
              </a:rPr>
              <a:t>http://commons.wikimedia.org/wiki/File:Georges_Seurat_-_Un_dimanche_apr%C3%A8s-midi_%C3%A0_l%27%C3%8Ele_de_la_Grande_Jatte.jpg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/>
              <a:t>Obr. 4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5"/>
              </a:rPr>
              <a:t>http://commons.wikimedia.org/wiki/File:Georges_Seurat_-_Les_Poseuses.jpg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5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6"/>
              </a:rPr>
              <a:t>http://commons.wikimedia.org/wiki/File:Seurat_Modella_in_piedi.jpg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/>
              <a:t>Obr. 6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7"/>
              </a:rPr>
              <a:t>http://commons.wikimedia.org/wiki/File:Georges_Seurat_049.jpg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7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8"/>
              </a:rPr>
              <a:t>http://commons.wikimedia.org/wiki/File:Georges_Seurat_026.jpg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8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9"/>
              </a:rPr>
              <a:t>http://commons.wikimedia.org/wiki/File:Georges_Seurat_043.jpg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9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0"/>
              </a:rPr>
              <a:t>http://commons.wikimedia.org/wiki/File:Seurat-La_Parade_detail.jpg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10</a:t>
            </a:r>
            <a:r>
              <a:rPr lang="cs-CZ" dirty="0" smtClean="0"/>
              <a:t>) BUG, Hans.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1"/>
              </a:rPr>
              <a:t>http://commons.wikimedia.org/wiki/File:Signac2.jpg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11</a:t>
            </a:r>
            <a:r>
              <a:rPr lang="cs-CZ" dirty="0" smtClean="0"/>
              <a:t>) PRAEFCKE, Andreas.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2"/>
              </a:rPr>
              <a:t>http://commons.wikimedia.org/wiki/File:Paul_Signac_Dimanche.jpg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12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3"/>
              </a:rPr>
              <a:t>http://commons.wikimedia.org/wiki/File:Signac.jpg</a:t>
            </a:r>
            <a:r>
              <a:rPr lang="cs-CZ" dirty="0" smtClean="0"/>
              <a:t> </a:t>
            </a:r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1600" dirty="0"/>
              <a:t>Obr. </a:t>
            </a:r>
            <a:r>
              <a:rPr lang="cs-CZ" sz="1500" dirty="0" smtClean="0"/>
              <a:t>13) AUTOR NEUVEDEN. </a:t>
            </a:r>
            <a:r>
              <a:rPr lang="cs-CZ" sz="1500" dirty="0" err="1" smtClean="0"/>
              <a:t>commons.wikimedia.org</a:t>
            </a:r>
            <a:r>
              <a:rPr lang="cs-CZ" sz="1500" dirty="0" smtClean="0"/>
              <a:t> [online]. [cit. 22.4.2013]. Dostupný na WWW: </a:t>
            </a:r>
            <a:r>
              <a:rPr lang="cs-CZ" sz="1500" dirty="0" smtClean="0">
                <a:hlinkClick r:id="rId2"/>
              </a:rPr>
              <a:t>http://commons.wikimedia.org/wiki/File:Paul_Signac_-_Antibes,_die_T%C3%BCrme.jpeg</a:t>
            </a:r>
            <a:r>
              <a:rPr lang="cs-CZ" sz="1500" dirty="0" smtClean="0"/>
              <a:t>  </a:t>
            </a:r>
          </a:p>
          <a:p>
            <a:pPr>
              <a:buNone/>
            </a:pPr>
            <a:r>
              <a:rPr lang="cs-CZ" sz="1600" dirty="0"/>
              <a:t>Obr. </a:t>
            </a:r>
            <a:r>
              <a:rPr lang="cs-CZ" sz="1500" dirty="0" smtClean="0"/>
              <a:t>14) AUTOR NEUVEDEN. </a:t>
            </a:r>
            <a:r>
              <a:rPr lang="cs-CZ" sz="1500" dirty="0" err="1" smtClean="0"/>
              <a:t>commons.wikimedia.org</a:t>
            </a:r>
            <a:r>
              <a:rPr lang="cs-CZ" sz="1500" dirty="0" smtClean="0"/>
              <a:t> [online]. [cit. 22.4.2013]. Dostupný na WWW: </a:t>
            </a:r>
            <a:r>
              <a:rPr lang="cs-CZ" sz="1500" dirty="0" smtClean="0">
                <a:hlinkClick r:id="rId3"/>
              </a:rPr>
              <a:t>http://commons.wikimedia.org/wiki/File:Paul_Signac_-_Capo_di_Noli.jpg</a:t>
            </a:r>
            <a:r>
              <a:rPr lang="cs-CZ" sz="15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626</Words>
  <Application>Microsoft Office PowerPoint</Application>
  <PresentationFormat>Předvádění na obrazovce (4:3)</PresentationFormat>
  <Paragraphs>80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Novoimpresionismus/ Pointilismus   = umělecký směr založený v 80. letech 19. století </vt:lpstr>
      <vt:lpstr>Princip tvorby:</vt:lpstr>
      <vt:lpstr>Představitelé pointilismu:</vt:lpstr>
      <vt:lpstr>Georges Seurat Bílé domy    Les u Barbizo</vt:lpstr>
      <vt:lpstr>Georges Seurat Nedělní odpoledne na ostrově La Grande Jatte     (obr.3)</vt:lpstr>
      <vt:lpstr>Georges Seurat Modelka    </vt:lpstr>
      <vt:lpstr>Georges Seurat Přístav    Seina</vt:lpstr>
      <vt:lpstr>Georges Seurat  Eifelova věž, 1889  Detail portrétu</vt:lpstr>
      <vt:lpstr>Paul  Signac Snídaně      (obr.10)</vt:lpstr>
      <vt:lpstr>Paul  Signac Neděle                         (obr.11)</vt:lpstr>
      <vt:lpstr>Paul  Signac  Portrét Félixe Fénéon    (obr.12)</vt:lpstr>
      <vt:lpstr>Paul Signac  Antibes, Věže      Capo di Noli</vt:lpstr>
      <vt:lpstr>Prezentace aplikace PowerPoint</vt:lpstr>
      <vt:lpstr>Použité obrázky </vt:lpstr>
      <vt:lpstr>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97</cp:revision>
  <dcterms:created xsi:type="dcterms:W3CDTF">2013-04-02T20:21:13Z</dcterms:created>
  <dcterms:modified xsi:type="dcterms:W3CDTF">2013-06-27T07:00:50Z</dcterms:modified>
</cp:coreProperties>
</file>