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73" r:id="rId7"/>
    <p:sldId id="275" r:id="rId8"/>
    <p:sldId id="274" r:id="rId9"/>
    <p:sldId id="264" r:id="rId10"/>
    <p:sldId id="265" r:id="rId11"/>
    <p:sldId id="267" r:id="rId12"/>
    <p:sldId id="272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6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saBatllo.jpg" TargetMode="External"/><Relationship Id="rId2" Type="http://schemas.openxmlformats.org/officeDocument/2006/relationships/hyperlink" Target="http://cs.wikipedia.org/wiki/Soubor:050529_Barcelona_02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asa_Mil%C3%A0_-_Barcelona,_Spain_-_Jan_2007.jpg" TargetMode="External"/><Relationship Id="rId4" Type="http://schemas.openxmlformats.org/officeDocument/2006/relationships/hyperlink" Target="http://cs.wikipedia.org/wiki/Soubor:Staircase_casa_batllo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he_Red_House,_Bexleyheath.JPG" TargetMode="External"/><Relationship Id="rId7" Type="http://schemas.openxmlformats.org/officeDocument/2006/relationships/hyperlink" Target="http://cs.wikipedia.org/wiki/Soubor:Obecn%C3%AD_d%C5%AFm_noc_3.jpg" TargetMode="External"/><Relationship Id="rId2" Type="http://schemas.openxmlformats.org/officeDocument/2006/relationships/hyperlink" Target="http://cs.wikipedia.org/wiki/Soubor:Metro_de_Pa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_Prague_Hauptbahnhof_Eingang_(2005).JPG" TargetMode="External"/><Relationship Id="rId5" Type="http://schemas.openxmlformats.org/officeDocument/2006/relationships/hyperlink" Target="http://cs.wikipedia.org/wiki/Soubor:Muzeum_v%C3%BDchodn%C3%ADch_%C4%8Cech.jpg" TargetMode="External"/><Relationship Id="rId4" Type="http://schemas.openxmlformats.org/officeDocument/2006/relationships/hyperlink" Target="http://cs.wikipedia.org/wiki/Soubor:Secession_Vienna_June_2006_006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 - architektura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83988970"/>
              </p:ext>
            </p:extLst>
          </p:nvPr>
        </p:nvGraphicFramePr>
        <p:xfrm>
          <a:off x="971600" y="1340772"/>
          <a:ext cx="7272808" cy="415581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VY_32_INOVACE_HANA_MERVARTOVÁ_SECESE_ARCHITEKTURA_PREZENTACE_03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</a:t>
                      </a: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.Téma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Secese  -</a:t>
                      </a:r>
                      <a:r>
                        <a:rPr lang="cs-CZ" sz="1100" i="1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architektura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17.04.2013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secesní architektury.  Vyučujicí může využít  konkrétní snímky k výkladu látky podle navazujícího pracovního listu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„Secese pracovní list základní znaky a architektura“ nebo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</a:t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architektura</a:t>
            </a:r>
            <a:endParaRPr lang="cs-CZ" sz="8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365104"/>
            <a:ext cx="8712968" cy="1273696"/>
          </a:xfrm>
        </p:spPr>
        <p:txBody>
          <a:bodyPr/>
          <a:lstStyle/>
          <a:p>
            <a:pPr lvl="0"/>
            <a:r>
              <a:rPr lang="cs-CZ" sz="2800" b="1" dirty="0" smtClean="0">
                <a:solidFill>
                  <a:schemeClr val="tx2"/>
                </a:solidFill>
              </a:rPr>
              <a:t>(od konce 19</a:t>
            </a:r>
            <a:r>
              <a:rPr lang="cs-CZ" sz="2800" b="1" dirty="0">
                <a:solidFill>
                  <a:schemeClr val="tx2"/>
                </a:solidFill>
              </a:rPr>
              <a:t>. do počátku 20. </a:t>
            </a:r>
            <a:r>
              <a:rPr lang="cs-CZ" sz="2800" b="1" dirty="0" smtClean="0">
                <a:solidFill>
                  <a:schemeClr val="tx2"/>
                </a:solidFill>
              </a:rPr>
              <a:t>století, vrchol </a:t>
            </a:r>
            <a:r>
              <a:rPr lang="cs-CZ" sz="2800" b="1" dirty="0">
                <a:solidFill>
                  <a:schemeClr val="tx2"/>
                </a:solidFill>
              </a:rPr>
              <a:t>1890 -1905)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/>
              <a:t>Antoni </a:t>
            </a:r>
            <a:r>
              <a:rPr lang="cs-CZ" b="1" dirty="0" err="1" smtClean="0"/>
              <a:t>Gaudi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13767"/>
          </a:xfrm>
        </p:spPr>
        <p:txBody>
          <a:bodyPr>
            <a:normAutofit/>
          </a:bodyPr>
          <a:lstStyle/>
          <a:p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, Barcelona </a:t>
            </a:r>
            <a:r>
              <a:rPr lang="cs-CZ" sz="2000" b="0" dirty="0" smtClean="0"/>
              <a:t>(obr.1)</a:t>
            </a:r>
            <a:endParaRPr lang="cs-CZ" dirty="0"/>
          </a:p>
        </p:txBody>
      </p:sp>
      <p:pic>
        <p:nvPicPr>
          <p:cNvPr id="7" name="Zástupný symbol pro obsah 6" descr="1_ Gaudi, Sagrada da Familia, Barcelona_02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2420888"/>
            <a:ext cx="2692746" cy="359032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7596336" y="1535113"/>
            <a:ext cx="1090464" cy="639762"/>
          </a:xfrm>
        </p:spPr>
        <p:txBody>
          <a:bodyPr>
            <a:normAutofit/>
          </a:bodyPr>
          <a:lstStyle/>
          <a:p>
            <a:r>
              <a:rPr lang="cs-CZ" sz="2000" b="0" dirty="0" smtClean="0"/>
              <a:t>( obr.2) </a:t>
            </a:r>
            <a:endParaRPr lang="cs-CZ" sz="2000" b="0" dirty="0"/>
          </a:p>
        </p:txBody>
      </p:sp>
      <p:pic>
        <p:nvPicPr>
          <p:cNvPr id="8" name="Zástupný symbol pro obsah 7" descr="2_Gaudi, Sagrada_Familia_0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089181" y="2420888"/>
            <a:ext cx="4597619" cy="308615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Antoni </a:t>
            </a:r>
            <a:r>
              <a:rPr lang="cs-CZ" b="1" dirty="0" err="1" smtClean="0"/>
              <a:t>Gaudí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96753"/>
            <a:ext cx="4040188" cy="648072"/>
          </a:xfrm>
        </p:spPr>
        <p:txBody>
          <a:bodyPr>
            <a:normAutofit/>
          </a:bodyPr>
          <a:lstStyle/>
          <a:p>
            <a:r>
              <a:rPr lang="cs-CZ" dirty="0" err="1" smtClean="0"/>
              <a:t>Casa</a:t>
            </a:r>
            <a:r>
              <a:rPr lang="cs-CZ" dirty="0" smtClean="0"/>
              <a:t> </a:t>
            </a:r>
            <a:r>
              <a:rPr lang="cs-CZ" dirty="0" err="1" smtClean="0"/>
              <a:t>Batlló</a:t>
            </a:r>
            <a:r>
              <a:rPr lang="cs-CZ" dirty="0" smtClean="0"/>
              <a:t> ,</a:t>
            </a:r>
            <a:r>
              <a:rPr lang="cs-CZ" dirty="0" smtClean="0"/>
              <a:t>Barcelona </a:t>
            </a:r>
            <a:r>
              <a:rPr lang="cs-CZ" sz="2000" b="0" dirty="0" smtClean="0"/>
              <a:t>(obr.3)</a:t>
            </a:r>
            <a:endParaRPr lang="cs-CZ" dirty="0"/>
          </a:p>
        </p:txBody>
      </p:sp>
      <p:pic>
        <p:nvPicPr>
          <p:cNvPr id="7" name="Zástupný symbol pro obsah 6" descr="3_Gaudí, Casa Batlló je secesní dům v Barceloně.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988840"/>
            <a:ext cx="2016224" cy="450626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364088" y="1412777"/>
            <a:ext cx="3322712" cy="792087"/>
          </a:xfrm>
        </p:spPr>
        <p:txBody>
          <a:bodyPr>
            <a:normAutofit/>
          </a:bodyPr>
          <a:lstStyle/>
          <a:p>
            <a:r>
              <a:rPr lang="cs-CZ" dirty="0" smtClean="0"/>
              <a:t>Schodiště </a:t>
            </a:r>
            <a:r>
              <a:rPr lang="cs-CZ" sz="2000" b="0" dirty="0" smtClean="0"/>
              <a:t>( obr.4) </a:t>
            </a:r>
          </a:p>
          <a:p>
            <a:endParaRPr lang="cs-CZ" dirty="0"/>
          </a:p>
        </p:txBody>
      </p:sp>
      <p:pic>
        <p:nvPicPr>
          <p:cNvPr id="8" name="Zástupný symbol pro obsah 7" descr="4_Casa Batlló, schodiště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364088" y="1988840"/>
            <a:ext cx="2892299" cy="434932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Antoni </a:t>
            </a:r>
            <a:r>
              <a:rPr lang="cs-CZ" b="1" dirty="0" err="1" smtClean="0"/>
              <a:t>Gaudí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0769"/>
            <a:ext cx="4040188" cy="576064"/>
          </a:xfrm>
        </p:spPr>
        <p:txBody>
          <a:bodyPr/>
          <a:lstStyle/>
          <a:p>
            <a:r>
              <a:rPr lang="cs-CZ" dirty="0" err="1" smtClean="0"/>
              <a:t>Casa</a:t>
            </a:r>
            <a:r>
              <a:rPr lang="cs-CZ" dirty="0" smtClean="0"/>
              <a:t> </a:t>
            </a:r>
            <a:r>
              <a:rPr lang="cs-CZ" dirty="0" err="1" smtClean="0"/>
              <a:t>Mila</a:t>
            </a:r>
            <a:r>
              <a:rPr lang="cs-CZ" dirty="0" smtClean="0"/>
              <a:t>, Barcelona </a:t>
            </a:r>
            <a:r>
              <a:rPr lang="cs-CZ" sz="2000" b="0" dirty="0" smtClean="0"/>
              <a:t>( obr.5) </a:t>
            </a:r>
            <a:endParaRPr lang="cs-CZ" sz="2000" b="0" dirty="0"/>
          </a:p>
        </p:txBody>
      </p:sp>
      <p:pic>
        <p:nvPicPr>
          <p:cNvPr id="7" name="Zástupný symbol pro obsah 6" descr="5_Gaudi, Casa_Milà_-_Barcelona,_Spain_-_Jan_200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56681"/>
            <a:ext cx="4040188" cy="378767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220072" y="1412777"/>
            <a:ext cx="3466728" cy="504056"/>
          </a:xfrm>
        </p:spPr>
        <p:txBody>
          <a:bodyPr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alkon </a:t>
            </a:r>
            <a:r>
              <a:rPr lang="cs-CZ" sz="2000" b="0" dirty="0" smtClean="0"/>
              <a:t>(obr. 6)</a:t>
            </a:r>
            <a:endParaRPr lang="cs-CZ" sz="2000" b="0" dirty="0"/>
          </a:p>
        </p:txBody>
      </p:sp>
      <p:pic>
        <p:nvPicPr>
          <p:cNvPr id="8" name="Zástupný symbol pro obsah 7" descr="6_Gaudi, Casa Mila, balko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184179" y="2174875"/>
            <a:ext cx="2963466" cy="395128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Hector </a:t>
            </a:r>
            <a:r>
              <a:rPr lang="cs-CZ" sz="2800" b="1" dirty="0" err="1" smtClean="0"/>
              <a:t>Guimard</a:t>
            </a:r>
            <a:r>
              <a:rPr lang="cs-CZ" sz="2800" dirty="0" smtClean="0"/>
              <a:t> – vstupy do stanic pařížského metra 			(1899-1900)			</a:t>
            </a:r>
            <a:r>
              <a:rPr lang="cs-CZ" sz="2000" dirty="0" smtClean="0"/>
              <a:t>(obr. 7)</a:t>
            </a:r>
            <a:r>
              <a:rPr lang="cs-CZ" sz="2800" dirty="0" smtClean="0"/>
              <a:t>	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Osvětlení vstupů pařížského met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err="1" smtClean="0"/>
              <a:t>Philip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Webb</a:t>
            </a:r>
            <a:r>
              <a:rPr lang="cs-CZ" sz="4000" b="1" dirty="0" smtClean="0"/>
              <a:t>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err="1" smtClean="0"/>
              <a:t>Red</a:t>
            </a:r>
            <a:r>
              <a:rPr lang="cs-CZ" sz="3600" b="1" dirty="0" smtClean="0"/>
              <a:t> House</a:t>
            </a:r>
            <a:r>
              <a:rPr lang="cs-CZ" sz="3600" dirty="0" smtClean="0"/>
              <a:t> v </a:t>
            </a:r>
            <a:r>
              <a:rPr lang="cs-CZ" sz="3600" dirty="0" err="1" smtClean="0"/>
              <a:t>Bexleyheath</a:t>
            </a:r>
            <a:r>
              <a:rPr lang="cs-CZ" sz="3600" dirty="0" smtClean="0"/>
              <a:t> v jihovýchodním Londýně , Anglie 	</a:t>
            </a:r>
            <a:r>
              <a:rPr lang="cs-CZ" sz="2200" dirty="0" smtClean="0"/>
              <a:t>(obr. 8)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4" name="Zástupný symbol pro obsah 3" descr="7_Philip Webb , Red House v Bexleyheath v jihovýchodní Londýně , Angl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844824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err="1" smtClean="0"/>
              <a:t>Joseph</a:t>
            </a:r>
            <a:r>
              <a:rPr lang="cs-CZ" sz="3600" b="1" dirty="0" smtClean="0"/>
              <a:t> Maria </a:t>
            </a:r>
            <a:r>
              <a:rPr lang="cs-CZ" sz="3600" b="1" dirty="0" err="1" smtClean="0"/>
              <a:t>Olbrich</a:t>
            </a:r>
            <a:r>
              <a:rPr lang="cs-CZ" sz="3600" b="1" dirty="0" smtClean="0"/>
              <a:t> </a:t>
            </a:r>
            <a:br>
              <a:rPr lang="cs-CZ" sz="3600" b="1" dirty="0" smtClean="0"/>
            </a:br>
            <a:r>
              <a:rPr lang="cs-CZ" sz="3200" dirty="0" smtClean="0"/>
              <a:t>Průčelí výstavního pavilonu Secese (1898), Vídeň </a:t>
            </a:r>
            <a:br>
              <a:rPr lang="cs-CZ" sz="3200" dirty="0" smtClean="0"/>
            </a:br>
            <a:r>
              <a:rPr lang="cs-CZ" sz="2200" dirty="0" smtClean="0"/>
              <a:t>(obr. 9)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8_Průčelí výstavního pavilonu secese (1898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196752"/>
            <a:ext cx="3857476" cy="514330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Jan </a:t>
            </a:r>
            <a:r>
              <a:rPr lang="cs-CZ" sz="3600" b="1" dirty="0" err="1" smtClean="0"/>
              <a:t>Kotěra</a:t>
            </a:r>
            <a:r>
              <a:rPr lang="cs-CZ" sz="3600" dirty="0" smtClean="0"/>
              <a:t>, Muzeum východních Čech, </a:t>
            </a:r>
            <a:br>
              <a:rPr lang="cs-CZ" sz="3600" dirty="0" smtClean="0"/>
            </a:br>
            <a:r>
              <a:rPr lang="cs-CZ" sz="3600" dirty="0" smtClean="0"/>
              <a:t>Hradec Králové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2200" dirty="0" smtClean="0"/>
              <a:t>(obr. 10)</a:t>
            </a:r>
            <a:endParaRPr lang="cs-CZ" sz="2200" dirty="0"/>
          </a:p>
        </p:txBody>
      </p:sp>
      <p:pic>
        <p:nvPicPr>
          <p:cNvPr id="4" name="Zástupný symbol pro obsah 3" descr="9_Jan Kotěra, Muzeum východních Č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21212"/>
            <a:ext cx="8229600" cy="4083939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Josef Fanta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196752"/>
            <a:ext cx="4104456" cy="1008112"/>
          </a:xfrm>
        </p:spPr>
        <p:txBody>
          <a:bodyPr>
            <a:normAutofit fontScale="70000" lnSpcReduction="20000"/>
          </a:bodyPr>
          <a:lstStyle/>
          <a:p>
            <a:r>
              <a:rPr lang="cs-CZ" sz="3600" dirty="0" smtClean="0"/>
              <a:t>Průčelí hlavního nádraží v Praze</a:t>
            </a:r>
          </a:p>
          <a:p>
            <a:r>
              <a:rPr lang="cs-CZ" b="0" dirty="0" smtClean="0"/>
              <a:t>(obr.11)</a:t>
            </a:r>
            <a:endParaRPr lang="cs-CZ" b="0" dirty="0"/>
          </a:p>
        </p:txBody>
      </p:sp>
      <p:pic>
        <p:nvPicPr>
          <p:cNvPr id="7" name="Zástupný symbol pro obsah 6" descr="10_Josef Fanta, Průčelí hlavního nádraží v Praz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9" y="2492896"/>
            <a:ext cx="3888432" cy="353977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052736"/>
            <a:ext cx="4041775" cy="1296144"/>
          </a:xfrm>
        </p:spPr>
        <p:txBody>
          <a:bodyPr>
            <a:normAutofit/>
          </a:bodyPr>
          <a:lstStyle/>
          <a:p>
            <a:r>
              <a:rPr lang="cs-CZ" dirty="0" smtClean="0"/>
              <a:t>Původní hala nádraží, dnes Fantova kavárna </a:t>
            </a:r>
          </a:p>
          <a:p>
            <a:r>
              <a:rPr lang="cs-CZ" sz="2000" b="0" dirty="0" smtClean="0"/>
              <a:t>(obr. 12)</a:t>
            </a:r>
            <a:endParaRPr lang="cs-CZ" sz="2000" b="0" dirty="0"/>
          </a:p>
        </p:txBody>
      </p:sp>
      <p:pic>
        <p:nvPicPr>
          <p:cNvPr id="8" name="Zástupný symbol pro obsah 7" descr="11_Josef Fanta, Původní hala nádraží, dnes Fantova kavárn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852936"/>
            <a:ext cx="4180225" cy="3135169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Antonín </a:t>
            </a:r>
            <a:r>
              <a:rPr lang="cs-CZ" sz="4000" b="1" dirty="0" err="1" smtClean="0"/>
              <a:t>Balšánek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Osvald</a:t>
            </a:r>
            <a:r>
              <a:rPr lang="cs-CZ" sz="4000" b="1" dirty="0" smtClean="0"/>
              <a:t> Polívka </a:t>
            </a:r>
            <a:br>
              <a:rPr lang="cs-CZ" sz="4000" b="1" dirty="0" smtClean="0"/>
            </a:br>
            <a:r>
              <a:rPr lang="cs-CZ" sz="4000" dirty="0" smtClean="0"/>
              <a:t> </a:t>
            </a:r>
            <a:r>
              <a:rPr lang="cs-CZ" sz="3100" dirty="0" smtClean="0"/>
              <a:t>Obecní dům v Praze </a:t>
            </a:r>
            <a:r>
              <a:rPr lang="cs-CZ" sz="2200" dirty="0" smtClean="0"/>
              <a:t>(obr. 13)</a:t>
            </a:r>
            <a:endParaRPr lang="cs-CZ" sz="2200" dirty="0"/>
          </a:p>
        </p:txBody>
      </p:sp>
      <p:pic>
        <p:nvPicPr>
          <p:cNvPr id="4" name="Zástupný symbol pro obsah 3" descr="12_Antonín Balšánek a Osvald Polívka – Obecní dům v Praz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405" y="1600200"/>
            <a:ext cx="6793190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105835"/>
            <a:ext cx="7920880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/>
              <a:t>Pokud není uvedeno jinak, použitý materiál je z vlastních zdrojů autora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 fontScale="25000" lnSpcReduction="20000"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pPr lvl="0"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1) </a:t>
            </a:r>
            <a:r>
              <a:rPr lang="cs-CZ" sz="5600" dirty="0" smtClean="0"/>
              <a:t>USER:SERGIL</a:t>
            </a:r>
            <a:r>
              <a:rPr lang="cs-CZ" sz="5600" dirty="0"/>
              <a:t>), </a:t>
            </a:r>
            <a:r>
              <a:rPr lang="cs-CZ" sz="5600" dirty="0" err="1"/>
              <a:t>Sergi</a:t>
            </a:r>
            <a:r>
              <a:rPr lang="cs-CZ" sz="5600" dirty="0"/>
              <a:t> </a:t>
            </a:r>
            <a:r>
              <a:rPr lang="cs-CZ" sz="5600" dirty="0" err="1"/>
              <a:t>Larripa</a:t>
            </a:r>
            <a:r>
              <a:rPr lang="cs-CZ" sz="5600" dirty="0"/>
              <a:t>. </a:t>
            </a:r>
            <a:r>
              <a:rPr lang="cs-CZ" sz="5600" i="1" dirty="0"/>
              <a:t>http://cs.wikipedia.org/wiki/</a:t>
            </a:r>
            <a:r>
              <a:rPr lang="cs-CZ" sz="5600" dirty="0"/>
              <a:t> [online]. [cit. 2.4.2013]. Dostupný na WWW: </a:t>
            </a:r>
            <a:r>
              <a:rPr lang="cs-CZ" sz="5600" u="sng" dirty="0">
                <a:hlinkClick r:id="rId2"/>
              </a:rPr>
              <a:t>http://cs.wikipedia.org/wiki/Soubor:050529_Barcelona_026.jpg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lvl="0"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2</a:t>
            </a:r>
            <a:r>
              <a:rPr lang="cs-CZ" sz="5600" dirty="0" smtClean="0"/>
              <a:t>) GAGNON</a:t>
            </a:r>
            <a:r>
              <a:rPr lang="cs-CZ" sz="5600" dirty="0"/>
              <a:t>, Bernard. </a:t>
            </a:r>
            <a:r>
              <a:rPr lang="cs-CZ" sz="5600" i="1" dirty="0" err="1"/>
              <a:t>wikipedia.org</a:t>
            </a:r>
            <a:r>
              <a:rPr lang="cs-CZ" sz="5600" dirty="0"/>
              <a:t> [online]. [cit. 2.4.2013]. Dostupný na WWW: http://en.wikipedia.org/wiki/File:Sagrada_Familia_01.jpg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 lvl="0"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3</a:t>
            </a:r>
            <a:r>
              <a:rPr lang="cs-CZ" sz="5600" dirty="0" smtClean="0"/>
              <a:t>) CATARINELLA</a:t>
            </a:r>
            <a:r>
              <a:rPr lang="cs-CZ" sz="5600" dirty="0"/>
              <a:t>, </a:t>
            </a:r>
            <a:r>
              <a:rPr lang="cs-CZ" sz="5600" dirty="0" err="1"/>
              <a:t>Massimo</a:t>
            </a:r>
            <a:r>
              <a:rPr lang="cs-CZ" sz="5600" dirty="0"/>
              <a:t>. </a:t>
            </a:r>
            <a:r>
              <a:rPr lang="cs-CZ" sz="5600" i="1" dirty="0"/>
              <a:t>http://cs.wikipedia.org/wiki/Casa_Batll%C3%B3</a:t>
            </a:r>
            <a:r>
              <a:rPr lang="cs-CZ" sz="5600" dirty="0"/>
              <a:t> [online]. [cit. 2.4.2013]. Dostupný na WWW: </a:t>
            </a:r>
            <a:r>
              <a:rPr lang="cs-CZ" sz="5600" u="sng" dirty="0">
                <a:hlinkClick r:id="rId3"/>
              </a:rPr>
              <a:t>http://cs.wikipedia.org/wiki/Soubor:CasaBatllo.jpg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lvl="0"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4</a:t>
            </a:r>
            <a:r>
              <a:rPr lang="cs-CZ" sz="5600" dirty="0" smtClean="0"/>
              <a:t>) CHONGMING76</a:t>
            </a:r>
            <a:r>
              <a:rPr lang="cs-CZ" sz="5600" dirty="0"/>
              <a:t>, </a:t>
            </a:r>
            <a:r>
              <a:rPr lang="cs-CZ" sz="5600" dirty="0" err="1"/>
              <a:t>Chongming76.</a:t>
            </a:r>
            <a:r>
              <a:rPr lang="cs-CZ" sz="5600" dirty="0"/>
              <a:t> </a:t>
            </a:r>
            <a:r>
              <a:rPr lang="cs-CZ" sz="5600" i="1" dirty="0"/>
              <a:t>http://cs.wikipedia.org/wiki/Soubor:Staircase </a:t>
            </a:r>
            <a:r>
              <a:rPr lang="cs-CZ" sz="5600" i="1" dirty="0" err="1"/>
              <a:t>casa</a:t>
            </a:r>
            <a:r>
              <a:rPr lang="cs-CZ" sz="5600" i="1" dirty="0"/>
              <a:t> </a:t>
            </a:r>
            <a:r>
              <a:rPr lang="cs-CZ" sz="5600" i="1" dirty="0" err="1"/>
              <a:t>batllo.jpg</a:t>
            </a:r>
            <a:r>
              <a:rPr lang="cs-CZ" sz="5600" dirty="0"/>
              <a:t> [online]. [cit. 2.4.2013]. Dostupný na WWW: </a:t>
            </a:r>
            <a:r>
              <a:rPr lang="cs-CZ" sz="5600" u="sng" dirty="0">
                <a:hlinkClick r:id="rId4"/>
              </a:rPr>
              <a:t>http://cs.wikipedia.org/wiki/Soubor:Staircase_casa_batllo.jpg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  <a:r>
              <a:rPr lang="cs-CZ" sz="5600" b="1" dirty="0"/>
              <a:t> </a:t>
            </a:r>
            <a:endParaRPr lang="cs-CZ" sz="5600" dirty="0"/>
          </a:p>
          <a:p>
            <a:pPr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5</a:t>
            </a:r>
            <a:r>
              <a:rPr lang="cs-CZ" sz="5600" dirty="0" smtClean="0"/>
              <a:t>) DILIFF</a:t>
            </a:r>
            <a:r>
              <a:rPr lang="cs-CZ" sz="5600" dirty="0"/>
              <a:t>, </a:t>
            </a:r>
            <a:r>
              <a:rPr lang="cs-CZ" sz="5600" dirty="0" err="1"/>
              <a:t>Diliff</a:t>
            </a:r>
            <a:r>
              <a:rPr lang="cs-CZ" sz="5600" dirty="0"/>
              <a:t>. </a:t>
            </a:r>
            <a:r>
              <a:rPr lang="cs-CZ" sz="5600" i="1" dirty="0"/>
              <a:t>http://cs.wikipedia.org/wiki/Casa_Mil%C3%A0</a:t>
            </a:r>
            <a:r>
              <a:rPr lang="cs-CZ" sz="5600" dirty="0"/>
              <a:t> [online]. [cit. 2.4.2013]. Dostupný na WWW: </a:t>
            </a:r>
            <a:r>
              <a:rPr lang="cs-CZ" sz="5600" u="sng" dirty="0">
                <a:hlinkClick r:id="rId5"/>
              </a:rPr>
              <a:t>http://cs.wikipedia.org/wiki/Soubor:Casa_Mil%C3%A0_-_Barcelona,_Spain_-_Jan_2007.jpg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lvl="0">
              <a:buNone/>
            </a:pPr>
            <a:r>
              <a:rPr lang="cs-CZ" sz="6000" dirty="0" smtClean="0"/>
              <a:t>obr. </a:t>
            </a:r>
            <a:r>
              <a:rPr lang="cs-CZ" sz="5600" dirty="0" smtClean="0"/>
              <a:t>6) </a:t>
            </a:r>
            <a:r>
              <a:rPr lang="cs-CZ" sz="5600" dirty="0" smtClean="0"/>
              <a:t>XAVIER</a:t>
            </a:r>
            <a:r>
              <a:rPr lang="cs-CZ" sz="5600" dirty="0"/>
              <a:t>, </a:t>
            </a:r>
            <a:r>
              <a:rPr lang="cs-CZ" sz="5600" dirty="0" err="1"/>
              <a:t>Xavier</a:t>
            </a:r>
            <a:r>
              <a:rPr lang="cs-CZ" sz="5600" dirty="0"/>
              <a:t>. </a:t>
            </a:r>
            <a:r>
              <a:rPr lang="cs-CZ" sz="5600" i="1" dirty="0"/>
              <a:t>http://cs.wikipedia.org/wiki/Casa_Mil%C3%A0</a:t>
            </a:r>
            <a:r>
              <a:rPr lang="cs-CZ" sz="5600" dirty="0"/>
              <a:t> [online]. [cit. 2.4.2013]. Dostupný na WWW: http://cs.wikipedia.org/wiki/Soubor:La_Pedrera_balc%C3%B3n.jpg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obr. 7</a:t>
            </a:r>
            <a:r>
              <a:rPr lang="cs-CZ" dirty="0" smtClean="0"/>
              <a:t>) MSCHLINDWEIN.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12.4.2013]. Dostupný na WWW: </a:t>
            </a:r>
            <a:r>
              <a:rPr lang="cs-CZ" dirty="0" smtClean="0">
                <a:hlinkClick r:id="rId2"/>
              </a:rPr>
              <a:t>http://cs.wikipedia.org/wiki/Soubor:Metro_de_Paris.JPG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 8</a:t>
            </a:r>
            <a:r>
              <a:rPr lang="cs-CZ" dirty="0" smtClean="0"/>
              <a:t>) VELELA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</a:t>
            </a:r>
            <a:r>
              <a:rPr lang="cs-CZ" u="sng" dirty="0">
                <a:hlinkClick r:id="rId3"/>
              </a:rPr>
              <a:t>http://en.wikipedia.org/wiki/File:The_Red_House,_Bexleyheath.JPG</a:t>
            </a:r>
            <a:endParaRPr lang="cs-CZ" dirty="0"/>
          </a:p>
          <a:p>
            <a:pPr>
              <a:buNone/>
            </a:pPr>
            <a:r>
              <a:rPr lang="cs-CZ" dirty="0"/>
              <a:t>  </a:t>
            </a:r>
          </a:p>
          <a:p>
            <a:pPr>
              <a:buNone/>
            </a:pPr>
            <a:r>
              <a:rPr lang="cs-CZ" dirty="0" smtClean="0"/>
              <a:t>obr. 9</a:t>
            </a:r>
            <a:r>
              <a:rPr lang="cs-CZ" dirty="0" smtClean="0"/>
              <a:t>) GRYFFINDOR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</a:t>
            </a:r>
            <a:r>
              <a:rPr lang="cs-CZ" u="sng" dirty="0">
                <a:hlinkClick r:id="rId4"/>
              </a:rPr>
              <a:t>http://cs.wikipedia.org/wiki/Soubor:Secession_Vienna_June_2006_006.jpg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obr. 10</a:t>
            </a:r>
            <a:r>
              <a:rPr lang="cs-CZ" dirty="0" smtClean="0"/>
              <a:t>) CZ-DAVID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</a:t>
            </a:r>
            <a:r>
              <a:rPr lang="cs-CZ" u="sng" dirty="0">
                <a:hlinkClick r:id="rId5"/>
              </a:rPr>
              <a:t>http://cs.wikipedia.org/wiki/Soubor:Muzeum_v%C3%BDchodn%C3%ADch_%C4%8Cech.jpg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obr. </a:t>
            </a:r>
            <a:r>
              <a:rPr lang="cs-CZ" dirty="0" smtClean="0"/>
              <a:t>11</a:t>
            </a:r>
            <a:r>
              <a:rPr lang="cs-CZ" dirty="0" smtClean="0"/>
              <a:t>) USER:BRUNSWYK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</a:t>
            </a:r>
            <a:r>
              <a:rPr lang="cs-CZ" u="sng" dirty="0">
                <a:hlinkClick r:id="rId6"/>
              </a:rPr>
              <a:t>http://cs.wikipedia.org/wiki/Soubor:Prag_Prague_Hauptbahnhof_Eingang_(2005).JPG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obr. 12</a:t>
            </a:r>
            <a:r>
              <a:rPr lang="cs-CZ" dirty="0" smtClean="0"/>
              <a:t>) USER:BRUNSWYK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http://cs.wikipedia.org/wiki/Soubor:Prag_Prague_Cafe_im_Hauptbahnhof_Totale_(2005).JPG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obr. 13</a:t>
            </a:r>
            <a:r>
              <a:rPr lang="cs-CZ" dirty="0" smtClean="0"/>
              <a:t>) KARELJ</a:t>
            </a:r>
            <a:r>
              <a:rPr lang="cs-CZ" dirty="0"/>
              <a:t>. </a:t>
            </a:r>
            <a:r>
              <a:rPr lang="cs-CZ" i="1" dirty="0" err="1"/>
              <a:t>wikipedia.org</a:t>
            </a:r>
            <a:r>
              <a:rPr lang="cs-CZ" dirty="0"/>
              <a:t> [online]. [cit. 2.4.2013]. Dostupný na WWW: </a:t>
            </a:r>
            <a:r>
              <a:rPr lang="cs-CZ" u="sng" dirty="0">
                <a:hlinkClick r:id="rId7"/>
              </a:rPr>
              <a:t>http://</a:t>
            </a:r>
            <a:r>
              <a:rPr lang="cs-CZ" u="sng" dirty="0" smtClean="0">
                <a:hlinkClick r:id="rId7"/>
              </a:rPr>
              <a:t>cs.wikipedia.org/wiki/Soubor:Obecn%C3%AD_d%C5%AFm_noc_3.jpg</a:t>
            </a: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313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Secese  architektura</vt:lpstr>
      <vt:lpstr>Antoni Gaudi</vt:lpstr>
      <vt:lpstr>Antoni Gaudí </vt:lpstr>
      <vt:lpstr>Antoni Gaudí </vt:lpstr>
      <vt:lpstr>Hector Guimard – vstupy do stanic pařížského metra    (1899-1900)   (obr. 7) </vt:lpstr>
      <vt:lpstr>Philip Webb  Red House v Bexleyheath v jihovýchodním Londýně , Anglie  (obr. 8)  </vt:lpstr>
      <vt:lpstr>Joseph Maria Olbrich  Průčelí výstavního pavilonu Secese (1898), Vídeň  (obr. 9) </vt:lpstr>
      <vt:lpstr>Jan Kotěra, Muzeum východních Čech,  Hradec Králové  (obr. 10)</vt:lpstr>
      <vt:lpstr>Josef Fanta</vt:lpstr>
      <vt:lpstr>Antonín Balšánek a Osvald Polívka   Obecní dům v Praze (obr. 13)</vt:lpstr>
      <vt:lpstr>Snímek 12</vt:lpstr>
      <vt:lpstr>Použité obrázky </vt:lpstr>
      <vt:lpstr> </vt:lpstr>
      <vt:lpstr>  DĚKUJI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43</cp:revision>
  <dcterms:created xsi:type="dcterms:W3CDTF">2013-04-02T20:21:13Z</dcterms:created>
  <dcterms:modified xsi:type="dcterms:W3CDTF">2013-05-22T18:33:07Z</dcterms:modified>
</cp:coreProperties>
</file>