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56" r:id="rId3"/>
    <p:sldId id="292" r:id="rId4"/>
    <p:sldId id="271" r:id="rId5"/>
    <p:sldId id="273" r:id="rId6"/>
    <p:sldId id="274" r:id="rId7"/>
    <p:sldId id="293" r:id="rId8"/>
    <p:sldId id="295" r:id="rId9"/>
    <p:sldId id="286" r:id="rId10"/>
    <p:sldId id="288" r:id="rId11"/>
    <p:sldId id="289" r:id="rId12"/>
    <p:sldId id="290" r:id="rId13"/>
    <p:sldId id="296" r:id="rId14"/>
    <p:sldId id="272" r:id="rId15"/>
    <p:sldId id="282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antisek_Bilek_Moses.JPG" TargetMode="External"/><Relationship Id="rId7" Type="http://schemas.openxmlformats.org/officeDocument/2006/relationships/hyperlink" Target="http://commons.wikimedia.org/wiki/File:Armchair,_Charles_Rennie_Mackintosh,_1897_-_IMG_1635.JPG" TargetMode="External"/><Relationship Id="rId2" Type="http://schemas.openxmlformats.org/officeDocument/2006/relationships/hyperlink" Target="http://commons.wikimedia.org/wiki/File:Ny_Carlsberg_Glyptothek_-_Rodin_-_Danaid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edroom_furniture_by_Charles_Rennie_Mackintosh.jpg" TargetMode="External"/><Relationship Id="rId5" Type="http://schemas.openxmlformats.org/officeDocument/2006/relationships/hyperlink" Target="http://commons.wikimedia.org/wiki/File:Frantisek_Palacky_monument_(global).JPG" TargetMode="External"/><Relationship Id="rId4" Type="http://schemas.openxmlformats.org/officeDocument/2006/relationships/hyperlink" Target="http://cs.wikipedia.org/wiki/Soubor:Prague_hus_statue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Charles_Rennie_Mackintosh_001.jpg" TargetMode="External"/><Relationship Id="rId2" Type="http://schemas.openxmlformats.org/officeDocument/2006/relationships/hyperlink" Target="http://commons.wikimedia.org/wiki/File:Charles_Rennie_Mackintosh_(Glasgow)_(3839582136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Tischlampe_Schleiert%C3%A4nzerin_BNM.jpg" TargetMode="External"/><Relationship Id="rId5" Type="http://schemas.openxmlformats.org/officeDocument/2006/relationships/hyperlink" Target="http://commons.wikimedia.org/wiki/File:Salonmobiliar_Carlo_Bugatti_KGM.jpg" TargetMode="External"/><Relationship Id="rId4" Type="http://schemas.openxmlformats.org/officeDocument/2006/relationships/hyperlink" Target="https://cs.wikipedia.org/wiki/Soubor:Vase_Gall%C3%A9_Petit_Palais_PPO3721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7488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Secese – sochařství a užité umění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7881873"/>
              </p:ext>
            </p:extLst>
          </p:nvPr>
        </p:nvGraphicFramePr>
        <p:xfrm>
          <a:off x="899592" y="1052740"/>
          <a:ext cx="7344816" cy="4264355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498"/>
                <a:gridCol w="5147318"/>
              </a:tblGrid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smtClean="0">
                          <a:latin typeface="Calibri"/>
                          <a:ea typeface="Calibri"/>
                          <a:cs typeface="Times New Roman"/>
                        </a:rPr>
                        <a:t>VY_32_INOVACE_HANA_MERVARTOVA_SECESE_SOCHARSTVI_A_UZITE</a:t>
                      </a:r>
                      <a:r>
                        <a:rPr lang="cs-CZ" sz="1100" i="1" baseline="0" smtClean="0">
                          <a:latin typeface="Calibri"/>
                          <a:ea typeface="Calibri"/>
                          <a:cs typeface="Times New Roman"/>
                        </a:rPr>
                        <a:t>_UMENI</a:t>
                      </a:r>
                      <a:r>
                        <a:rPr lang="cs-CZ" sz="1100" i="1" smtClean="0">
                          <a:latin typeface="Calibri"/>
                          <a:ea typeface="Calibri"/>
                          <a:cs typeface="Times New Roman"/>
                        </a:rPr>
                        <a:t>_PREZENTACE_05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Estetická a výtvarná výchova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Kosmetické služby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10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Periodizace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charakteristika vývojových etap výtvarného umění</a:t>
                      </a:r>
                      <a:r>
                        <a:rPr lang="cs-CZ" sz="1100" i="1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 Umění 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konce 19. a 1. poloviny 20. století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Secese  -</a:t>
                      </a:r>
                      <a:r>
                        <a:rPr lang="cs-CZ" sz="1100" i="1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sochařství  a užité umění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17.04.2013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4499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díly významných tvůrců secesního sochařství a užitého umění. </a:t>
                      </a:r>
                      <a:r>
                        <a:rPr lang="cs-CZ" sz="1000" i="1" baseline="0" dirty="0" err="1" smtClean="0">
                          <a:solidFill>
                            <a:schemeClr val="tx1"/>
                          </a:solidFill>
                        </a:rPr>
                        <a:t>Vyučujicí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může využít  konkrétní snímky k výkladu látky podle navazujícího pracovního listu „Secese – malířství, sochařství, užité umění“  nebo dle aktuální potřeby např. pro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265" y="5733256"/>
            <a:ext cx="3914944" cy="86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4248472"/>
          </a:xfrm>
        </p:spPr>
        <p:txBody>
          <a:bodyPr>
            <a:noAutofit/>
          </a:bodyPr>
          <a:lstStyle/>
          <a:p>
            <a:r>
              <a:rPr lang="cs-CZ" sz="88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Secese</a:t>
            </a:r>
            <a: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sochařství </a:t>
            </a:r>
            <a:b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b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užité umění</a:t>
            </a:r>
            <a:endParaRPr lang="cs-CZ" sz="60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8712968" cy="1008112"/>
          </a:xfrm>
        </p:spPr>
        <p:txBody>
          <a:bodyPr/>
          <a:lstStyle/>
          <a:p>
            <a:pPr lvl="0"/>
            <a:r>
              <a:rPr lang="cs-CZ" sz="2800" b="1" dirty="0" smtClean="0">
                <a:solidFill>
                  <a:schemeClr val="tx2"/>
                </a:solidFill>
              </a:rPr>
              <a:t>(od konce 19</a:t>
            </a:r>
            <a:r>
              <a:rPr lang="cs-CZ" sz="2800" b="1" dirty="0">
                <a:solidFill>
                  <a:schemeClr val="tx2"/>
                </a:solidFill>
              </a:rPr>
              <a:t>. do počátku 20. </a:t>
            </a:r>
            <a:r>
              <a:rPr lang="cs-CZ" sz="2800" b="1" dirty="0" smtClean="0">
                <a:solidFill>
                  <a:schemeClr val="tx2"/>
                </a:solidFill>
              </a:rPr>
              <a:t>století, vrchol </a:t>
            </a:r>
            <a:r>
              <a:rPr lang="cs-CZ" sz="2800" b="1" dirty="0">
                <a:solidFill>
                  <a:schemeClr val="tx2"/>
                </a:solidFill>
              </a:rPr>
              <a:t>1890 -1905)</a:t>
            </a:r>
            <a:endParaRPr lang="cs-CZ" sz="2800" dirty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August Rodin  - </a:t>
            </a:r>
            <a:r>
              <a:rPr lang="cs-CZ" sz="3600" dirty="0" smtClean="0"/>
              <a:t>Danaida (1885)</a:t>
            </a:r>
            <a:br>
              <a:rPr lang="cs-CZ" sz="3600" dirty="0" smtClean="0"/>
            </a:br>
            <a:r>
              <a:rPr lang="cs-CZ" sz="2000" dirty="0" smtClean="0"/>
              <a:t>(obr. 1)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August Rodin Danaida 188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František Bílek</a:t>
            </a:r>
            <a:r>
              <a:rPr lang="cs-CZ" sz="2800" dirty="0" smtClean="0"/>
              <a:t>, Mojžíš</a:t>
            </a:r>
            <a:br>
              <a:rPr lang="cs-CZ" sz="2800" dirty="0" smtClean="0"/>
            </a:br>
            <a:r>
              <a:rPr lang="cs-CZ" sz="2800" dirty="0" smtClean="0"/>
              <a:t> </a:t>
            </a:r>
            <a:r>
              <a:rPr lang="cs-CZ" sz="2000" dirty="0" smtClean="0"/>
              <a:t>(v sousedství Staronové synagogy v Praze) 		(obr. 2)</a:t>
            </a:r>
            <a:endParaRPr lang="cs-CZ" sz="2000" dirty="0"/>
          </a:p>
        </p:txBody>
      </p:sp>
      <p:pic>
        <p:nvPicPr>
          <p:cNvPr id="4" name="Zástupný symbol pro obsah 3" descr="13_František Bílek, Mojžíš (v sousedství Staronové synagogy v Praze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/>
              <a:t>Ladislav </a:t>
            </a:r>
            <a:r>
              <a:rPr lang="cs-CZ" sz="2800" b="1" dirty="0" err="1" smtClean="0"/>
              <a:t>Šaloun</a:t>
            </a:r>
            <a:r>
              <a:rPr lang="cs-CZ" sz="2800" dirty="0" smtClean="0"/>
              <a:t>,</a:t>
            </a:r>
            <a:br>
              <a:rPr lang="cs-CZ" sz="2800" dirty="0" smtClean="0"/>
            </a:br>
            <a:r>
              <a:rPr lang="cs-CZ" sz="2800" dirty="0" smtClean="0"/>
              <a:t> Sousoší Jana Husa na pražském Staroměstském náměstí</a:t>
            </a:r>
            <a:br>
              <a:rPr lang="cs-CZ" sz="2800" dirty="0" smtClean="0"/>
            </a:br>
            <a:r>
              <a:rPr lang="cs-CZ" sz="2200" dirty="0" smtClean="0"/>
              <a:t> (obr. 3)</a:t>
            </a:r>
            <a:endParaRPr lang="cs-CZ" sz="2200" dirty="0"/>
          </a:p>
        </p:txBody>
      </p:sp>
      <p:pic>
        <p:nvPicPr>
          <p:cNvPr id="4" name="Zástupný symbol pro obsah 3" descr="14_Ladislav Šaloun, Sousoší Jana Husa na pražském Staroměstském náměst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700808"/>
            <a:ext cx="6624736" cy="4413731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/>
              <a:t>Stanislav Sucharda,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pomník Fr. Palackého v Praze </a:t>
            </a:r>
            <a:br>
              <a:rPr lang="cs-CZ" sz="2800" dirty="0" smtClean="0"/>
            </a:br>
            <a:r>
              <a:rPr lang="cs-CZ" sz="2200" dirty="0" smtClean="0"/>
              <a:t>(obr. 4)</a:t>
            </a:r>
            <a:endParaRPr lang="cs-CZ" sz="2200" dirty="0"/>
          </a:p>
        </p:txBody>
      </p:sp>
      <p:pic>
        <p:nvPicPr>
          <p:cNvPr id="4" name="Zástupný symbol pro obsah 3" descr="15_Stanislav Sucharda,  pomník Fr. Palackého v Praz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412776"/>
            <a:ext cx="6408712" cy="4806534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Charles </a:t>
            </a:r>
            <a:r>
              <a:rPr lang="cs-CZ" sz="2800" b="1" dirty="0" err="1" smtClean="0"/>
              <a:t>Rennie</a:t>
            </a:r>
            <a:r>
              <a:rPr lang="cs-CZ" sz="2800" b="1" dirty="0" smtClean="0"/>
              <a:t> Mackintosh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ložnice 					 </a:t>
            </a:r>
            <a:r>
              <a:rPr lang="cs-CZ" sz="2000" dirty="0" smtClean="0"/>
              <a:t>(obr.5)</a:t>
            </a:r>
            <a:endParaRPr lang="cs-CZ" sz="2800" dirty="0"/>
          </a:p>
        </p:txBody>
      </p:sp>
      <p:pic>
        <p:nvPicPr>
          <p:cNvPr id="4" name="Zástupný symbol pro obsah 3" descr="Charles_Rennie_Mackintosh-Bedroom_furnitur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788631"/>
            <a:ext cx="6264696" cy="419734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/>
              <a:t>Charles </a:t>
            </a:r>
            <a:r>
              <a:rPr lang="cs-CZ" sz="2800" b="1" dirty="0" err="1" smtClean="0"/>
              <a:t>Rennie</a:t>
            </a:r>
            <a:r>
              <a:rPr lang="cs-CZ" sz="2800" b="1" dirty="0" smtClean="0"/>
              <a:t> Mackintosh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křeslo 					 hodiny </a:t>
            </a:r>
            <a:br>
              <a:rPr lang="cs-CZ" sz="2800" dirty="0" smtClean="0"/>
            </a:br>
            <a:r>
              <a:rPr lang="cs-CZ" sz="2000" dirty="0" smtClean="0"/>
              <a:t>(obr.6 )					 (obr.7 )</a:t>
            </a:r>
            <a:endParaRPr lang="cs-CZ" sz="2800" dirty="0"/>
          </a:p>
        </p:txBody>
      </p:sp>
      <p:pic>
        <p:nvPicPr>
          <p:cNvPr id="5" name="Zástupný symbol pro obsah 4" descr="Armchair,_Charles_Rennie_Mackintosh,_1897_-_IMG_163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916832"/>
            <a:ext cx="2862318" cy="3816424"/>
          </a:xfrm>
        </p:spPr>
      </p:pic>
      <p:pic>
        <p:nvPicPr>
          <p:cNvPr id="6" name="Zástupný symbol pro obsah 5" descr="Charles Rennie Mackintosh, hodiny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10154" y="1916832"/>
            <a:ext cx="2969278" cy="3744416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229185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Charles </a:t>
            </a:r>
            <a:r>
              <a:rPr lang="cs-CZ" sz="3200" dirty="0" err="1" smtClean="0"/>
              <a:t>Rennie</a:t>
            </a:r>
            <a:r>
              <a:rPr lang="cs-CZ" sz="3200" dirty="0" smtClean="0"/>
              <a:t> Mackintosh</a:t>
            </a:r>
            <a:br>
              <a:rPr lang="cs-CZ" sz="3200" dirty="0" smtClean="0"/>
            </a:br>
            <a:r>
              <a:rPr lang="cs-CZ" b="0" dirty="0" smtClean="0"/>
              <a:t>návrh nástěnné dekorace </a:t>
            </a:r>
            <a:br>
              <a:rPr lang="cs-CZ" b="0" dirty="0" smtClean="0"/>
            </a:br>
            <a:r>
              <a:rPr lang="cs-CZ" b="0" dirty="0" smtClean="0"/>
              <a:t>(1896-1897)</a:t>
            </a:r>
            <a:endParaRPr lang="cs-CZ" b="0" dirty="0"/>
          </a:p>
        </p:txBody>
      </p:sp>
      <p:pic>
        <p:nvPicPr>
          <p:cNvPr id="5" name="Zástupný symbol pro obsah 4" descr="29_Charles Rennie Mackintosh, návrh nástěnné dekorace ,1896-189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44008" y="476672"/>
            <a:ext cx="2160240" cy="597301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140968"/>
            <a:ext cx="3008313" cy="298519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(obr. 8) </a:t>
            </a:r>
            <a:endParaRPr lang="cs-CZ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787798"/>
          </a:xfrm>
        </p:spPr>
        <p:txBody>
          <a:bodyPr/>
          <a:lstStyle/>
          <a:p>
            <a:r>
              <a:rPr lang="cs-CZ" sz="3200" dirty="0" err="1" smtClean="0"/>
              <a:t>Émile</a:t>
            </a:r>
            <a:r>
              <a:rPr lang="cs-CZ" sz="3200" dirty="0" smtClean="0"/>
              <a:t> </a:t>
            </a:r>
            <a:r>
              <a:rPr lang="cs-CZ" sz="3200" dirty="0" err="1" smtClean="0"/>
              <a:t>Gallé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800" dirty="0" smtClean="0"/>
              <a:t> </a:t>
            </a:r>
            <a:r>
              <a:rPr lang="cs-CZ" sz="2800" b="0" dirty="0" smtClean="0"/>
              <a:t>Váza </a:t>
            </a:r>
            <a:endParaRPr lang="cs-CZ" sz="2800" b="0" dirty="0"/>
          </a:p>
        </p:txBody>
      </p:sp>
      <p:pic>
        <p:nvPicPr>
          <p:cNvPr id="5" name="Zástupný symbol pro obsah 4" descr="30_Váza od Émile Gallé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139952" y="548680"/>
            <a:ext cx="3024336" cy="554924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2852936"/>
            <a:ext cx="3008313" cy="3273227"/>
          </a:xfrm>
        </p:spPr>
        <p:txBody>
          <a:bodyPr>
            <a:normAutofit/>
          </a:bodyPr>
          <a:lstStyle/>
          <a:p>
            <a:r>
              <a:rPr lang="cs-CZ" sz="2000" dirty="0" smtClean="0"/>
              <a:t>(obr. 9) </a:t>
            </a:r>
            <a:endParaRPr lang="cs-CZ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147248" cy="779686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Carlo</a:t>
            </a:r>
            <a:r>
              <a:rPr lang="cs-CZ" sz="3200" dirty="0" smtClean="0"/>
              <a:t> </a:t>
            </a:r>
            <a:r>
              <a:rPr lang="cs-CZ" sz="3200" dirty="0" err="1" smtClean="0"/>
              <a:t>Bugatti</a:t>
            </a:r>
            <a:r>
              <a:rPr lang="cs-CZ" sz="3200" dirty="0" smtClean="0"/>
              <a:t> ,  </a:t>
            </a:r>
            <a:r>
              <a:rPr lang="cs-CZ" sz="3200" b="0" dirty="0" smtClean="0"/>
              <a:t>nábytek</a:t>
            </a:r>
          </a:p>
        </p:txBody>
      </p:sp>
      <p:pic>
        <p:nvPicPr>
          <p:cNvPr id="5" name="Zástupný symbol pro obsah 4" descr="31_Carlo Bugatti - nábytek 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412776"/>
            <a:ext cx="7391736" cy="490626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0192" y="620688"/>
            <a:ext cx="2592288" cy="136815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(obr. 10) </a:t>
            </a:r>
            <a:endParaRPr lang="cs-CZ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243587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François</a:t>
            </a:r>
            <a:r>
              <a:rPr lang="cs-CZ" sz="3200" dirty="0" smtClean="0"/>
              <a:t>-</a:t>
            </a:r>
            <a:r>
              <a:rPr lang="cs-CZ" sz="3200" dirty="0" err="1" smtClean="0"/>
              <a:t>Raoul</a:t>
            </a:r>
            <a:r>
              <a:rPr lang="cs-CZ" sz="3200" dirty="0" smtClean="0"/>
              <a:t> </a:t>
            </a:r>
            <a:r>
              <a:rPr lang="cs-CZ" sz="3200" dirty="0" err="1" smtClean="0"/>
              <a:t>Larche</a:t>
            </a:r>
            <a:r>
              <a:rPr lang="cs-CZ" sz="3200" dirty="0" smtClean="0"/>
              <a:t>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dirty="0" smtClean="0"/>
              <a:t>(1860–1912),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800" b="0" dirty="0" smtClean="0"/>
              <a:t>stolní  lampička/ tanečnice</a:t>
            </a:r>
            <a:endParaRPr lang="cs-CZ" sz="2800" b="0" dirty="0"/>
          </a:p>
        </p:txBody>
      </p:sp>
      <p:pic>
        <p:nvPicPr>
          <p:cNvPr id="5" name="Zástupný symbol pro obsah 4" descr="32_François-Raoul Larche (1860–1912), stolní  lampička - tanečni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0" y="332656"/>
            <a:ext cx="3132101" cy="585311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645024"/>
            <a:ext cx="3008313" cy="2481139"/>
          </a:xfrm>
        </p:spPr>
        <p:txBody>
          <a:bodyPr>
            <a:normAutofit/>
          </a:bodyPr>
          <a:lstStyle/>
          <a:p>
            <a:r>
              <a:rPr lang="cs-CZ" sz="2000" dirty="0" smtClean="0"/>
              <a:t>(obr. 11) </a:t>
            </a:r>
            <a:endParaRPr lang="cs-CZ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48680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395536" y="1340768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MRÁZ, Bohumír. </a:t>
            </a:r>
            <a:r>
              <a:rPr lang="cs-CZ" i="1" dirty="0" smtClean="0"/>
              <a:t>Dějiny výtvarné kultury 3)</a:t>
            </a:r>
            <a:r>
              <a:rPr lang="cs-CZ" dirty="0" smtClean="0"/>
              <a:t>. 2.Praha: IDEA SERVIS, konsorcium, 2003, ISBN 80-85970-47-3.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3105835"/>
            <a:ext cx="6768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Pokud není uvedeno jinak, použitý materiál je z vlastních zdrojů autora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Použité obrázky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25000" lnSpcReduction="20000"/>
          </a:bodyPr>
          <a:lstStyle/>
          <a:p>
            <a:pPr marL="514350" indent="-514350">
              <a:buFont typeface="Arial" pitchFamily="34" charset="0"/>
              <a:buAutoNum type="arabicParenR"/>
            </a:pPr>
            <a:r>
              <a:rPr lang="cs-CZ" sz="7200" dirty="0" smtClean="0"/>
              <a:t>SAUBER, Wolfgang. </a:t>
            </a:r>
            <a:r>
              <a:rPr lang="cs-CZ" sz="7200" dirty="0" err="1" smtClean="0"/>
              <a:t>wikimedia.org</a:t>
            </a:r>
            <a:r>
              <a:rPr lang="cs-CZ" sz="7200" dirty="0" smtClean="0"/>
              <a:t> [online]. [cit. 12.4.2013]. Dostupný na WWW: </a:t>
            </a:r>
            <a:r>
              <a:rPr lang="cs-CZ" sz="7200" dirty="0" smtClean="0">
                <a:hlinkClick r:id="rId2"/>
              </a:rPr>
              <a:t>http://commons.wikimedia.org/wiki/File:Ny_Carlsberg_Glyptothek_-_Rodin_-_Danaide.jpg</a:t>
            </a:r>
            <a:endParaRPr lang="cs-CZ" sz="7200" dirty="0" smtClean="0"/>
          </a:p>
          <a:p>
            <a:pPr marL="514350" indent="-514350">
              <a:buAutoNum type="arabicParenR"/>
            </a:pPr>
            <a:r>
              <a:rPr lang="cs-CZ" sz="7200" dirty="0" smtClean="0"/>
              <a:t>BUCHHÄNDLER.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2.4.2013]. Dostupný na WWW: </a:t>
            </a:r>
            <a:r>
              <a:rPr lang="cs-CZ" sz="7200" u="sng" dirty="0" smtClean="0">
                <a:hlinkClick r:id="rId3"/>
              </a:rPr>
              <a:t>http://cs.wikipedia.org/wiki/Soubor:Frantisek_Bilek_Moses.JPG</a:t>
            </a:r>
            <a:endParaRPr lang="cs-CZ" sz="7200" u="sng" dirty="0" smtClean="0"/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sz="7200" dirty="0" smtClean="0"/>
              <a:t>VILGUS, Petr.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2.4.2013]. Dostupný na WWW: </a:t>
            </a:r>
            <a:r>
              <a:rPr lang="cs-CZ" sz="7200" u="sng" dirty="0" smtClean="0">
                <a:hlinkClick r:id="rId4"/>
              </a:rPr>
              <a:t>http://cs.wikipedia.org/wiki/Soubor:Prague_hus_statue.jpg</a:t>
            </a:r>
            <a:endParaRPr lang="cs-CZ" sz="7200" u="sng" dirty="0" smtClean="0"/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sz="7200" dirty="0" smtClean="0"/>
              <a:t>DILIGENT, </a:t>
            </a:r>
            <a:r>
              <a:rPr lang="cs-CZ" sz="7200" dirty="0" err="1" smtClean="0"/>
              <a:t>Rémi</a:t>
            </a:r>
            <a:r>
              <a:rPr lang="cs-CZ" sz="7200" dirty="0" smtClean="0"/>
              <a:t>. </a:t>
            </a:r>
            <a:r>
              <a:rPr lang="cs-CZ" sz="7200" i="1" dirty="0" err="1" smtClean="0"/>
              <a:t>commons.wikimedia.org</a:t>
            </a:r>
            <a:r>
              <a:rPr lang="cs-CZ" sz="7200" dirty="0" smtClean="0"/>
              <a:t> [online]. [cit. 2.4.2013]. Dostupný na WWW: </a:t>
            </a:r>
            <a:r>
              <a:rPr lang="cs-CZ" sz="7200" u="sng" dirty="0" smtClean="0">
                <a:hlinkClick r:id="rId5"/>
              </a:rPr>
              <a:t>http://commons.wikimedia.org/wiki/File:Frantisek_Palacky_monument_(global).JPG</a:t>
            </a:r>
            <a:endParaRPr lang="cs-CZ" sz="7200" u="sng" dirty="0" smtClean="0"/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sz="7200" dirty="0" smtClean="0"/>
              <a:t>KARORA. </a:t>
            </a:r>
            <a:r>
              <a:rPr lang="cs-CZ" sz="7200" dirty="0" err="1" smtClean="0"/>
              <a:t>wikimedia.org</a:t>
            </a:r>
            <a:r>
              <a:rPr lang="cs-CZ" sz="7200" dirty="0" smtClean="0"/>
              <a:t> [online]. [cit. 12.4.2013]. Dostupný na WWW: </a:t>
            </a:r>
            <a:r>
              <a:rPr lang="cs-CZ" sz="7200" dirty="0" smtClean="0">
                <a:hlinkClick r:id="rId6"/>
              </a:rPr>
              <a:t>http://commons.wikimedia.org/wiki/File:Bedroom_furniture_by_Charles_Rennie_Mackintosh.jpg</a:t>
            </a:r>
            <a:endParaRPr lang="cs-CZ" sz="7200" dirty="0" smtClean="0"/>
          </a:p>
          <a:p>
            <a:pPr marL="514350" indent="-514350">
              <a:buFont typeface="Arial" pitchFamily="34" charset="0"/>
              <a:buAutoNum type="arabicParenR"/>
            </a:pPr>
            <a:r>
              <a:rPr lang="en-US" sz="7200" dirty="0" smtClean="0"/>
              <a:t>AUTOR NEUVEDEN. commons.wikimedia.org [online]. [cit. 12.4.2013]. </a:t>
            </a:r>
            <a:r>
              <a:rPr lang="en-US" sz="7200" dirty="0" err="1" smtClean="0"/>
              <a:t>Dostupný</a:t>
            </a:r>
            <a:r>
              <a:rPr lang="en-US" sz="7200" dirty="0" smtClean="0"/>
              <a:t> </a:t>
            </a:r>
            <a:r>
              <a:rPr lang="en-US" sz="7200" dirty="0" err="1" smtClean="0"/>
              <a:t>na</a:t>
            </a:r>
            <a:r>
              <a:rPr lang="en-US" sz="7200" dirty="0" smtClean="0"/>
              <a:t> WWW: </a:t>
            </a:r>
            <a:r>
              <a:rPr lang="en-US" sz="7200" dirty="0" smtClean="0">
                <a:hlinkClick r:id="rId7"/>
              </a:rPr>
              <a:t>http://commons.wikimedia.org/wiki/File:Armchair,_Charles_Rennie_Mackintosh,_1897_-_IMG_1635.JPG</a:t>
            </a:r>
            <a:endParaRPr lang="cs-CZ" sz="7200" dirty="0" smtClean="0"/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/>
          </a:p>
          <a:p>
            <a:pPr marL="514350" indent="-514350">
              <a:buNone/>
            </a:pPr>
            <a:endParaRPr lang="cs-CZ" sz="8000" u="sng" dirty="0" smtClean="0"/>
          </a:p>
          <a:p>
            <a:pPr marL="514350" indent="-514350">
              <a:buFont typeface="Arial" pitchFamily="34" charset="0"/>
              <a:buAutoNum type="arabicParenR"/>
            </a:pPr>
            <a:endParaRPr lang="cs-CZ" sz="2400" u="sng" dirty="0" smtClean="0"/>
          </a:p>
          <a:p>
            <a:pPr marL="514350" indent="-514350">
              <a:buFont typeface="Arial" pitchFamily="34" charset="0"/>
              <a:buAutoNum type="arabicParenR"/>
            </a:pPr>
            <a:endParaRPr lang="cs-CZ" sz="2200" dirty="0" smtClean="0"/>
          </a:p>
          <a:p>
            <a:pPr marL="514350" indent="-514350">
              <a:buNone/>
            </a:pPr>
            <a:endParaRPr lang="cs-CZ" u="sng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7) </a:t>
            </a:r>
            <a:r>
              <a:rPr lang="cs-CZ" sz="1800" dirty="0" smtClean="0"/>
              <a:t>DALBERA. </a:t>
            </a:r>
            <a:r>
              <a:rPr lang="cs-CZ" sz="1800" i="1" dirty="0" err="1" smtClean="0"/>
              <a:t>commons.wikimedia.org</a:t>
            </a:r>
            <a:r>
              <a:rPr lang="cs-CZ" sz="1800" dirty="0" smtClean="0"/>
              <a:t> [online]. [cit. 12.4.2013]. Dostupný na WWW: </a:t>
            </a:r>
            <a:r>
              <a:rPr lang="cs-CZ" sz="1800" dirty="0" smtClean="0">
                <a:hlinkClick r:id="rId2"/>
              </a:rPr>
              <a:t>http://commons.wikimedia.org/wiki/File:Charles_Rennie_Mackintosh_(Glasgow)_(3839582136).jpg</a:t>
            </a:r>
            <a:endParaRPr lang="cs-CZ" sz="1800" dirty="0" smtClean="0"/>
          </a:p>
          <a:p>
            <a:pPr>
              <a:buAutoNum type="arabicParenR" startAt="8"/>
            </a:pPr>
            <a:r>
              <a:rPr lang="cs-CZ" sz="1800" dirty="0" smtClean="0"/>
              <a:t>AUTOR NEUVEDEN. </a:t>
            </a:r>
            <a:r>
              <a:rPr lang="cs-CZ" sz="1800" i="1" dirty="0" err="1" smtClean="0"/>
              <a:t>wikipedia.org</a:t>
            </a:r>
            <a:r>
              <a:rPr lang="cs-CZ" sz="1800" dirty="0" smtClean="0"/>
              <a:t> [online]. [cit. 2.4.2013]. Dostupný na WWW: </a:t>
            </a:r>
            <a:r>
              <a:rPr lang="cs-CZ" sz="1800" u="sng" dirty="0" smtClean="0">
                <a:hlinkClick r:id="rId3"/>
              </a:rPr>
              <a:t>https://cs.wikipedia.org/wiki/Soubor:Charles_Rennie_Mackintosh_001.jpg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9) </a:t>
            </a:r>
            <a:r>
              <a:rPr lang="pt-BR" sz="1800" dirty="0" smtClean="0"/>
              <a:t>AUTOR NEUVEDEN, Autor Neuveden. </a:t>
            </a:r>
            <a:r>
              <a:rPr lang="pt-BR" sz="1800" i="1" dirty="0" smtClean="0"/>
              <a:t>http://cs.wikipedia.org</a:t>
            </a:r>
            <a:r>
              <a:rPr lang="pt-BR" sz="1800" dirty="0" smtClean="0"/>
              <a:t>  </a:t>
            </a:r>
            <a:r>
              <a:rPr lang="cs-CZ" sz="1800" dirty="0" smtClean="0"/>
              <a:t>[online]. [cit. 2.4.2013]. Dostupný na WWW: </a:t>
            </a:r>
            <a:r>
              <a:rPr lang="cs-CZ" sz="1800" u="sng" dirty="0" smtClean="0">
                <a:hlinkClick r:id="rId4"/>
              </a:rPr>
              <a:t>https://cs.wikipedia.org/wiki/Soubor:Vase_Gall%C3%A9_Petit_Palais_PPO3721.jpg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10) USER:FA2010. </a:t>
            </a:r>
            <a:r>
              <a:rPr lang="cs-CZ" sz="1800" i="1" dirty="0" smtClean="0"/>
              <a:t>http://en.wikipedia.org</a:t>
            </a:r>
            <a:r>
              <a:rPr lang="cs-CZ" sz="1800" dirty="0" smtClean="0"/>
              <a:t> [online]. [cit. 2.4.2013]. Dostupný na WWW: </a:t>
            </a:r>
            <a:r>
              <a:rPr lang="cs-CZ" sz="1800" u="sng" dirty="0" smtClean="0">
                <a:hlinkClick r:id="rId5"/>
              </a:rPr>
              <a:t>http://commons.wikimedia.org/wiki/File:Salonmobiliar_Carlo_Bugatti_KGM.jpg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11) USER:FA2010. </a:t>
            </a:r>
            <a:r>
              <a:rPr lang="cs-CZ" sz="1800" i="1" dirty="0" smtClean="0"/>
              <a:t>http://en.wikipedia.org</a:t>
            </a:r>
            <a:r>
              <a:rPr lang="cs-CZ" sz="1800" dirty="0" smtClean="0"/>
              <a:t> [online]. [cit. 2.4.2013]. Dostupný na WWW: </a:t>
            </a:r>
            <a:r>
              <a:rPr lang="cs-CZ" sz="1800" u="sng" dirty="0" smtClean="0">
                <a:hlinkClick r:id="rId6"/>
              </a:rPr>
              <a:t>http://en.wikipedia.org/wiki/File:Tischlampe_Schleiert%C3%A4nzerin_BNM.jpg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309634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7072"/>
            <a:ext cx="8229600" cy="20490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423</Words>
  <Application>Microsoft Office PowerPoint</Application>
  <PresentationFormat>Předvádění na obrazovce (4:3)</PresentationFormat>
  <Paragraphs>68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Secese sochařství  a  užité umění</vt:lpstr>
      <vt:lpstr>August Rodin  - Danaida (1885) (obr. 1)</vt:lpstr>
      <vt:lpstr>František Bílek, Mojžíš  (v sousedství Staronové synagogy v Praze)   (obr. 2)</vt:lpstr>
      <vt:lpstr>Ladislav Šaloun,  Sousoší Jana Husa na pražském Staroměstském náměstí  (obr. 3)</vt:lpstr>
      <vt:lpstr>Stanislav Sucharda,  pomník Fr. Palackého v Praze  (obr. 4)</vt:lpstr>
      <vt:lpstr>Charles Rennie Mackintosh ložnice       (obr.5)</vt:lpstr>
      <vt:lpstr>Charles Rennie Mackintosh křeslo       hodiny  (obr.6 )      (obr.7 )</vt:lpstr>
      <vt:lpstr>Charles Rennie Mackintosh návrh nástěnné dekorace  (1896-1897)</vt:lpstr>
      <vt:lpstr>Émile Gallé  Váza </vt:lpstr>
      <vt:lpstr>Carlo Bugatti ,  nábytek</vt:lpstr>
      <vt:lpstr>François-Raoul Larche  (1860–1912),  stolní  lampička/ tanečnice</vt:lpstr>
      <vt:lpstr>Prezentace aplikace PowerPoint</vt:lpstr>
      <vt:lpstr>Použité obrázky  </vt:lpstr>
      <vt:lpstr> </vt:lpstr>
      <vt:lpstr>  DĚKUJI  ZA POZORNOST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mervartovah</cp:lastModifiedBy>
  <cp:revision>67</cp:revision>
  <dcterms:created xsi:type="dcterms:W3CDTF">2013-04-02T20:21:13Z</dcterms:created>
  <dcterms:modified xsi:type="dcterms:W3CDTF">2013-06-27T07:10:03Z</dcterms:modified>
</cp:coreProperties>
</file>