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56" r:id="rId3"/>
    <p:sldId id="278" r:id="rId4"/>
    <p:sldId id="257" r:id="rId5"/>
    <p:sldId id="281" r:id="rId6"/>
    <p:sldId id="282" r:id="rId7"/>
    <p:sldId id="283" r:id="rId8"/>
    <p:sldId id="284" r:id="rId9"/>
    <p:sldId id="285" r:id="rId10"/>
    <p:sldId id="290" r:id="rId11"/>
    <p:sldId id="289" r:id="rId12"/>
    <p:sldId id="288" r:id="rId13"/>
    <p:sldId id="287" r:id="rId14"/>
    <p:sldId id="286" r:id="rId15"/>
    <p:sldId id="291" r:id="rId16"/>
    <p:sldId id="272" r:id="rId17"/>
    <p:sldId id="268" r:id="rId18"/>
    <p:sldId id="270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2514" y="-7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Frantisek_Bilek_Moses.JPG" TargetMode="External"/><Relationship Id="rId3" Type="http://schemas.openxmlformats.org/officeDocument/2006/relationships/hyperlink" Target="http://cs.wikipedia.org/wiki/Soubor:Prag_Prague_Hauptbahnhof_Eingang_(2005).JPG" TargetMode="External"/><Relationship Id="rId7" Type="http://schemas.openxmlformats.org/officeDocument/2006/relationships/hyperlink" Target="http://cs.wikipedia.org/wiki/Soubor:Gustav_Klimt_016.jpg" TargetMode="External"/><Relationship Id="rId2" Type="http://schemas.openxmlformats.org/officeDocument/2006/relationships/hyperlink" Target="http://cs.wikipedia.org/wiki/Soubor:050529_Barcelona_026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Alfons_Mucha_-_1894_-_Gismonda.jpg" TargetMode="External"/><Relationship Id="rId5" Type="http://schemas.openxmlformats.org/officeDocument/2006/relationships/hyperlink" Target="http://cs.wikipedia.org/wiki/Soubor:Muzeum_v%C3%BDchodn%C3%ADch_%C4%8Cech.jpg" TargetMode="External"/><Relationship Id="rId4" Type="http://schemas.openxmlformats.org/officeDocument/2006/relationships/hyperlink" Target="http://cs.wikipedia.org/wiki/Soubor:Obecn%C3%AD_d%C5%AFm_noc_3.jpg" TargetMode="External"/><Relationship Id="rId9" Type="http://schemas.openxmlformats.org/officeDocument/2006/relationships/hyperlink" Target="http://cs.wikipedia.org/wiki/Soubor:Prague_hus_statue.jpg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19672" y="332656"/>
            <a:ext cx="619268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Secese - TEST</a:t>
            </a:r>
            <a:endParaRPr lang="cs-CZ" sz="32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23061075"/>
              </p:ext>
            </p:extLst>
          </p:nvPr>
        </p:nvGraphicFramePr>
        <p:xfrm>
          <a:off x="971600" y="1340772"/>
          <a:ext cx="7272808" cy="4315128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2089777"/>
                <a:gridCol w="5183031"/>
              </a:tblGrid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smtClean="0">
                          <a:latin typeface="Calibri"/>
                          <a:ea typeface="Calibri"/>
                          <a:cs typeface="Times New Roman"/>
                        </a:rPr>
                        <a:t>VY_32_INOVACE_HANA_MERVARTOVA_SECESE_TEST_PREZENTACE_06 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9535" marR="895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1.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>
                          <a:latin typeface="Calibri"/>
                          <a:ea typeface="Calibri"/>
                          <a:cs typeface="Times New Roman"/>
                        </a:rPr>
                        <a:t>Estetická a výtvarná výchova 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9535" marR="895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>
                          <a:latin typeface="Calibri"/>
                          <a:ea typeface="Calibri"/>
                          <a:cs typeface="Times New Roman"/>
                        </a:rPr>
                        <a:t>Kosmetické služby 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9535" marR="895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Periodizace</a:t>
                      </a:r>
                      <a:r>
                        <a:rPr lang="cs-CZ" sz="1100" i="1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 charakteristika vývojových etap výtvarného umění. </a:t>
                      </a:r>
                      <a:r>
                        <a:rPr lang="cs-CZ" sz="1100" i="1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Umění  konce 19. a 1. poloviny 20. století.</a:t>
                      </a:r>
                      <a:endParaRPr lang="cs-CZ" sz="1100" i="1" kern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Secese  -</a:t>
                      </a:r>
                      <a:r>
                        <a:rPr lang="cs-CZ" sz="1100" i="1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TEST</a:t>
                      </a:r>
                      <a:endParaRPr lang="cs-CZ" sz="1100" i="1" kern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Mgr. Hana </a:t>
                      </a:r>
                      <a:r>
                        <a:rPr lang="cs-CZ" sz="1100" i="1" kern="1200" dirty="0" err="1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Mervartová</a:t>
                      </a: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cs-CZ" sz="1100" i="1" kern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20.04.2013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99892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Prezentace vytvořená v programu MS PowerPoint  slouží k testování znalostí žáků po  probrání dané látky.  </a:t>
                      </a:r>
                    </a:p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Navazuje na pracovní listy  „Secese – znaky a architektura“, „Secese – malířství, sochařství, užité umění“  a na prezentace „Secese – architektura“, „Secese -  malířství“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a „Secese – sochařství a užité umění“.</a:t>
                      </a:r>
                      <a:endParaRPr lang="cs-CZ" sz="1000" i="1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just"/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Vyučující  může prezentaci využít i k shrnutí výkladu nebo opakování učiva. </a:t>
                      </a:r>
                      <a:endParaRPr lang="cs-CZ" sz="1000" i="1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just"/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4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815" y="5877272"/>
            <a:ext cx="3262393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908720"/>
            <a:ext cx="7772400" cy="4176463"/>
          </a:xfrm>
        </p:spPr>
        <p:txBody>
          <a:bodyPr>
            <a:noAutofit/>
          </a:bodyPr>
          <a:lstStyle/>
          <a:p>
            <a:r>
              <a:rPr lang="cs-CZ" sz="80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Secese</a:t>
            </a:r>
            <a:br>
              <a:rPr lang="cs-CZ" sz="80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80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80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80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TEST</a:t>
            </a:r>
            <a:endParaRPr lang="cs-CZ" sz="80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4365104"/>
            <a:ext cx="8712968" cy="1273696"/>
          </a:xfrm>
        </p:spPr>
        <p:txBody>
          <a:bodyPr/>
          <a:lstStyle/>
          <a:p>
            <a:pPr lvl="0"/>
            <a:endParaRPr lang="cs-CZ" sz="2800" dirty="0">
              <a:solidFill>
                <a:schemeClr val="tx2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100" b="1" dirty="0" smtClean="0">
                <a:solidFill>
                  <a:schemeClr val="tx2"/>
                </a:solidFill>
              </a:rPr>
              <a:t>Skupina</a:t>
            </a:r>
            <a:r>
              <a:rPr lang="cs-CZ" sz="3200" b="1" dirty="0" smtClean="0">
                <a:solidFill>
                  <a:schemeClr val="tx2"/>
                </a:solidFill>
              </a:rPr>
              <a:t/>
            </a:r>
            <a:br>
              <a:rPr lang="cs-CZ" sz="3200" b="1" dirty="0" smtClean="0">
                <a:solidFill>
                  <a:schemeClr val="tx2"/>
                </a:solidFill>
              </a:rPr>
            </a:br>
            <a:r>
              <a:rPr lang="cs-CZ" b="1" dirty="0" smtClean="0">
                <a:solidFill>
                  <a:schemeClr val="tx2"/>
                </a:solidFill>
              </a:rPr>
              <a:t>A</a:t>
            </a:r>
            <a:r>
              <a:rPr lang="cs-CZ" sz="3200" b="1" dirty="0" smtClean="0">
                <a:solidFill>
                  <a:schemeClr val="tx2"/>
                </a:solidFill>
              </a:rPr>
              <a:t>				</a:t>
            </a:r>
            <a:r>
              <a:rPr lang="cs-CZ" b="1" dirty="0" smtClean="0">
                <a:solidFill>
                  <a:schemeClr val="tx2"/>
                </a:solidFill>
              </a:rPr>
              <a:t>B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514350" indent="-514350">
              <a:buAutoNum type="arabicParenR"/>
            </a:pPr>
            <a:r>
              <a:rPr lang="cs-CZ" b="1" dirty="0" smtClean="0">
                <a:solidFill>
                  <a:schemeClr val="tx2"/>
                </a:solidFill>
              </a:rPr>
              <a:t>Napište v jakém časovém období probíhala secese.</a:t>
            </a:r>
          </a:p>
          <a:p>
            <a:pPr marL="514350" indent="-514350">
              <a:buAutoNum type="arabicParenR"/>
            </a:pPr>
            <a:endParaRPr lang="cs-CZ" b="1" dirty="0" smtClean="0">
              <a:solidFill>
                <a:schemeClr val="tx2"/>
              </a:solidFill>
            </a:endParaRPr>
          </a:p>
          <a:p>
            <a:pPr marL="514350" lvl="0" indent="-514350">
              <a:buFont typeface="Arial" pitchFamily="34" charset="0"/>
              <a:buAutoNum type="arabicParenR"/>
            </a:pPr>
            <a:r>
              <a:rPr lang="cs-CZ" b="1" dirty="0" smtClean="0">
                <a:solidFill>
                  <a:schemeClr val="tx2"/>
                </a:solidFill>
              </a:rPr>
              <a:t>Co byl nejcharakterističtější motiv secese?</a:t>
            </a:r>
          </a:p>
          <a:p>
            <a:pPr marL="514350" indent="-514350">
              <a:buAutoNum type="arabicParenR"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514350" indent="-514350">
              <a:buAutoNum type="arabicParenR"/>
            </a:pPr>
            <a:r>
              <a:rPr lang="cs-CZ" b="1" dirty="0" smtClean="0">
                <a:solidFill>
                  <a:schemeClr val="tx2"/>
                </a:solidFill>
              </a:rPr>
              <a:t>Jaký byl význam secese?</a:t>
            </a:r>
          </a:p>
          <a:p>
            <a:pPr marL="514350" indent="-514350">
              <a:buAutoNum type="arabicParenR"/>
            </a:pPr>
            <a:endParaRPr lang="cs-CZ" b="1" dirty="0" smtClean="0">
              <a:solidFill>
                <a:schemeClr val="tx2"/>
              </a:solidFill>
            </a:endParaRPr>
          </a:p>
          <a:p>
            <a:pPr marL="514350" indent="-514350">
              <a:buAutoNum type="arabicParenR"/>
            </a:pPr>
            <a:endParaRPr lang="cs-CZ" b="1" dirty="0" smtClean="0">
              <a:solidFill>
                <a:schemeClr val="tx2"/>
              </a:solidFill>
            </a:endParaRPr>
          </a:p>
          <a:p>
            <a:pPr marL="514350" indent="-514350">
              <a:buAutoNum type="arabicParenR"/>
            </a:pPr>
            <a:r>
              <a:rPr lang="cs-CZ" b="1" dirty="0" smtClean="0">
                <a:solidFill>
                  <a:schemeClr val="tx2"/>
                </a:solidFill>
              </a:rPr>
              <a:t>Jakým jiným názvem  byla secese také označována?</a:t>
            </a:r>
            <a:endParaRPr lang="cs-CZ" b="1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>
                <a:solidFill>
                  <a:schemeClr val="tx2"/>
                </a:solidFill>
              </a:rPr>
              <a:t>3) Kdo byl architektem této stavby a jak se tato stavba 	jmenuje?</a:t>
            </a:r>
            <a:br>
              <a:rPr lang="cs-CZ" sz="2800" b="1" dirty="0" smtClean="0">
                <a:solidFill>
                  <a:schemeClr val="tx2"/>
                </a:solidFill>
              </a:rPr>
            </a:br>
            <a:r>
              <a:rPr lang="cs-CZ" sz="2800" b="1" dirty="0" smtClean="0">
                <a:solidFill>
                  <a:schemeClr val="tx2"/>
                </a:solidFill>
              </a:rPr>
              <a:t>	A					B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813767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sz="2000" b="0" dirty="0" smtClean="0">
                <a:solidFill>
                  <a:schemeClr val="tx2"/>
                </a:solidFill>
              </a:rPr>
              <a:t>(obr.1)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7" name="Zástupný symbol pro obsah 6" descr="1_ Gaudi, Sagrada da Familia, Barcelona_026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755576" y="2420888"/>
            <a:ext cx="2692746" cy="3590329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7596336" y="1535113"/>
            <a:ext cx="1090464" cy="639762"/>
          </a:xfrm>
        </p:spPr>
        <p:txBody>
          <a:bodyPr>
            <a:normAutofit/>
          </a:bodyPr>
          <a:lstStyle/>
          <a:p>
            <a:r>
              <a:rPr lang="cs-CZ" sz="2000" b="0" dirty="0" smtClean="0">
                <a:solidFill>
                  <a:schemeClr val="tx2"/>
                </a:solidFill>
              </a:rPr>
              <a:t>( obr.2)</a:t>
            </a:r>
            <a:r>
              <a:rPr lang="cs-CZ" sz="2000" b="0" dirty="0" smtClean="0"/>
              <a:t> </a:t>
            </a:r>
            <a:endParaRPr lang="cs-CZ" sz="2000" b="0" dirty="0"/>
          </a:p>
        </p:txBody>
      </p:sp>
      <p:pic>
        <p:nvPicPr>
          <p:cNvPr id="8" name="Zástupný symbol pro obsah 7" descr="2_Gaudi, Sagrada_Familia_01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4692926" y="2420888"/>
            <a:ext cx="3390129" cy="3086151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</a:rPr>
              <a:t>4) Kde najdeme tuto stavbu a jak se jmenuje?</a:t>
            </a:r>
            <a:br>
              <a:rPr lang="cs-CZ" sz="2800" b="1" dirty="0" smtClean="0">
                <a:solidFill>
                  <a:schemeClr val="tx2"/>
                </a:solidFill>
              </a:rPr>
            </a:br>
            <a:r>
              <a:rPr lang="cs-CZ" sz="2800" b="1" dirty="0" smtClean="0">
                <a:solidFill>
                  <a:schemeClr val="tx2"/>
                </a:solidFill>
              </a:rPr>
              <a:t/>
            </a:r>
            <a:br>
              <a:rPr lang="cs-CZ" sz="2800" b="1" dirty="0" smtClean="0">
                <a:solidFill>
                  <a:schemeClr val="tx2"/>
                </a:solidFill>
              </a:rPr>
            </a:br>
            <a:r>
              <a:rPr lang="cs-CZ" sz="3200" b="1" dirty="0" smtClean="0">
                <a:solidFill>
                  <a:schemeClr val="tx2"/>
                </a:solidFill>
              </a:rPr>
              <a:t>A				B</a:t>
            </a:r>
            <a:br>
              <a:rPr lang="cs-CZ" sz="3200" b="1" dirty="0" smtClean="0">
                <a:solidFill>
                  <a:schemeClr val="tx2"/>
                </a:solidFill>
              </a:rPr>
            </a:br>
            <a:r>
              <a:rPr lang="cs-CZ" sz="2000" dirty="0" smtClean="0">
                <a:solidFill>
                  <a:schemeClr val="tx2"/>
                </a:solidFill>
              </a:rPr>
              <a:t>(obr. 3)							(obr. 4)</a:t>
            </a:r>
            <a:endParaRPr lang="cs-CZ" sz="2000" dirty="0">
              <a:solidFill>
                <a:schemeClr val="tx2"/>
              </a:solidFill>
            </a:endParaRPr>
          </a:p>
        </p:txBody>
      </p:sp>
      <p:pic>
        <p:nvPicPr>
          <p:cNvPr id="5" name="Zástupný symbol pro obsah 4" descr="12_Antonín Balšánek a Osvald Polívka – Obecní dům v Praze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2517823"/>
            <a:ext cx="4038600" cy="2690717"/>
          </a:xfrm>
        </p:spPr>
      </p:pic>
      <p:pic>
        <p:nvPicPr>
          <p:cNvPr id="6" name="Zástupný symbol pro obsah 5" descr="9_Jan Kotěra, Muzeum východních Čech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4008" y="2564904"/>
            <a:ext cx="4038600" cy="2004155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b="1" dirty="0" smtClean="0">
                <a:solidFill>
                  <a:schemeClr val="tx2"/>
                </a:solidFill>
              </a:rPr>
              <a:t>5) Kdo je autorem tohoto díla?</a:t>
            </a:r>
            <a:br>
              <a:rPr lang="cs-CZ" sz="2800" b="1" dirty="0" smtClean="0">
                <a:solidFill>
                  <a:schemeClr val="tx2"/>
                </a:solidFill>
              </a:rPr>
            </a:br>
            <a:r>
              <a:rPr lang="cs-CZ" sz="2800" b="1" dirty="0" smtClean="0">
                <a:solidFill>
                  <a:schemeClr val="tx2"/>
                </a:solidFill>
              </a:rPr>
              <a:t>A					B</a:t>
            </a:r>
            <a:br>
              <a:rPr lang="cs-CZ" sz="2800" b="1" dirty="0" smtClean="0">
                <a:solidFill>
                  <a:schemeClr val="tx2"/>
                </a:solidFill>
              </a:rPr>
            </a:br>
            <a:r>
              <a:rPr lang="cs-CZ" sz="2800" b="1" dirty="0" smtClean="0">
                <a:solidFill>
                  <a:schemeClr val="tx2"/>
                </a:solidFill>
              </a:rPr>
              <a:t>		</a:t>
            </a:r>
            <a:r>
              <a:rPr lang="cs-CZ" sz="2200" dirty="0" smtClean="0">
                <a:solidFill>
                  <a:schemeClr val="tx2"/>
                </a:solidFill>
              </a:rPr>
              <a:t>(obr. 5)					(obr. 6)</a:t>
            </a:r>
            <a:endParaRPr lang="cs-CZ" sz="2200" dirty="0">
              <a:solidFill>
                <a:schemeClr val="tx2"/>
              </a:solidFill>
            </a:endParaRPr>
          </a:p>
        </p:txBody>
      </p:sp>
      <p:pic>
        <p:nvPicPr>
          <p:cNvPr id="5" name="Zástupný symbol pro obsah 4" descr="16_Gustav Klimt, Polibek (1907-1908)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971600" y="1268760"/>
            <a:ext cx="1806376" cy="5235872"/>
          </a:xfrm>
        </p:spPr>
      </p:pic>
      <p:pic>
        <p:nvPicPr>
          <p:cNvPr id="6" name="Zástupný symbol pro obsah 5" descr="16_Gustav Klimt, Polibek (1907-1908)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292079" y="1556792"/>
            <a:ext cx="3378735" cy="3384376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</a:rPr>
              <a:t>6) Koho představuje tato socha, kde ji můžeme najít?</a:t>
            </a:r>
            <a:br>
              <a:rPr lang="cs-CZ" sz="2800" b="1" dirty="0" smtClean="0">
                <a:solidFill>
                  <a:schemeClr val="tx2"/>
                </a:solidFill>
              </a:rPr>
            </a:br>
            <a:r>
              <a:rPr lang="cs-CZ" sz="2800" b="1" dirty="0" smtClean="0">
                <a:solidFill>
                  <a:schemeClr val="tx2"/>
                </a:solidFill>
              </a:rPr>
              <a:t>A				B</a:t>
            </a:r>
            <a:br>
              <a:rPr lang="cs-CZ" sz="2800" b="1" dirty="0" smtClean="0">
                <a:solidFill>
                  <a:schemeClr val="tx2"/>
                </a:solidFill>
              </a:rPr>
            </a:br>
            <a:r>
              <a:rPr lang="cs-CZ" sz="2200" b="1" dirty="0" smtClean="0">
                <a:solidFill>
                  <a:schemeClr val="tx2"/>
                </a:solidFill>
              </a:rPr>
              <a:t>(obr. 7)						(obr. 8)</a:t>
            </a:r>
            <a:endParaRPr lang="cs-CZ" sz="2200" b="1" dirty="0">
              <a:solidFill>
                <a:schemeClr val="tx2"/>
              </a:solidFill>
            </a:endParaRPr>
          </a:p>
        </p:txBody>
      </p:sp>
      <p:pic>
        <p:nvPicPr>
          <p:cNvPr id="5" name="Zástupný symbol pro obsah 4" descr="13_František Bílek, Mojžíš (v sousedství Staronové synagogy v Praze)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2348706"/>
            <a:ext cx="4038600" cy="3028950"/>
          </a:xfrm>
        </p:spPr>
      </p:pic>
      <p:pic>
        <p:nvPicPr>
          <p:cNvPr id="6" name="Zástupný symbol pro obsah 5" descr="14_Ladislav Šaloun, Sousoší Jana Husa na pražském Staroměstském náměstí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8200" y="2517823"/>
            <a:ext cx="4038600" cy="2690717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234482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tx2"/>
                </a:solidFill>
              </a:rPr>
              <a:t>KONEC</a:t>
            </a:r>
            <a:endParaRPr lang="cs-CZ" sz="6600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933056"/>
            <a:ext cx="8229600" cy="2193107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chemeClr val="tx2"/>
                </a:solidFill>
              </a:rPr>
              <a:t>SPRÁVNÉ  ŘEŠENÍ:</a:t>
            </a:r>
            <a:br>
              <a:rPr lang="cs-CZ" b="1" u="sng" dirty="0" smtClean="0">
                <a:solidFill>
                  <a:schemeClr val="tx2"/>
                </a:solidFill>
              </a:rPr>
            </a:br>
            <a:r>
              <a:rPr lang="cs-CZ" b="1" dirty="0" smtClean="0">
                <a:solidFill>
                  <a:schemeClr val="tx2"/>
                </a:solidFill>
              </a:rPr>
              <a:t>A				B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b="1" dirty="0" smtClean="0">
                <a:solidFill>
                  <a:schemeClr val="tx2"/>
                </a:solidFill>
              </a:rPr>
              <a:t>1) </a:t>
            </a:r>
            <a:r>
              <a:rPr lang="cs-CZ" dirty="0" smtClean="0">
                <a:solidFill>
                  <a:schemeClr val="tx2"/>
                </a:solidFill>
              </a:rPr>
              <a:t>Napište v jakém časovém období probíhala secese.</a:t>
            </a:r>
          </a:p>
          <a:p>
            <a:pPr>
              <a:buNone/>
            </a:pPr>
            <a:r>
              <a:rPr lang="cs-CZ" b="1" dirty="0" smtClean="0">
                <a:solidFill>
                  <a:schemeClr val="tx2"/>
                </a:solidFill>
              </a:rPr>
              <a:t>=</a:t>
            </a:r>
          </a:p>
          <a:p>
            <a:pPr marL="514350" indent="-514350">
              <a:buNone/>
            </a:pPr>
            <a:r>
              <a:rPr lang="cs-CZ" b="1" dirty="0" smtClean="0">
                <a:solidFill>
                  <a:schemeClr val="tx2"/>
                </a:solidFill>
              </a:rPr>
              <a:t>od konce 19. do počátku 20. století, vrchol 1890 -1905</a:t>
            </a:r>
          </a:p>
          <a:p>
            <a:pPr marL="514350" indent="-514350">
              <a:buNone/>
            </a:pPr>
            <a:endParaRPr lang="cs-CZ" b="1" dirty="0" smtClean="0">
              <a:solidFill>
                <a:schemeClr val="tx2"/>
              </a:solidFill>
            </a:endParaRPr>
          </a:p>
          <a:p>
            <a:pPr marL="514350" indent="-514350">
              <a:buNone/>
            </a:pPr>
            <a:r>
              <a:rPr lang="cs-CZ" b="1" dirty="0" smtClean="0">
                <a:solidFill>
                  <a:schemeClr val="tx2"/>
                </a:solidFill>
              </a:rPr>
              <a:t>= </a:t>
            </a:r>
            <a:r>
              <a:rPr lang="cs-CZ" b="1" dirty="0" smtClean="0">
                <a:solidFill>
                  <a:srgbClr val="00B050"/>
                </a:solidFill>
              </a:rPr>
              <a:t>1 bod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AutoNum type="arabicParenR"/>
            </a:pPr>
            <a:r>
              <a:rPr lang="cs-CZ" dirty="0" smtClean="0">
                <a:solidFill>
                  <a:schemeClr val="tx2"/>
                </a:solidFill>
              </a:rPr>
              <a:t>Jaký byl význam secese?</a:t>
            </a:r>
          </a:p>
          <a:p>
            <a:pPr>
              <a:buNone/>
            </a:pPr>
            <a:r>
              <a:rPr lang="cs-CZ" b="1" dirty="0" smtClean="0">
                <a:solidFill>
                  <a:schemeClr val="tx2"/>
                </a:solidFill>
              </a:rPr>
              <a:t>=</a:t>
            </a:r>
          </a:p>
          <a:p>
            <a:pPr lvl="0">
              <a:buNone/>
            </a:pPr>
            <a:r>
              <a:rPr lang="cs-CZ" b="1" dirty="0" smtClean="0">
                <a:solidFill>
                  <a:schemeClr val="tx2"/>
                </a:solidFill>
              </a:rPr>
              <a:t>projevila se nejen ve všech druzích výtvarného umění, ale i ve všech dalších uměleckých oborech a v životním stylu vůbec (jediný úplný umělecký sloh 19. století, vznikl jako protiklad k historickým slohům 19. století)</a:t>
            </a:r>
          </a:p>
          <a:p>
            <a:pPr>
              <a:buNone/>
            </a:pPr>
            <a:r>
              <a:rPr lang="cs-CZ" b="1" dirty="0" smtClean="0">
                <a:solidFill>
                  <a:schemeClr val="tx2"/>
                </a:solidFill>
              </a:rPr>
              <a:t>= </a:t>
            </a:r>
            <a:r>
              <a:rPr lang="cs-CZ" b="1" dirty="0" smtClean="0">
                <a:solidFill>
                  <a:srgbClr val="00B050"/>
                </a:solidFill>
              </a:rPr>
              <a:t>1 bod</a:t>
            </a:r>
          </a:p>
          <a:p>
            <a:pPr lvl="0">
              <a:buNone/>
            </a:pPr>
            <a:endParaRPr lang="cs-CZ" b="1" dirty="0" smtClean="0">
              <a:solidFill>
                <a:schemeClr val="tx2"/>
              </a:solidFill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100" b="1" dirty="0" smtClean="0">
                <a:solidFill>
                  <a:schemeClr val="tx2"/>
                </a:solidFill>
              </a:rPr>
              <a:t>Skupina</a:t>
            </a:r>
            <a:r>
              <a:rPr lang="cs-CZ" sz="3200" b="1" dirty="0" smtClean="0">
                <a:solidFill>
                  <a:schemeClr val="tx2"/>
                </a:solidFill>
              </a:rPr>
              <a:t/>
            </a:r>
            <a:br>
              <a:rPr lang="cs-CZ" sz="3200" b="1" dirty="0" smtClean="0">
                <a:solidFill>
                  <a:schemeClr val="tx2"/>
                </a:solidFill>
              </a:rPr>
            </a:br>
            <a:r>
              <a:rPr lang="cs-CZ" b="1" dirty="0" smtClean="0">
                <a:solidFill>
                  <a:schemeClr val="tx2"/>
                </a:solidFill>
              </a:rPr>
              <a:t>A</a:t>
            </a:r>
            <a:r>
              <a:rPr lang="cs-CZ" sz="3200" b="1" dirty="0" smtClean="0">
                <a:solidFill>
                  <a:schemeClr val="tx2"/>
                </a:solidFill>
              </a:rPr>
              <a:t>				</a:t>
            </a:r>
            <a:r>
              <a:rPr lang="cs-CZ" b="1" dirty="0" smtClean="0">
                <a:solidFill>
                  <a:schemeClr val="tx2"/>
                </a:solidFill>
              </a:rPr>
              <a:t>B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514350" lvl="0" indent="-514350">
              <a:buNone/>
            </a:pPr>
            <a:r>
              <a:rPr lang="cs-CZ" b="1" dirty="0" smtClean="0">
                <a:solidFill>
                  <a:schemeClr val="tx2"/>
                </a:solidFill>
              </a:rPr>
              <a:t>2) </a:t>
            </a:r>
            <a:r>
              <a:rPr lang="cs-CZ" dirty="0" smtClean="0">
                <a:solidFill>
                  <a:schemeClr val="tx2"/>
                </a:solidFill>
              </a:rPr>
              <a:t>Co byl nejcharakterističtější motiv secese?</a:t>
            </a:r>
          </a:p>
          <a:p>
            <a:pPr marL="514350" lvl="0" indent="-514350">
              <a:buNone/>
            </a:pPr>
            <a:r>
              <a:rPr lang="cs-CZ" b="1" dirty="0" smtClean="0">
                <a:solidFill>
                  <a:schemeClr val="tx2"/>
                </a:solidFill>
              </a:rPr>
              <a:t>=</a:t>
            </a:r>
          </a:p>
          <a:p>
            <a:pPr marL="514350" lvl="0" indent="-514350">
              <a:buNone/>
            </a:pPr>
            <a:r>
              <a:rPr lang="cs-CZ" b="1" dirty="0" smtClean="0">
                <a:solidFill>
                  <a:schemeClr val="tx2"/>
                </a:solidFill>
              </a:rPr>
              <a:t>nejcharakterističtějším motivem byla plynulá vlnící se křivka</a:t>
            </a:r>
          </a:p>
          <a:p>
            <a:pPr marL="514350" indent="-514350">
              <a:buNone/>
            </a:pPr>
            <a:r>
              <a:rPr lang="cs-CZ" b="1" dirty="0" smtClean="0">
                <a:solidFill>
                  <a:schemeClr val="tx2"/>
                </a:solidFill>
              </a:rPr>
              <a:t>= </a:t>
            </a:r>
            <a:r>
              <a:rPr lang="cs-CZ" b="1" dirty="0" smtClean="0">
                <a:solidFill>
                  <a:srgbClr val="00B050"/>
                </a:solidFill>
              </a:rPr>
              <a:t>1 bod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514350" indent="-514350">
              <a:buNone/>
            </a:pPr>
            <a:r>
              <a:rPr lang="cs-CZ" b="1" dirty="0" smtClean="0">
                <a:solidFill>
                  <a:schemeClr val="tx2"/>
                </a:solidFill>
              </a:rPr>
              <a:t>2</a:t>
            </a:r>
            <a:r>
              <a:rPr lang="cs-CZ" dirty="0" smtClean="0">
                <a:solidFill>
                  <a:schemeClr val="tx2"/>
                </a:solidFill>
              </a:rPr>
              <a:t>) Jakým jiným názvem  byla secese také označována?</a:t>
            </a:r>
          </a:p>
          <a:p>
            <a:pPr marL="514350" indent="-514350">
              <a:buNone/>
            </a:pPr>
            <a:r>
              <a:rPr lang="cs-CZ" b="1" dirty="0" smtClean="0">
                <a:solidFill>
                  <a:schemeClr val="tx2"/>
                </a:solidFill>
              </a:rPr>
              <a:t>=</a:t>
            </a:r>
          </a:p>
          <a:p>
            <a:pPr marL="514350" indent="-514350">
              <a:buNone/>
            </a:pPr>
            <a:r>
              <a:rPr lang="cs-CZ" b="1" dirty="0" smtClean="0">
                <a:solidFill>
                  <a:schemeClr val="tx2"/>
                </a:solidFill>
              </a:rPr>
              <a:t>např.: </a:t>
            </a:r>
            <a:r>
              <a:rPr lang="cs-CZ" b="1" dirty="0" err="1" smtClean="0">
                <a:solidFill>
                  <a:schemeClr val="tx2"/>
                </a:solidFill>
              </a:rPr>
              <a:t>Jugendstil</a:t>
            </a:r>
            <a:r>
              <a:rPr lang="cs-CZ" b="1" dirty="0" smtClean="0">
                <a:solidFill>
                  <a:schemeClr val="tx2"/>
                </a:solidFill>
              </a:rPr>
              <a:t> (Německo), </a:t>
            </a:r>
            <a:r>
              <a:rPr lang="cs-CZ" b="1" dirty="0" err="1" smtClean="0">
                <a:solidFill>
                  <a:schemeClr val="tx2"/>
                </a:solidFill>
              </a:rPr>
              <a:t>Art</a:t>
            </a:r>
            <a:r>
              <a:rPr lang="cs-CZ" b="1" dirty="0" smtClean="0">
                <a:solidFill>
                  <a:schemeClr val="tx2"/>
                </a:solidFill>
              </a:rPr>
              <a:t> </a:t>
            </a:r>
            <a:r>
              <a:rPr lang="cs-CZ" b="1" dirty="0" err="1" smtClean="0">
                <a:solidFill>
                  <a:schemeClr val="tx2"/>
                </a:solidFill>
              </a:rPr>
              <a:t>Nouveau</a:t>
            </a:r>
            <a:r>
              <a:rPr lang="cs-CZ" b="1" dirty="0" smtClean="0">
                <a:solidFill>
                  <a:schemeClr val="tx2"/>
                </a:solidFill>
              </a:rPr>
              <a:t> (Francie), </a:t>
            </a:r>
            <a:r>
              <a:rPr lang="cs-CZ" b="1" dirty="0" err="1" smtClean="0">
                <a:solidFill>
                  <a:schemeClr val="tx2"/>
                </a:solidFill>
              </a:rPr>
              <a:t>Modern</a:t>
            </a:r>
            <a:r>
              <a:rPr lang="cs-CZ" b="1" dirty="0" smtClean="0">
                <a:solidFill>
                  <a:schemeClr val="tx2"/>
                </a:solidFill>
              </a:rPr>
              <a:t> Style (Anglie) </a:t>
            </a:r>
          </a:p>
          <a:p>
            <a:pPr marL="514350" indent="-514350">
              <a:buNone/>
            </a:pPr>
            <a:r>
              <a:rPr lang="cs-CZ" b="1" dirty="0" smtClean="0">
                <a:solidFill>
                  <a:schemeClr val="tx2"/>
                </a:solidFill>
              </a:rPr>
              <a:t>= </a:t>
            </a:r>
            <a:r>
              <a:rPr lang="cs-CZ" b="1" dirty="0" smtClean="0">
                <a:solidFill>
                  <a:srgbClr val="00B050"/>
                </a:solidFill>
              </a:rPr>
              <a:t>1 bod</a:t>
            </a:r>
          </a:p>
          <a:p>
            <a:pPr marL="514350" indent="-514350">
              <a:buNone/>
            </a:pPr>
            <a:endParaRPr lang="cs-CZ" b="1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>
                <a:solidFill>
                  <a:schemeClr val="tx2"/>
                </a:solidFill>
              </a:rPr>
              <a:t>3) </a:t>
            </a:r>
            <a:r>
              <a:rPr lang="cs-CZ" sz="2000" dirty="0" smtClean="0">
                <a:solidFill>
                  <a:schemeClr val="tx2"/>
                </a:solidFill>
              </a:rPr>
              <a:t>Kdo byl architektem této stavby a jak se tato stavba jmenuje? </a:t>
            </a:r>
            <a:r>
              <a:rPr lang="cs-CZ" sz="2800" b="1" dirty="0" smtClean="0">
                <a:solidFill>
                  <a:schemeClr val="tx2"/>
                </a:solidFill>
              </a:rPr>
              <a:t>= </a:t>
            </a:r>
            <a:r>
              <a:rPr lang="cs-CZ" sz="2800" b="1" dirty="0" smtClean="0">
                <a:solidFill>
                  <a:srgbClr val="00B050"/>
                </a:solidFill>
              </a:rPr>
              <a:t>2 body </a:t>
            </a:r>
            <a:r>
              <a:rPr lang="cs-CZ" sz="2800" b="1" dirty="0" smtClean="0">
                <a:solidFill>
                  <a:schemeClr val="tx2"/>
                </a:solidFill>
              </a:rPr>
              <a:t/>
            </a:r>
            <a:br>
              <a:rPr lang="cs-CZ" sz="2800" b="1" dirty="0" smtClean="0">
                <a:solidFill>
                  <a:schemeClr val="tx2"/>
                </a:solidFill>
              </a:rPr>
            </a:br>
            <a:r>
              <a:rPr lang="cs-CZ" sz="2800" b="1" dirty="0" smtClean="0">
                <a:solidFill>
                  <a:schemeClr val="tx2"/>
                </a:solidFill>
              </a:rPr>
              <a:t>A ) Antoni </a:t>
            </a:r>
            <a:r>
              <a:rPr lang="cs-CZ" sz="2800" b="1" dirty="0" err="1" smtClean="0">
                <a:solidFill>
                  <a:schemeClr val="tx2"/>
                </a:solidFill>
              </a:rPr>
              <a:t>Gaudi</a:t>
            </a:r>
            <a:r>
              <a:rPr lang="cs-CZ" sz="2800" b="1" dirty="0" smtClean="0">
                <a:solidFill>
                  <a:schemeClr val="tx2"/>
                </a:solidFill>
              </a:rPr>
              <a:t>, </a:t>
            </a:r>
            <a:r>
              <a:rPr lang="cs-CZ" sz="2800" b="1" dirty="0" err="1" smtClean="0">
                <a:solidFill>
                  <a:schemeClr val="tx2"/>
                </a:solidFill>
              </a:rPr>
              <a:t>Sagrada</a:t>
            </a:r>
            <a:r>
              <a:rPr lang="cs-CZ" sz="2800" b="1" dirty="0" smtClean="0">
                <a:solidFill>
                  <a:schemeClr val="tx2"/>
                </a:solidFill>
              </a:rPr>
              <a:t> </a:t>
            </a:r>
            <a:r>
              <a:rPr lang="cs-CZ" sz="2800" b="1" dirty="0" err="1" smtClean="0">
                <a:solidFill>
                  <a:schemeClr val="tx2"/>
                </a:solidFill>
              </a:rPr>
              <a:t>da</a:t>
            </a:r>
            <a:r>
              <a:rPr lang="cs-CZ" sz="2800" b="1" dirty="0" smtClean="0">
                <a:solidFill>
                  <a:schemeClr val="tx2"/>
                </a:solidFill>
              </a:rPr>
              <a:t> </a:t>
            </a:r>
            <a:r>
              <a:rPr lang="cs-CZ" sz="2800" b="1" dirty="0" err="1" smtClean="0">
                <a:solidFill>
                  <a:schemeClr val="tx2"/>
                </a:solidFill>
              </a:rPr>
              <a:t>Familia</a:t>
            </a:r>
            <a:r>
              <a:rPr lang="cs-CZ" sz="2800" b="1" dirty="0" smtClean="0">
                <a:solidFill>
                  <a:schemeClr val="tx2"/>
                </a:solidFill>
              </a:rPr>
              <a:t>, Barcelona</a:t>
            </a:r>
            <a:br>
              <a:rPr lang="cs-CZ" sz="2800" b="1" dirty="0" smtClean="0">
                <a:solidFill>
                  <a:schemeClr val="tx2"/>
                </a:solidFill>
              </a:rPr>
            </a:br>
            <a:r>
              <a:rPr lang="cs-CZ" sz="2800" b="1" dirty="0" smtClean="0">
                <a:solidFill>
                  <a:schemeClr val="tx2"/>
                </a:solidFill>
              </a:rPr>
              <a:t>B) Josef Fanta, Hlavní nádraží v Praze 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813767"/>
          </a:xfrm>
        </p:spPr>
        <p:txBody>
          <a:bodyPr>
            <a:normAutofit/>
          </a:bodyPr>
          <a:lstStyle/>
          <a:p>
            <a:r>
              <a:rPr lang="cs-CZ" b="0" dirty="0" smtClean="0">
                <a:solidFill>
                  <a:schemeClr val="tx2"/>
                </a:solidFill>
              </a:rPr>
              <a:t>A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sz="2000" b="0" dirty="0" smtClean="0">
                <a:solidFill>
                  <a:schemeClr val="tx2"/>
                </a:solidFill>
              </a:rPr>
              <a:t>(obr.1)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7" name="Zástupný symbol pro obsah 6" descr="1_ Gaudi, Sagrada da Familia, Barcelona_026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755576" y="2420888"/>
            <a:ext cx="2692746" cy="3590329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868144" y="1535113"/>
            <a:ext cx="2818656" cy="639762"/>
          </a:xfrm>
        </p:spPr>
        <p:txBody>
          <a:bodyPr>
            <a:normAutofit/>
          </a:bodyPr>
          <a:lstStyle/>
          <a:p>
            <a:r>
              <a:rPr lang="cs-CZ" sz="2000" b="0" dirty="0" smtClean="0">
                <a:solidFill>
                  <a:schemeClr val="tx2"/>
                </a:solidFill>
              </a:rPr>
              <a:t>B( obr.2)</a:t>
            </a:r>
            <a:r>
              <a:rPr lang="cs-CZ" sz="2000" b="0" dirty="0" smtClean="0"/>
              <a:t> </a:t>
            </a:r>
            <a:endParaRPr lang="cs-CZ" sz="2000" b="0" dirty="0"/>
          </a:p>
        </p:txBody>
      </p:sp>
      <p:pic>
        <p:nvPicPr>
          <p:cNvPr id="8" name="Zástupný symbol pro obsah 7" descr="2_Gaudi, Sagrada_Familia_01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4692926" y="2420888"/>
            <a:ext cx="3390129" cy="3086151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b="1" dirty="0" smtClean="0">
                <a:solidFill>
                  <a:schemeClr val="tx2"/>
                </a:solidFill>
              </a:rPr>
              <a:t>4) </a:t>
            </a:r>
            <a:r>
              <a:rPr lang="cs-CZ" sz="2800" dirty="0" smtClean="0">
                <a:solidFill>
                  <a:schemeClr val="tx2"/>
                </a:solidFill>
              </a:rPr>
              <a:t>Kde najdeme tuto stavbu a jak se jmenuje? </a:t>
            </a:r>
            <a:r>
              <a:rPr lang="cs-CZ" sz="2800" b="1" dirty="0" smtClean="0">
                <a:solidFill>
                  <a:schemeClr val="tx2"/>
                </a:solidFill>
              </a:rPr>
              <a:t>= </a:t>
            </a:r>
            <a:r>
              <a:rPr lang="cs-CZ" sz="2800" b="1" dirty="0" smtClean="0">
                <a:solidFill>
                  <a:srgbClr val="00B050"/>
                </a:solidFill>
              </a:rPr>
              <a:t>2 body </a:t>
            </a:r>
            <a:r>
              <a:rPr lang="cs-CZ" sz="2800" b="1" dirty="0" smtClean="0">
                <a:solidFill>
                  <a:schemeClr val="tx2"/>
                </a:solidFill>
              </a:rPr>
              <a:t/>
            </a:r>
            <a:br>
              <a:rPr lang="cs-CZ" sz="2800" b="1" dirty="0" smtClean="0">
                <a:solidFill>
                  <a:schemeClr val="tx2"/>
                </a:solidFill>
              </a:rPr>
            </a:br>
            <a:r>
              <a:rPr lang="cs-CZ" sz="2800" b="1" dirty="0" smtClean="0">
                <a:solidFill>
                  <a:schemeClr val="tx2"/>
                </a:solidFill>
              </a:rPr>
              <a:t>A) </a:t>
            </a:r>
            <a:r>
              <a:rPr lang="cs-CZ" sz="2800" dirty="0" smtClean="0">
                <a:solidFill>
                  <a:schemeClr val="tx2"/>
                </a:solidFill>
              </a:rPr>
              <a:t>Antonín </a:t>
            </a:r>
            <a:r>
              <a:rPr lang="cs-CZ" sz="2800" dirty="0" err="1" smtClean="0">
                <a:solidFill>
                  <a:schemeClr val="tx2"/>
                </a:solidFill>
              </a:rPr>
              <a:t>Balšánek</a:t>
            </a:r>
            <a:r>
              <a:rPr lang="cs-CZ" sz="2800" dirty="0" smtClean="0">
                <a:solidFill>
                  <a:schemeClr val="tx2"/>
                </a:solidFill>
              </a:rPr>
              <a:t> a </a:t>
            </a:r>
            <a:r>
              <a:rPr lang="cs-CZ" sz="2800" dirty="0" err="1" smtClean="0">
                <a:solidFill>
                  <a:schemeClr val="tx2"/>
                </a:solidFill>
              </a:rPr>
              <a:t>Osvald</a:t>
            </a:r>
            <a:r>
              <a:rPr lang="cs-CZ" sz="2800" dirty="0" smtClean="0">
                <a:solidFill>
                  <a:schemeClr val="tx2"/>
                </a:solidFill>
              </a:rPr>
              <a:t> Polívka,</a:t>
            </a:r>
            <a:r>
              <a:rPr lang="cs-CZ" sz="2800" b="1" dirty="0" smtClean="0">
                <a:solidFill>
                  <a:schemeClr val="tx2"/>
                </a:solidFill>
              </a:rPr>
              <a:t> Obecní dům v Praze</a:t>
            </a:r>
            <a:br>
              <a:rPr lang="cs-CZ" sz="2800" b="1" dirty="0" smtClean="0">
                <a:solidFill>
                  <a:schemeClr val="tx2"/>
                </a:solidFill>
              </a:rPr>
            </a:br>
            <a:r>
              <a:rPr lang="cs-CZ" sz="2800" b="1" dirty="0" smtClean="0">
                <a:solidFill>
                  <a:schemeClr val="tx2"/>
                </a:solidFill>
              </a:rPr>
              <a:t>B) </a:t>
            </a:r>
            <a:r>
              <a:rPr lang="cs-CZ" sz="2800" dirty="0" smtClean="0">
                <a:solidFill>
                  <a:schemeClr val="tx2"/>
                </a:solidFill>
              </a:rPr>
              <a:t>Jan </a:t>
            </a:r>
            <a:r>
              <a:rPr lang="cs-CZ" sz="2800" dirty="0" err="1" smtClean="0">
                <a:solidFill>
                  <a:schemeClr val="tx2"/>
                </a:solidFill>
              </a:rPr>
              <a:t>Kotěra</a:t>
            </a:r>
            <a:r>
              <a:rPr lang="cs-CZ" sz="2800" dirty="0" smtClean="0">
                <a:solidFill>
                  <a:schemeClr val="tx2"/>
                </a:solidFill>
              </a:rPr>
              <a:t>, </a:t>
            </a:r>
            <a:r>
              <a:rPr lang="cs-CZ" sz="2800" b="1" dirty="0" smtClean="0">
                <a:solidFill>
                  <a:schemeClr val="tx2"/>
                </a:solidFill>
              </a:rPr>
              <a:t>Muzeum východních Čech, Hradec Králové </a:t>
            </a:r>
            <a:r>
              <a:rPr lang="cs-CZ" sz="3200" b="1" dirty="0" smtClean="0">
                <a:solidFill>
                  <a:schemeClr val="tx2"/>
                </a:solidFill>
              </a:rPr>
              <a:t/>
            </a:r>
            <a:br>
              <a:rPr lang="cs-CZ" sz="3200" b="1" dirty="0" smtClean="0">
                <a:solidFill>
                  <a:schemeClr val="tx2"/>
                </a:solidFill>
              </a:rPr>
            </a:br>
            <a:r>
              <a:rPr lang="cs-CZ" sz="2000" dirty="0" smtClean="0">
                <a:solidFill>
                  <a:schemeClr val="tx2"/>
                </a:solidFill>
              </a:rPr>
              <a:t>(obr. 3)							(obr. 4)</a:t>
            </a:r>
            <a:endParaRPr lang="cs-CZ" sz="2000" dirty="0">
              <a:solidFill>
                <a:schemeClr val="tx2"/>
              </a:solidFill>
            </a:endParaRPr>
          </a:p>
        </p:txBody>
      </p:sp>
      <p:pic>
        <p:nvPicPr>
          <p:cNvPr id="5" name="Zástupný symbol pro obsah 4" descr="12_Antonín Balšánek a Osvald Polívka – Obecní dům v Praze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2517823"/>
            <a:ext cx="4038600" cy="2690717"/>
          </a:xfrm>
        </p:spPr>
      </p:pic>
      <p:pic>
        <p:nvPicPr>
          <p:cNvPr id="6" name="Zástupný symbol pro obsah 5" descr="9_Jan Kotěra, Muzeum východních Čech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4008" y="2564904"/>
            <a:ext cx="4038600" cy="2004155"/>
          </a:xfr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b="1" dirty="0" smtClean="0">
                <a:solidFill>
                  <a:schemeClr val="tx2"/>
                </a:solidFill>
              </a:rPr>
              <a:t>5) </a:t>
            </a:r>
            <a:r>
              <a:rPr lang="cs-CZ" sz="2800" dirty="0" smtClean="0">
                <a:solidFill>
                  <a:schemeClr val="tx2"/>
                </a:solidFill>
              </a:rPr>
              <a:t>Kdo je autorem tohoto díla? </a:t>
            </a:r>
            <a:r>
              <a:rPr lang="cs-CZ" sz="2800" b="1" dirty="0" smtClean="0">
                <a:solidFill>
                  <a:schemeClr val="tx2"/>
                </a:solidFill>
              </a:rPr>
              <a:t>= </a:t>
            </a:r>
            <a:r>
              <a:rPr lang="cs-CZ" sz="2800" b="1" dirty="0" smtClean="0">
                <a:solidFill>
                  <a:srgbClr val="00B050"/>
                </a:solidFill>
              </a:rPr>
              <a:t>1 bod </a:t>
            </a:r>
            <a:r>
              <a:rPr lang="cs-CZ" sz="2800" b="1" dirty="0" smtClean="0">
                <a:solidFill>
                  <a:schemeClr val="tx2"/>
                </a:solidFill>
              </a:rPr>
              <a:t/>
            </a:r>
            <a:br>
              <a:rPr lang="cs-CZ" sz="2800" b="1" dirty="0" smtClean="0">
                <a:solidFill>
                  <a:schemeClr val="tx2"/>
                </a:solidFill>
              </a:rPr>
            </a:br>
            <a:r>
              <a:rPr lang="cs-CZ" sz="2800" b="1" dirty="0" smtClean="0">
                <a:solidFill>
                  <a:schemeClr val="tx2"/>
                </a:solidFill>
              </a:rPr>
              <a:t>A) Alfons Mucha, </a:t>
            </a:r>
            <a:r>
              <a:rPr lang="cs-CZ" sz="2800" dirty="0" err="1" smtClean="0">
                <a:solidFill>
                  <a:schemeClr val="tx2"/>
                </a:solidFill>
              </a:rPr>
              <a:t>Gismonda</a:t>
            </a:r>
            <a:r>
              <a:rPr lang="cs-CZ" sz="2800" dirty="0" smtClean="0">
                <a:solidFill>
                  <a:schemeClr val="tx2"/>
                </a:solidFill>
              </a:rPr>
              <a:t> (1894) </a:t>
            </a:r>
            <a:r>
              <a:rPr lang="cs-CZ" sz="2800" b="1" dirty="0" smtClean="0">
                <a:solidFill>
                  <a:schemeClr val="tx2"/>
                </a:solidFill>
              </a:rPr>
              <a:t/>
            </a:r>
            <a:br>
              <a:rPr lang="cs-CZ" sz="2800" b="1" dirty="0" smtClean="0">
                <a:solidFill>
                  <a:schemeClr val="tx2"/>
                </a:solidFill>
              </a:rPr>
            </a:br>
            <a:r>
              <a:rPr lang="cs-CZ" sz="2800" b="1" dirty="0" smtClean="0">
                <a:solidFill>
                  <a:schemeClr val="tx2"/>
                </a:solidFill>
              </a:rPr>
              <a:t>B) Gustav </a:t>
            </a:r>
            <a:r>
              <a:rPr lang="cs-CZ" sz="2800" b="1" dirty="0" err="1" smtClean="0">
                <a:solidFill>
                  <a:schemeClr val="tx2"/>
                </a:solidFill>
              </a:rPr>
              <a:t>Klimt</a:t>
            </a:r>
            <a:r>
              <a:rPr lang="cs-CZ" sz="2800" b="1" dirty="0" smtClean="0">
                <a:solidFill>
                  <a:schemeClr val="tx2"/>
                </a:solidFill>
              </a:rPr>
              <a:t>, </a:t>
            </a:r>
            <a:r>
              <a:rPr lang="cs-CZ" sz="2800" dirty="0" smtClean="0">
                <a:solidFill>
                  <a:schemeClr val="tx2"/>
                </a:solidFill>
              </a:rPr>
              <a:t>Polibek (1907-1908) </a:t>
            </a:r>
            <a:r>
              <a:rPr lang="cs-CZ" sz="2800" b="1" dirty="0" smtClean="0">
                <a:solidFill>
                  <a:schemeClr val="tx2"/>
                </a:solidFill>
              </a:rPr>
              <a:t/>
            </a:r>
            <a:br>
              <a:rPr lang="cs-CZ" sz="2800" b="1" dirty="0" smtClean="0">
                <a:solidFill>
                  <a:schemeClr val="tx2"/>
                </a:solidFill>
              </a:rPr>
            </a:br>
            <a:r>
              <a:rPr lang="cs-CZ" sz="2800" b="1" dirty="0" smtClean="0">
                <a:solidFill>
                  <a:schemeClr val="tx2"/>
                </a:solidFill>
              </a:rPr>
              <a:t>		</a:t>
            </a:r>
            <a:r>
              <a:rPr lang="cs-CZ" sz="2200" dirty="0" smtClean="0">
                <a:solidFill>
                  <a:schemeClr val="tx2"/>
                </a:solidFill>
              </a:rPr>
              <a:t>A(obr. 5)				B(obr. 6)</a:t>
            </a:r>
            <a:endParaRPr lang="cs-CZ" sz="2200" dirty="0">
              <a:solidFill>
                <a:schemeClr val="tx2"/>
              </a:solidFill>
            </a:endParaRPr>
          </a:p>
        </p:txBody>
      </p:sp>
      <p:pic>
        <p:nvPicPr>
          <p:cNvPr id="5" name="Zástupný symbol pro obsah 4" descr="16_Gustav Klimt, Polibek (1907-1908)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539552" y="1412776"/>
            <a:ext cx="1806376" cy="5235872"/>
          </a:xfrm>
        </p:spPr>
      </p:pic>
      <p:pic>
        <p:nvPicPr>
          <p:cNvPr id="6" name="Zástupný symbol pro obsah 5" descr="16_Gustav Klimt, Polibek (1907-1908)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220072" y="1844824"/>
            <a:ext cx="3378735" cy="3384376"/>
          </a:xfr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22314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b="1" dirty="0" smtClean="0">
                <a:solidFill>
                  <a:schemeClr val="tx2"/>
                </a:solidFill>
              </a:rPr>
              <a:t>6) </a:t>
            </a:r>
            <a:r>
              <a:rPr lang="cs-CZ" sz="2800" dirty="0" smtClean="0">
                <a:solidFill>
                  <a:schemeClr val="tx2"/>
                </a:solidFill>
              </a:rPr>
              <a:t>Koho představuje tato socha, kde ji můžeme najít? </a:t>
            </a:r>
            <a:r>
              <a:rPr lang="cs-CZ" sz="2800" b="1" dirty="0" smtClean="0">
                <a:solidFill>
                  <a:schemeClr val="tx2"/>
                </a:solidFill>
              </a:rPr>
              <a:t>= </a:t>
            </a:r>
            <a:r>
              <a:rPr lang="cs-CZ" sz="2800" b="1" dirty="0" smtClean="0">
                <a:solidFill>
                  <a:srgbClr val="00B050"/>
                </a:solidFill>
              </a:rPr>
              <a:t>2 body</a:t>
            </a:r>
            <a:r>
              <a:rPr lang="cs-CZ" sz="2800" b="1" dirty="0" smtClean="0">
                <a:solidFill>
                  <a:schemeClr val="tx2"/>
                </a:solidFill>
              </a:rPr>
              <a:t/>
            </a:r>
            <a:br>
              <a:rPr lang="cs-CZ" sz="2800" b="1" dirty="0" smtClean="0">
                <a:solidFill>
                  <a:schemeClr val="tx2"/>
                </a:solidFill>
              </a:rPr>
            </a:br>
            <a:r>
              <a:rPr lang="cs-CZ" sz="2800" b="1" dirty="0" smtClean="0">
                <a:solidFill>
                  <a:schemeClr val="tx2"/>
                </a:solidFill>
              </a:rPr>
              <a:t>A) </a:t>
            </a:r>
            <a:r>
              <a:rPr lang="cs-CZ" sz="2800" dirty="0" smtClean="0">
                <a:solidFill>
                  <a:schemeClr val="tx2"/>
                </a:solidFill>
              </a:rPr>
              <a:t>František Bílek,</a:t>
            </a:r>
            <a:r>
              <a:rPr lang="cs-CZ" sz="2800" b="1" dirty="0" smtClean="0">
                <a:solidFill>
                  <a:schemeClr val="tx2"/>
                </a:solidFill>
              </a:rPr>
              <a:t> Mojžíš, v sousedství Staronové synagogy v Praze </a:t>
            </a:r>
            <a:br>
              <a:rPr lang="cs-CZ" sz="2800" b="1" dirty="0" smtClean="0">
                <a:solidFill>
                  <a:schemeClr val="tx2"/>
                </a:solidFill>
              </a:rPr>
            </a:br>
            <a:r>
              <a:rPr lang="cs-CZ" sz="2800" b="1" dirty="0" smtClean="0">
                <a:solidFill>
                  <a:schemeClr val="tx2"/>
                </a:solidFill>
              </a:rPr>
              <a:t>B) </a:t>
            </a:r>
            <a:r>
              <a:rPr lang="cs-CZ" sz="2800" dirty="0" smtClean="0">
                <a:solidFill>
                  <a:schemeClr val="tx2"/>
                </a:solidFill>
              </a:rPr>
              <a:t>Ladislav </a:t>
            </a:r>
            <a:r>
              <a:rPr lang="cs-CZ" sz="2800" dirty="0" err="1" smtClean="0">
                <a:solidFill>
                  <a:schemeClr val="tx2"/>
                </a:solidFill>
              </a:rPr>
              <a:t>Šaloun</a:t>
            </a:r>
            <a:r>
              <a:rPr lang="cs-CZ" sz="2800" dirty="0" smtClean="0">
                <a:solidFill>
                  <a:schemeClr val="tx2"/>
                </a:solidFill>
              </a:rPr>
              <a:t>, </a:t>
            </a:r>
            <a:r>
              <a:rPr lang="cs-CZ" sz="2800" b="1" dirty="0" smtClean="0">
                <a:solidFill>
                  <a:schemeClr val="tx2"/>
                </a:solidFill>
              </a:rPr>
              <a:t>Sousoší Jana Husa, na pražském Staroměstském náměstí </a:t>
            </a:r>
            <a:br>
              <a:rPr lang="cs-CZ" sz="2800" b="1" dirty="0" smtClean="0">
                <a:solidFill>
                  <a:schemeClr val="tx2"/>
                </a:solidFill>
              </a:rPr>
            </a:br>
            <a:r>
              <a:rPr lang="cs-CZ" sz="2200" b="1" dirty="0" smtClean="0">
                <a:solidFill>
                  <a:schemeClr val="tx2"/>
                </a:solidFill>
              </a:rPr>
              <a:t>(obr. 7)						(obr. 8)</a:t>
            </a:r>
            <a:endParaRPr lang="cs-CZ" sz="2200" b="1" dirty="0">
              <a:solidFill>
                <a:schemeClr val="tx2"/>
              </a:solidFill>
            </a:endParaRPr>
          </a:p>
        </p:txBody>
      </p:sp>
      <p:pic>
        <p:nvPicPr>
          <p:cNvPr id="5" name="Zástupný symbol pro obsah 4" descr="13_František Bílek, Mojžíš (v sousedství Staronové synagogy v Praze)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95536" y="3068960"/>
            <a:ext cx="4038600" cy="3028950"/>
          </a:xfrm>
        </p:spPr>
      </p:pic>
      <p:pic>
        <p:nvPicPr>
          <p:cNvPr id="6" name="Zástupný symbol pro obsah 5" descr="14_Ladislav Šaloun, Sousoší Jana Husa na pražském Staroměstském náměstí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716016" y="3068960"/>
            <a:ext cx="4038600" cy="2690717"/>
          </a:xfr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Hodnocení: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sz="2800" dirty="0" smtClean="0"/>
              <a:t>Maximum 9 bodů</a:t>
            </a:r>
          </a:p>
          <a:p>
            <a:pPr algn="ctr">
              <a:buNone/>
            </a:pPr>
            <a:r>
              <a:rPr lang="cs-CZ" b="1" u="sng" dirty="0" smtClean="0"/>
              <a:t>Známka	body</a:t>
            </a:r>
          </a:p>
          <a:p>
            <a:pPr algn="ctr">
              <a:buNone/>
            </a:pPr>
            <a:r>
              <a:rPr lang="cs-CZ" b="1" dirty="0" smtClean="0"/>
              <a:t>1			</a:t>
            </a:r>
            <a:r>
              <a:rPr lang="cs-CZ" b="1" dirty="0" smtClean="0">
                <a:solidFill>
                  <a:srgbClr val="00B050"/>
                </a:solidFill>
              </a:rPr>
              <a:t>9-8</a:t>
            </a:r>
          </a:p>
          <a:p>
            <a:pPr algn="ctr">
              <a:buNone/>
            </a:pPr>
            <a:r>
              <a:rPr lang="cs-CZ" b="1" dirty="0" smtClean="0"/>
              <a:t>2			</a:t>
            </a:r>
            <a:r>
              <a:rPr lang="cs-CZ" b="1" dirty="0" smtClean="0">
                <a:solidFill>
                  <a:srgbClr val="00B050"/>
                </a:solidFill>
              </a:rPr>
              <a:t>7-6</a:t>
            </a:r>
          </a:p>
          <a:p>
            <a:pPr algn="ctr">
              <a:buNone/>
            </a:pPr>
            <a:r>
              <a:rPr lang="cs-CZ" b="1" dirty="0" smtClean="0"/>
              <a:t>3			</a:t>
            </a:r>
            <a:r>
              <a:rPr lang="cs-CZ" b="1" dirty="0" smtClean="0">
                <a:solidFill>
                  <a:srgbClr val="00B050"/>
                </a:solidFill>
              </a:rPr>
              <a:t>5-4</a:t>
            </a:r>
          </a:p>
          <a:p>
            <a:pPr algn="ctr">
              <a:buNone/>
            </a:pPr>
            <a:r>
              <a:rPr lang="cs-CZ" b="1" dirty="0" smtClean="0"/>
              <a:t>4			</a:t>
            </a:r>
            <a:r>
              <a:rPr lang="cs-CZ" b="1" dirty="0" smtClean="0">
                <a:solidFill>
                  <a:srgbClr val="00B050"/>
                </a:solidFill>
              </a:rPr>
              <a:t>3-2</a:t>
            </a:r>
          </a:p>
          <a:p>
            <a:pPr algn="ctr">
              <a:buNone/>
            </a:pPr>
            <a:r>
              <a:rPr lang="cs-CZ" b="1" dirty="0" smtClean="0"/>
              <a:t>5			</a:t>
            </a:r>
            <a:r>
              <a:rPr lang="cs-CZ" b="1" dirty="0" smtClean="0">
                <a:solidFill>
                  <a:srgbClr val="00B050"/>
                </a:solidFill>
              </a:rPr>
              <a:t>1-0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476672"/>
            <a:ext cx="91440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395536" y="1268760"/>
            <a:ext cx="842493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MRÁZ, Bohumír. </a:t>
            </a:r>
            <a:r>
              <a:rPr lang="cs-CZ" sz="2800" i="1" dirty="0" smtClean="0"/>
              <a:t>Dějiny výtvarné kultury 3)</a:t>
            </a:r>
            <a:r>
              <a:rPr lang="cs-CZ" sz="2800" dirty="0" smtClean="0"/>
              <a:t>. 2.Praha: IDEA SERVIS, konsorcium, 2003, ISBN 80-85970-47-3. 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395536" y="3105835"/>
            <a:ext cx="7920880" cy="830997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r>
              <a:rPr lang="cs-CZ" sz="2400" dirty="0" smtClean="0"/>
              <a:t>Pokud není uvedeno jinak, použitý materiál je z vlastních zdrojů autora</a:t>
            </a:r>
            <a:endParaRPr lang="cs-CZ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274638"/>
            <a:ext cx="6552728" cy="778098"/>
          </a:xfrm>
        </p:spPr>
        <p:txBody>
          <a:bodyPr>
            <a:normAutofit fontScale="90000"/>
          </a:bodyPr>
          <a:lstStyle/>
          <a:p>
            <a:r>
              <a:rPr lang="cs-CZ" sz="3100" b="1" i="1" dirty="0" smtClean="0">
                <a:latin typeface="Times New Roman" pitchFamily="18" charset="0"/>
                <a:cs typeface="Times New Roman" pitchFamily="18" charset="0"/>
              </a:rPr>
              <a:t>Použité obrázky</a:t>
            </a:r>
            <a:r>
              <a:rPr lang="cs-CZ" sz="3200" b="1" i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i="1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5"/>
            <a:ext cx="8229600" cy="5688632"/>
          </a:xfrm>
        </p:spPr>
        <p:txBody>
          <a:bodyPr>
            <a:normAutofit fontScale="25000" lnSpcReduction="20000"/>
          </a:bodyPr>
          <a:lstStyle/>
          <a:p>
            <a:r>
              <a:rPr lang="cs-CZ" b="1" dirty="0"/>
              <a:t> </a:t>
            </a:r>
            <a:endParaRPr lang="cs-CZ" dirty="0"/>
          </a:p>
          <a:p>
            <a:pPr lvl="0">
              <a:buNone/>
            </a:pPr>
            <a:r>
              <a:rPr lang="cs-CZ" sz="5600" dirty="0" smtClean="0"/>
              <a:t>Obr. 1) USER:SERGIL</a:t>
            </a:r>
            <a:r>
              <a:rPr lang="cs-CZ" sz="5600" dirty="0"/>
              <a:t>), </a:t>
            </a:r>
            <a:r>
              <a:rPr lang="cs-CZ" sz="5600" dirty="0" err="1"/>
              <a:t>Sergi</a:t>
            </a:r>
            <a:r>
              <a:rPr lang="cs-CZ" sz="5600" dirty="0"/>
              <a:t> </a:t>
            </a:r>
            <a:r>
              <a:rPr lang="cs-CZ" sz="5600" dirty="0" err="1"/>
              <a:t>Larripa</a:t>
            </a:r>
            <a:r>
              <a:rPr lang="cs-CZ" sz="5600" dirty="0"/>
              <a:t>. </a:t>
            </a:r>
            <a:r>
              <a:rPr lang="cs-CZ" sz="5600" i="1" dirty="0"/>
              <a:t>http://cs.wikipedia.org/wiki/</a:t>
            </a:r>
            <a:r>
              <a:rPr lang="cs-CZ" sz="5600" dirty="0"/>
              <a:t> [online]. [cit. 2.4.2013]. Dostupný na WWW: </a:t>
            </a:r>
            <a:r>
              <a:rPr lang="cs-CZ" sz="5600" u="sng" dirty="0">
                <a:hlinkClick r:id="rId2"/>
              </a:rPr>
              <a:t>http://cs.wikipedia.org/wiki/Soubor:050529_Barcelona_026.jpg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 </a:t>
            </a:r>
          </a:p>
          <a:p>
            <a:pPr lvl="0">
              <a:buNone/>
            </a:pPr>
            <a:r>
              <a:rPr lang="cs-CZ" sz="5600" dirty="0"/>
              <a:t>Obr. 2</a:t>
            </a:r>
            <a:r>
              <a:rPr lang="cs-CZ" sz="5600" dirty="0" smtClean="0"/>
              <a:t>) </a:t>
            </a:r>
            <a:r>
              <a:rPr lang="cs-CZ" sz="5500" dirty="0" smtClean="0"/>
              <a:t>USER:BRUNSWYK. </a:t>
            </a:r>
            <a:r>
              <a:rPr lang="cs-CZ" sz="5500" dirty="0" err="1" smtClean="0"/>
              <a:t>wikipedia.org</a:t>
            </a:r>
            <a:r>
              <a:rPr lang="cs-CZ" sz="5500" dirty="0" smtClean="0"/>
              <a:t> [online]. [cit. 2.4.2013]. Dostupný na WWW: </a:t>
            </a:r>
            <a:r>
              <a:rPr lang="cs-CZ" sz="5500" dirty="0" smtClean="0">
                <a:hlinkClick r:id="rId3"/>
              </a:rPr>
              <a:t>http://cs.wikipedia.org/wiki/Soubor:Prag_Prague_Hauptbahnhof_Eingang_(2005).JPG</a:t>
            </a:r>
            <a:endParaRPr lang="cs-CZ" sz="5500" dirty="0"/>
          </a:p>
          <a:p>
            <a:pPr>
              <a:buNone/>
            </a:pPr>
            <a:r>
              <a:rPr lang="cs-CZ" sz="5500" dirty="0"/>
              <a:t> </a:t>
            </a:r>
          </a:p>
          <a:p>
            <a:pPr>
              <a:buNone/>
            </a:pPr>
            <a:r>
              <a:rPr lang="cs-CZ" sz="5600" dirty="0"/>
              <a:t>Obr. 3</a:t>
            </a:r>
            <a:r>
              <a:rPr lang="cs-CZ" sz="5600" dirty="0" smtClean="0"/>
              <a:t>) </a:t>
            </a:r>
            <a:r>
              <a:rPr lang="cs-CZ" sz="5500" dirty="0" smtClean="0"/>
              <a:t> KARELJ. </a:t>
            </a:r>
            <a:r>
              <a:rPr lang="cs-CZ" sz="5500" dirty="0" err="1" smtClean="0"/>
              <a:t>wikipedia.org</a:t>
            </a:r>
            <a:r>
              <a:rPr lang="cs-CZ" sz="5500" dirty="0" smtClean="0"/>
              <a:t> [online]. [cit. 2.4.2013]. Dostupný na WWW: </a:t>
            </a:r>
            <a:r>
              <a:rPr lang="cs-CZ" sz="5500" dirty="0" smtClean="0">
                <a:hlinkClick r:id="rId4"/>
              </a:rPr>
              <a:t>http://cs.wikipedia.org/wiki/Soubor:Obecn%C3%AD_d%C5%AFm_noc_3.jpg</a:t>
            </a:r>
            <a:endParaRPr lang="cs-CZ" sz="5500" dirty="0" smtClean="0"/>
          </a:p>
          <a:p>
            <a:pPr lvl="0">
              <a:buNone/>
            </a:pPr>
            <a:endParaRPr lang="cs-CZ" sz="5600" dirty="0" smtClean="0"/>
          </a:p>
          <a:p>
            <a:pPr>
              <a:buNone/>
            </a:pPr>
            <a:r>
              <a:rPr lang="cs-CZ" sz="5600" dirty="0"/>
              <a:t>Obr. 4</a:t>
            </a:r>
            <a:r>
              <a:rPr lang="cs-CZ" sz="5600" dirty="0" smtClean="0"/>
              <a:t>) </a:t>
            </a:r>
            <a:r>
              <a:rPr lang="cs-CZ" sz="5500" dirty="0" smtClean="0"/>
              <a:t> CZ-DAVID. </a:t>
            </a:r>
            <a:r>
              <a:rPr lang="cs-CZ" sz="5500" dirty="0" err="1" smtClean="0"/>
              <a:t>wikipedia.org</a:t>
            </a:r>
            <a:r>
              <a:rPr lang="cs-CZ" sz="5500" dirty="0" smtClean="0"/>
              <a:t> [online]. [cit. 2.4.2013]. Dostupný na WWW: </a:t>
            </a:r>
            <a:r>
              <a:rPr lang="cs-CZ" sz="5500" dirty="0" smtClean="0">
                <a:hlinkClick r:id="rId5"/>
              </a:rPr>
              <a:t>http://cs.wikipedia.org/wiki/Soubor:Muzeum_v%C3%BDchodn%C3%ADch_%C4%8Cech.jpg</a:t>
            </a:r>
            <a:endParaRPr lang="cs-CZ" sz="5500" dirty="0" smtClean="0"/>
          </a:p>
          <a:p>
            <a:pPr>
              <a:buNone/>
            </a:pPr>
            <a:endParaRPr lang="cs-CZ" sz="5500" dirty="0" smtClean="0"/>
          </a:p>
          <a:p>
            <a:pPr>
              <a:buNone/>
            </a:pPr>
            <a:r>
              <a:rPr lang="cs-CZ" sz="5400" dirty="0"/>
              <a:t>Obr. </a:t>
            </a:r>
            <a:r>
              <a:rPr lang="cs-CZ" sz="5500" dirty="0" smtClean="0"/>
              <a:t>5) </a:t>
            </a:r>
            <a:r>
              <a:rPr lang="cs-CZ" sz="6000" dirty="0" smtClean="0"/>
              <a:t>AUTOR NEUVEDEN. </a:t>
            </a:r>
            <a:r>
              <a:rPr lang="cs-CZ" sz="6000" i="1" dirty="0" err="1" smtClean="0"/>
              <a:t>commons.wikimedia.org</a:t>
            </a:r>
            <a:r>
              <a:rPr lang="cs-CZ" sz="6000" dirty="0" smtClean="0"/>
              <a:t> [online]. [cit. 2.4.2013]. Dostupný na WWW: </a:t>
            </a:r>
            <a:r>
              <a:rPr lang="cs-CZ" sz="6000" u="sng" dirty="0" smtClean="0">
                <a:hlinkClick r:id="rId6"/>
              </a:rPr>
              <a:t>http://commons.wikimedia.org/wiki/File:Alfons_Mucha_-_1894_-_Gismonda.jpg</a:t>
            </a:r>
            <a:endParaRPr lang="cs-CZ" sz="5600" dirty="0" smtClean="0"/>
          </a:p>
          <a:p>
            <a:pPr>
              <a:buNone/>
            </a:pPr>
            <a:endParaRPr lang="cs-CZ" sz="5600" dirty="0" smtClean="0"/>
          </a:p>
          <a:p>
            <a:pPr>
              <a:buNone/>
            </a:pPr>
            <a:r>
              <a:rPr lang="cs-CZ" sz="5600" dirty="0"/>
              <a:t>Obr. 6</a:t>
            </a:r>
            <a:r>
              <a:rPr lang="cs-CZ" sz="5600" dirty="0" smtClean="0"/>
              <a:t>) </a:t>
            </a:r>
            <a:r>
              <a:rPr lang="cs-CZ" sz="6000" dirty="0" smtClean="0"/>
              <a:t>AUTOR NEUVEDEN. </a:t>
            </a:r>
            <a:r>
              <a:rPr lang="cs-CZ" sz="6000" i="1" dirty="0" err="1" smtClean="0"/>
              <a:t>wikipedia.org</a:t>
            </a:r>
            <a:r>
              <a:rPr lang="cs-CZ" sz="6000" dirty="0" smtClean="0"/>
              <a:t> [online]. [cit. 2.4.2013]. Dostupný na WWW: </a:t>
            </a:r>
            <a:r>
              <a:rPr lang="cs-CZ" sz="6000" u="sng" dirty="0" smtClean="0">
                <a:hlinkClick r:id="rId7"/>
              </a:rPr>
              <a:t>http://cs.wikipedia.org/wiki/Soubor:Gustav_Klimt_016.jpg</a:t>
            </a:r>
            <a:endParaRPr lang="cs-CZ" sz="6000" dirty="0" smtClean="0"/>
          </a:p>
          <a:p>
            <a:pPr>
              <a:buNone/>
            </a:pPr>
            <a:endParaRPr lang="cs-CZ" sz="5600" dirty="0" smtClean="0"/>
          </a:p>
          <a:p>
            <a:pPr>
              <a:buNone/>
            </a:pPr>
            <a:r>
              <a:rPr lang="cs-CZ" sz="5600" dirty="0"/>
              <a:t>Obr. 7</a:t>
            </a:r>
            <a:r>
              <a:rPr lang="cs-CZ" sz="5600" dirty="0" smtClean="0"/>
              <a:t>)  </a:t>
            </a:r>
            <a:r>
              <a:rPr lang="cs-CZ" sz="5600" b="1" dirty="0" smtClean="0"/>
              <a:t> </a:t>
            </a:r>
            <a:r>
              <a:rPr lang="cs-CZ" sz="6000" dirty="0" smtClean="0"/>
              <a:t>BUCHHÄNDLER. </a:t>
            </a:r>
            <a:r>
              <a:rPr lang="cs-CZ" sz="6000" dirty="0" err="1" smtClean="0"/>
              <a:t>wikipedia.org</a:t>
            </a:r>
            <a:r>
              <a:rPr lang="cs-CZ" sz="6000" dirty="0" smtClean="0"/>
              <a:t> [online]. [cit. 2.4.2013]. Dostupný na WWW: </a:t>
            </a:r>
            <a:r>
              <a:rPr lang="cs-CZ" sz="6000" dirty="0" smtClean="0">
                <a:hlinkClick r:id="rId8"/>
              </a:rPr>
              <a:t>http://cs.wikipedia.org/wiki/Soubor:Frantisek_Bilek_Moses.JPG</a:t>
            </a:r>
            <a:endParaRPr lang="cs-CZ" sz="6000" dirty="0" smtClean="0"/>
          </a:p>
          <a:p>
            <a:pPr marL="514350" indent="-514350">
              <a:buNone/>
            </a:pPr>
            <a:endParaRPr lang="cs-CZ" sz="6000" dirty="0" smtClean="0"/>
          </a:p>
          <a:p>
            <a:pPr marL="514350" indent="-514350">
              <a:buNone/>
            </a:pPr>
            <a:r>
              <a:rPr lang="cs-CZ" sz="6000" dirty="0"/>
              <a:t>Obr. 8</a:t>
            </a:r>
            <a:r>
              <a:rPr lang="cs-CZ" sz="6000" dirty="0" smtClean="0"/>
              <a:t>)  VILGUS, Petr. </a:t>
            </a:r>
            <a:r>
              <a:rPr lang="cs-CZ" sz="6000" dirty="0" err="1" smtClean="0"/>
              <a:t>wikipedia.org</a:t>
            </a:r>
            <a:r>
              <a:rPr lang="cs-CZ" sz="6000" dirty="0" smtClean="0"/>
              <a:t> [online]. [cit. 2.4.2013]. Dostupný na WWW: </a:t>
            </a:r>
            <a:r>
              <a:rPr lang="cs-CZ" sz="6000" dirty="0" smtClean="0">
                <a:hlinkClick r:id="rId9"/>
              </a:rPr>
              <a:t>http://cs.wikipedia.org/wiki/Soubor:Prague_hus_statue.jpg</a:t>
            </a:r>
            <a:endParaRPr lang="cs-CZ" sz="60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234482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/>
            </a:r>
            <a:br>
              <a:rPr lang="cs-CZ" b="1" dirty="0" smtClean="0">
                <a:solidFill>
                  <a:schemeClr val="tx2"/>
                </a:solidFill>
              </a:rPr>
            </a:br>
            <a:r>
              <a:rPr lang="cs-CZ" b="1" dirty="0" smtClean="0">
                <a:solidFill>
                  <a:schemeClr val="tx2"/>
                </a:solidFill>
              </a:rPr>
              <a:t/>
            </a:r>
            <a:br>
              <a:rPr lang="cs-CZ" b="1" dirty="0" smtClean="0">
                <a:solidFill>
                  <a:schemeClr val="tx2"/>
                </a:solidFill>
              </a:rPr>
            </a:br>
            <a:r>
              <a:rPr lang="cs-CZ" b="1" dirty="0" smtClean="0">
                <a:solidFill>
                  <a:schemeClr val="tx2"/>
                </a:solidFill>
              </a:rPr>
              <a:t>DĚKUJI ZA POZORNOST</a:t>
            </a:r>
            <a:br>
              <a:rPr lang="cs-CZ" b="1" dirty="0" smtClean="0">
                <a:solidFill>
                  <a:schemeClr val="tx2"/>
                </a:solidFill>
              </a:rPr>
            </a:b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279</TotalTime>
  <Words>464</Words>
  <Application>Microsoft Office PowerPoint</Application>
  <PresentationFormat>Předvádění na obrazovce (4:3)</PresentationFormat>
  <Paragraphs>98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Prezentace aplikace PowerPoint</vt:lpstr>
      <vt:lpstr>Secese   TEST</vt:lpstr>
      <vt:lpstr>Skupina A    B</vt:lpstr>
      <vt:lpstr>3) Kdo byl architektem této stavby a jak se tato stavba  jmenuje?  A     B</vt:lpstr>
      <vt:lpstr>4) Kde najdeme tuto stavbu a jak se jmenuje?  A    B (obr. 3)       (obr. 4)</vt:lpstr>
      <vt:lpstr>5) Kdo je autorem tohoto díla? A     B   (obr. 5)     (obr. 6)</vt:lpstr>
      <vt:lpstr>6) Koho představuje tato socha, kde ji můžeme najít? A    B (obr. 7)      (obr. 8)</vt:lpstr>
      <vt:lpstr>KONEC</vt:lpstr>
      <vt:lpstr>SPRÁVNÉ  ŘEŠENÍ: A    B</vt:lpstr>
      <vt:lpstr>Skupina A    B</vt:lpstr>
      <vt:lpstr>3) Kdo byl architektem této stavby a jak se tato stavba jmenuje? = 2 body  A ) Antoni Gaudi, Sagrada da Familia, Barcelona B) Josef Fanta, Hlavní nádraží v Praze </vt:lpstr>
      <vt:lpstr>4) Kde najdeme tuto stavbu a jak se jmenuje? = 2 body  A) Antonín Balšánek a Osvald Polívka, Obecní dům v Praze B) Jan Kotěra, Muzeum východních Čech, Hradec Králové  (obr. 3)       (obr. 4)</vt:lpstr>
      <vt:lpstr>5) Kdo je autorem tohoto díla? = 1 bod  A) Alfons Mucha, Gismonda (1894)  B) Gustav Klimt, Polibek (1907-1908)    A(obr. 5)    B(obr. 6)</vt:lpstr>
      <vt:lpstr>6) Koho představuje tato socha, kde ji můžeme najít? = 2 body A) František Bílek, Mojžíš, v sousedství Staronové synagogy v Praze  B) Ladislav Šaloun, Sousoší Jana Husa, na pražském Staroměstském náměstí  (obr. 7)      (obr. 8)</vt:lpstr>
      <vt:lpstr>Hodnocení:</vt:lpstr>
      <vt:lpstr>Prezentace aplikace PowerPoint</vt:lpstr>
      <vt:lpstr>Použité obrázky </vt:lpstr>
      <vt:lpstr>  DĚKUJI ZA POZORNOST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Secese  architektura</dc:title>
  <dc:creator>rodiče</dc:creator>
  <cp:lastModifiedBy>mervartovah</cp:lastModifiedBy>
  <cp:revision>76</cp:revision>
  <dcterms:created xsi:type="dcterms:W3CDTF">2013-04-02T20:21:13Z</dcterms:created>
  <dcterms:modified xsi:type="dcterms:W3CDTF">2013-06-27T07:10:38Z</dcterms:modified>
</cp:coreProperties>
</file>