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87" r:id="rId4"/>
    <p:sldId id="297" r:id="rId5"/>
    <p:sldId id="298" r:id="rId6"/>
    <p:sldId id="299" r:id="rId7"/>
    <p:sldId id="300" r:id="rId8"/>
    <p:sldId id="301" r:id="rId9"/>
    <p:sldId id="272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fe_at_Arles_IMG_6940.JPG?uselang=cs" TargetMode="External"/><Relationship Id="rId2" Type="http://schemas.openxmlformats.org/officeDocument/2006/relationships/hyperlink" Target="http://commons.wikimedia.org/wiki/File:Laveuses_%C3%A0_Arles_-_Paul_Gauguin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auguin_Racconti_barbari.jpg?uselang=cs" TargetMode="External"/><Relationship Id="rId5" Type="http://schemas.openxmlformats.org/officeDocument/2006/relationships/hyperlink" Target="http://commons.wikimedia.org/wiki/File:Queene_IMG_6945.JPG?uselang=cs" TargetMode="External"/><Relationship Id="rId4" Type="http://schemas.openxmlformats.org/officeDocument/2006/relationships/hyperlink" Target="http://commons.wikimedia.org/wiki/File:Great_Budha_IMG_6948.JPG?uselang=c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tx2"/>
                </a:solidFill>
              </a:rPr>
              <a:t>SYMBOLISMUS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lvl="0"/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709467"/>
              </p:ext>
            </p:extLst>
          </p:nvPr>
        </p:nvGraphicFramePr>
        <p:xfrm>
          <a:off x="971600" y="1340772"/>
          <a:ext cx="7272808" cy="445647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VY_32_INOVACE_HANA_MERVARTOVA_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SYMBOLISMUS</a:t>
                      </a: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_PREZENTACE_11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SYMBOLISMUS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22.04.2013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impresionismu. Vyučující může využít  konkrétní snímky k výkladu látky podle navazujícího 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pracovního listu „Postimpresionismus – pracovní list“ 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5184576"/>
          </a:xfrm>
        </p:spPr>
        <p:txBody>
          <a:bodyPr>
            <a:noAutofit/>
          </a:bodyPr>
          <a:lstStyle/>
          <a:p>
            <a:pPr algn="l"/>
            <a:r>
              <a:rPr lang="cs-CZ" sz="6000" b="1" i="1" u="sng" dirty="0" smtClean="0">
                <a:solidFill>
                  <a:schemeClr val="tx2"/>
                </a:solidFill>
              </a:rPr>
              <a:t>SYMBOLISMUS</a:t>
            </a:r>
            <a:r>
              <a:rPr lang="cs-CZ" b="1" i="1" u="sng" dirty="0" smtClean="0">
                <a:solidFill>
                  <a:schemeClr val="tx2"/>
                </a:solidFill>
              </a:rPr>
              <a:t/>
            </a:r>
            <a:br>
              <a:rPr lang="cs-CZ" b="1" i="1" u="sng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= umělecký směr, který </a:t>
            </a:r>
            <a:r>
              <a:rPr lang="cs-CZ" dirty="0" smtClean="0">
                <a:solidFill>
                  <a:schemeClr val="tx2"/>
                </a:solidFill>
              </a:rPr>
              <a:t>v protikladu k naturalismu a impresionismu </a:t>
            </a:r>
            <a:r>
              <a:rPr lang="cs-CZ" b="1" dirty="0" smtClean="0">
                <a:solidFill>
                  <a:schemeClr val="tx2"/>
                </a:solidFill>
              </a:rPr>
              <a:t>usiloval o výraz duchovních představ pomocí symbolů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293096"/>
            <a:ext cx="8712968" cy="1345704"/>
          </a:xfrm>
        </p:spPr>
        <p:txBody>
          <a:bodyPr>
            <a:normAutofit/>
          </a:bodyPr>
          <a:lstStyle/>
          <a:p>
            <a:pPr lvl="0"/>
            <a:r>
              <a:rPr lang="cs-CZ" sz="4400" dirty="0" smtClean="0">
                <a:solidFill>
                  <a:schemeClr val="tx2"/>
                </a:solidFill>
              </a:rPr>
              <a:t> 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i="1" u="sng" dirty="0" smtClean="0">
                <a:solidFill>
                  <a:schemeClr val="tx2"/>
                </a:solidFill>
              </a:rPr>
              <a:t>Představitelé:</a:t>
            </a:r>
            <a:endParaRPr lang="cs-CZ" sz="3600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fontScale="55000" lnSpcReduction="20000"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Paul </a:t>
            </a:r>
            <a:r>
              <a:rPr lang="cs-CZ" sz="4400" b="1" dirty="0" err="1" smtClean="0">
                <a:solidFill>
                  <a:schemeClr val="tx2"/>
                </a:solidFill>
              </a:rPr>
              <a:t>Gaugin</a:t>
            </a:r>
            <a:r>
              <a:rPr lang="cs-CZ" sz="4400" b="1" dirty="0" smtClean="0">
                <a:solidFill>
                  <a:schemeClr val="tx2"/>
                </a:solidFill>
              </a:rPr>
              <a:t> /pól </a:t>
            </a:r>
            <a:r>
              <a:rPr lang="cs-CZ" sz="4400" b="1" dirty="0" err="1" smtClean="0">
                <a:solidFill>
                  <a:schemeClr val="tx2"/>
                </a:solidFill>
              </a:rPr>
              <a:t>gogén</a:t>
            </a:r>
            <a:r>
              <a:rPr lang="cs-CZ" sz="4400" b="1" dirty="0" smtClean="0">
                <a:solidFill>
                  <a:schemeClr val="tx2"/>
                </a:solidFill>
              </a:rPr>
              <a:t>/, Edvard </a:t>
            </a:r>
            <a:r>
              <a:rPr lang="cs-CZ" sz="4400" b="1" dirty="0" err="1" smtClean="0">
                <a:solidFill>
                  <a:schemeClr val="tx2"/>
                </a:solidFill>
              </a:rPr>
              <a:t>Munch</a:t>
            </a:r>
            <a:r>
              <a:rPr lang="cs-CZ" sz="4400" b="1" dirty="0" smtClean="0">
                <a:solidFill>
                  <a:schemeClr val="tx2"/>
                </a:solidFill>
              </a:rPr>
              <a:t>, Gustav  </a:t>
            </a:r>
            <a:r>
              <a:rPr lang="cs-CZ" sz="4400" b="1" dirty="0" err="1" smtClean="0">
                <a:solidFill>
                  <a:schemeClr val="tx2"/>
                </a:solidFill>
              </a:rPr>
              <a:t>Klimt</a:t>
            </a:r>
            <a:r>
              <a:rPr lang="cs-CZ" sz="4400" b="1" dirty="0" smtClean="0">
                <a:solidFill>
                  <a:schemeClr val="tx2"/>
                </a:solidFill>
              </a:rPr>
              <a:t>,</a:t>
            </a:r>
            <a:endParaRPr lang="cs-CZ" sz="44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tx2"/>
                </a:solidFill>
              </a:rPr>
              <a:t> </a:t>
            </a:r>
            <a:r>
              <a:rPr lang="cs-CZ" sz="4400" b="1" dirty="0" err="1" smtClean="0">
                <a:solidFill>
                  <a:schemeClr val="tx2"/>
                </a:solidFill>
              </a:rPr>
              <a:t>pontavenská</a:t>
            </a:r>
            <a:r>
              <a:rPr lang="cs-CZ" sz="4400" b="1" dirty="0" smtClean="0">
                <a:solidFill>
                  <a:schemeClr val="tx2"/>
                </a:solidFill>
              </a:rPr>
              <a:t> škola, skupina </a:t>
            </a:r>
            <a:r>
              <a:rPr lang="cs-CZ" sz="4400" b="1" dirty="0" err="1" smtClean="0">
                <a:solidFill>
                  <a:schemeClr val="tx2"/>
                </a:solidFill>
              </a:rPr>
              <a:t>Nabis</a:t>
            </a:r>
            <a:r>
              <a:rPr lang="cs-CZ" sz="4400" b="1" dirty="0" smtClean="0">
                <a:solidFill>
                  <a:schemeClr val="tx2"/>
                </a:solidFill>
              </a:rPr>
              <a:t> a angličtí prerafaelité</a:t>
            </a:r>
            <a:endParaRPr lang="cs-CZ" sz="44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44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400" b="1" u="sng" dirty="0" smtClean="0">
                <a:solidFill>
                  <a:schemeClr val="tx2"/>
                </a:solidFill>
              </a:rPr>
              <a:t>Paul </a:t>
            </a:r>
            <a:r>
              <a:rPr lang="cs-CZ" sz="44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4400" b="1" u="sng" dirty="0" smtClean="0">
                <a:solidFill>
                  <a:schemeClr val="tx2"/>
                </a:solidFill>
              </a:rPr>
              <a:t> (1848-1903)</a:t>
            </a:r>
          </a:p>
          <a:p>
            <a:pPr lvl="0"/>
            <a:r>
              <a:rPr lang="cs-CZ" sz="4400" dirty="0" smtClean="0">
                <a:solidFill>
                  <a:schemeClr val="tx2"/>
                </a:solidFill>
              </a:rPr>
              <a:t>Pracoval se symbolikou linií a barev</a:t>
            </a:r>
          </a:p>
          <a:p>
            <a:pPr lvl="0"/>
            <a:r>
              <a:rPr lang="cs-CZ" sz="4400" dirty="0" smtClean="0">
                <a:solidFill>
                  <a:schemeClr val="tx2"/>
                </a:solidFill>
              </a:rPr>
              <a:t>Jako první obohatil umění příkladem primitivních kultur (Tahiti)</a:t>
            </a:r>
          </a:p>
          <a:p>
            <a:pPr lvl="0"/>
            <a:r>
              <a:rPr lang="cs-CZ" sz="4400" dirty="0" smtClean="0">
                <a:solidFill>
                  <a:schemeClr val="tx2"/>
                </a:solidFill>
              </a:rPr>
              <a:t>Vytvořil monumentální sloh uznávající barevnou plochu jako základní jednotku obrazu, rytmizovanou poměrem barevných ploch a výraznými konturami</a:t>
            </a:r>
          </a:p>
          <a:p>
            <a:pPr lvl="0">
              <a:buNone/>
            </a:pPr>
            <a:endParaRPr lang="cs-CZ" sz="4400" dirty="0" smtClean="0">
              <a:solidFill>
                <a:schemeClr val="tx2"/>
              </a:solidFill>
            </a:endParaRPr>
          </a:p>
          <a:p>
            <a:r>
              <a:rPr lang="cs-CZ" sz="4400" b="1" i="1" dirty="0" smtClean="0">
                <a:solidFill>
                  <a:schemeClr val="tx2"/>
                </a:solidFill>
              </a:rPr>
              <a:t> Díla:  Žlutý Kristus (1889),   Ženy u potoka (1889)  </a:t>
            </a:r>
            <a:endParaRPr lang="cs-CZ" sz="44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400" b="1" i="1" dirty="0" smtClean="0">
                <a:solidFill>
                  <a:schemeClr val="tx2"/>
                </a:solidFill>
              </a:rPr>
              <a:t>	Ženy z Tahiti (1892),   Tahitské pastorále (1893) </a:t>
            </a:r>
            <a:endParaRPr lang="cs-CZ" sz="44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Pradleny			  		      </a:t>
            </a:r>
            <a:r>
              <a:rPr lang="cs-CZ" sz="2000" dirty="0" smtClean="0">
                <a:solidFill>
                  <a:schemeClr val="tx2"/>
                </a:solidFill>
              </a:rPr>
              <a:t>(obr. 1)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 Paul Gaugin 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556792"/>
            <a:ext cx="5697122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Kavárna v </a:t>
            </a:r>
            <a:r>
              <a:rPr lang="cs-CZ" sz="3200" dirty="0" err="1" smtClean="0">
                <a:solidFill>
                  <a:schemeClr val="tx2"/>
                </a:solidFill>
              </a:rPr>
              <a:t>Arles</a:t>
            </a:r>
            <a:r>
              <a:rPr lang="cs-CZ" sz="3200" dirty="0" smtClean="0">
                <a:solidFill>
                  <a:schemeClr val="tx2"/>
                </a:solidFill>
              </a:rPr>
              <a:t>			  		      </a:t>
            </a:r>
            <a:r>
              <a:rPr lang="cs-CZ" sz="2000" dirty="0" smtClean="0">
                <a:solidFill>
                  <a:schemeClr val="tx2"/>
                </a:solidFill>
              </a:rPr>
              <a:t>(obr. 2)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2 Paul Gaugin-Cafe_at_Arles_IMG_69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56792"/>
            <a:ext cx="6360707" cy="477053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Velký </a:t>
            </a:r>
            <a:r>
              <a:rPr lang="cs-CZ" sz="3200" dirty="0" err="1" smtClean="0">
                <a:solidFill>
                  <a:schemeClr val="tx2"/>
                </a:solidFill>
              </a:rPr>
              <a:t>Budha</a:t>
            </a:r>
            <a:r>
              <a:rPr lang="cs-CZ" sz="3200" dirty="0" smtClean="0">
                <a:solidFill>
                  <a:schemeClr val="tx2"/>
                </a:solidFill>
              </a:rPr>
              <a:t>			  		      </a:t>
            </a:r>
            <a:r>
              <a:rPr lang="cs-CZ" sz="2000" dirty="0" smtClean="0">
                <a:solidFill>
                  <a:schemeClr val="tx2"/>
                </a:solidFill>
              </a:rPr>
              <a:t>(obr. 3)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3 Great_Budha_IMG_69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764704"/>
            <a:ext cx="4160062" cy="5546749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Královna			  		      </a:t>
            </a:r>
            <a:r>
              <a:rPr lang="cs-CZ" sz="2000" dirty="0" smtClean="0">
                <a:solidFill>
                  <a:schemeClr val="tx2"/>
                </a:solidFill>
              </a:rPr>
              <a:t>(obr. 4)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4 Queene_IMG_69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445062"/>
            <a:ext cx="6120680" cy="456755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Gaugin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Tahiťanky			  		      </a:t>
            </a:r>
            <a:r>
              <a:rPr lang="cs-CZ" sz="2000" dirty="0" smtClean="0">
                <a:solidFill>
                  <a:schemeClr val="tx2"/>
                </a:solidFill>
              </a:rPr>
              <a:t>(obr. 5)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5 Gauguin_Racconti_barbar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989702"/>
            <a:ext cx="3744416" cy="533645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3105835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dirty="0" smtClean="0"/>
              <a:t>Obr. 1)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2"/>
              </a:rPr>
              <a:t>http://commons.wikimedia.org/wiki/File:Laveuses_%C3%A0_Arles_-_Paul_Gauguin.jpg?uselang=cs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2</a:t>
            </a:r>
            <a:r>
              <a:rPr lang="cs-CZ" dirty="0" smtClean="0"/>
              <a:t>) DEROR AVI.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3"/>
              </a:rPr>
              <a:t>http://commons.wikimedia.org/wiki/File:Cafe_at_Arles_IMG_6940.JPG?uselang=cs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3</a:t>
            </a:r>
            <a:r>
              <a:rPr lang="cs-CZ" dirty="0" smtClean="0"/>
              <a:t>) DEROR AVI.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4"/>
              </a:rPr>
              <a:t>http://commons.wikimedia.org/wiki/File:Great_Budha_IMG_6948.JPG?uselang=cs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4</a:t>
            </a:r>
            <a:r>
              <a:rPr lang="cs-CZ" dirty="0" smtClean="0"/>
              <a:t>) DEROR AVI.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5"/>
              </a:rPr>
              <a:t>http://commons.wikimedia.org/wiki/File:Queene_IMG_6945.JPG?uselang=cs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5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6"/>
              </a:rPr>
              <a:t>http://commons.wikimedia.org/wiki/File:Gauguin_Racconti_barbari.jpg?uselang=cs</a:t>
            </a:r>
            <a:r>
              <a:rPr lang="cs-CZ" dirty="0" smtClean="0"/>
              <a:t> </a:t>
            </a:r>
          </a:p>
          <a:p>
            <a:pPr lvl="0"/>
            <a:r>
              <a:rPr lang="cs-CZ" dirty="0" smtClean="0"/>
              <a:t> </a:t>
            </a:r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359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SYMBOLISMUS  = umělecký směr, který v protikladu k naturalismu a impresionismu usiloval o výraz duchovních představ pomocí symbolů   </vt:lpstr>
      <vt:lpstr>Představitelé:</vt:lpstr>
      <vt:lpstr>Paul Gaugin  Pradleny             (obr. 1)</vt:lpstr>
      <vt:lpstr>Paul Gaugin  Kavárna v Arles             (obr. 2)</vt:lpstr>
      <vt:lpstr>Paul Gaugin  Velký Budha             (obr. 3)</vt:lpstr>
      <vt:lpstr>Paul Gaugin  Královna             (obr. 4)</vt:lpstr>
      <vt:lpstr>Paul Gaugin  Tahiťanky             (obr. 5)</vt:lpstr>
      <vt:lpstr>Prezentace aplikace PowerPoint</vt:lpstr>
      <vt:lpstr>Použité obrázky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106</cp:revision>
  <dcterms:created xsi:type="dcterms:W3CDTF">2013-04-02T20:21:13Z</dcterms:created>
  <dcterms:modified xsi:type="dcterms:W3CDTF">2013-06-27T07:13:25Z</dcterms:modified>
</cp:coreProperties>
</file>